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6" r:id="rId4"/>
    <p:sldMasterId id="2147483672" r:id="rId5"/>
    <p:sldMasterId id="2147483664" r:id="rId6"/>
    <p:sldMasterId id="2147483658" r:id="rId7"/>
    <p:sldMasterId id="2147483668" r:id="rId8"/>
    <p:sldMasterId id="2147483680" r:id="rId9"/>
    <p:sldMasterId id="2147483687" r:id="rId10"/>
  </p:sldMasterIdLst>
  <p:notesMasterIdLst>
    <p:notesMasterId r:id="rId132"/>
  </p:notesMasterIdLst>
  <p:handoutMasterIdLst>
    <p:handoutMasterId r:id="rId133"/>
  </p:handoutMasterIdLst>
  <p:sldIdLst>
    <p:sldId id="287" r:id="rId11"/>
    <p:sldId id="1059" r:id="rId12"/>
    <p:sldId id="550" r:id="rId13"/>
    <p:sldId id="897" r:id="rId14"/>
    <p:sldId id="1251" r:id="rId15"/>
    <p:sldId id="1184" r:id="rId16"/>
    <p:sldId id="1245" r:id="rId17"/>
    <p:sldId id="1196" r:id="rId18"/>
    <p:sldId id="1065" r:id="rId19"/>
    <p:sldId id="1260" r:id="rId20"/>
    <p:sldId id="1069" r:id="rId21"/>
    <p:sldId id="1142" r:id="rId22"/>
    <p:sldId id="1143" r:id="rId23"/>
    <p:sldId id="1264" r:id="rId24"/>
    <p:sldId id="1073" r:id="rId25"/>
    <p:sldId id="1074" r:id="rId26"/>
    <p:sldId id="1265" r:id="rId27"/>
    <p:sldId id="1141" r:id="rId28"/>
    <p:sldId id="1076" r:id="rId29"/>
    <p:sldId id="1145" r:id="rId30"/>
    <p:sldId id="1146" r:id="rId31"/>
    <p:sldId id="1200" r:id="rId32"/>
    <p:sldId id="1147" r:id="rId33"/>
    <p:sldId id="1237" r:id="rId34"/>
    <p:sldId id="1246" r:id="rId35"/>
    <p:sldId id="1079" r:id="rId36"/>
    <p:sldId id="1262" r:id="rId37"/>
    <p:sldId id="1078" r:id="rId38"/>
    <p:sldId id="1261" r:id="rId39"/>
    <p:sldId id="1108" r:id="rId40"/>
    <p:sldId id="1214" r:id="rId41"/>
    <p:sldId id="1203" r:id="rId42"/>
    <p:sldId id="1204" r:id="rId43"/>
    <p:sldId id="1217" r:id="rId44"/>
    <p:sldId id="1218" r:id="rId45"/>
    <p:sldId id="1219" r:id="rId46"/>
    <p:sldId id="1220" r:id="rId47"/>
    <p:sldId id="1060" r:id="rId48"/>
    <p:sldId id="1089" r:id="rId49"/>
    <p:sldId id="1090" r:id="rId50"/>
    <p:sldId id="751" r:id="rId51"/>
    <p:sldId id="1091" r:id="rId52"/>
    <p:sldId id="1096" r:id="rId53"/>
    <p:sldId id="1097" r:id="rId54"/>
    <p:sldId id="1271" r:id="rId55"/>
    <p:sldId id="1099" r:id="rId56"/>
    <p:sldId id="1098" r:id="rId57"/>
    <p:sldId id="1100" r:id="rId58"/>
    <p:sldId id="1198" r:id="rId59"/>
    <p:sldId id="1113" r:id="rId60"/>
    <p:sldId id="1117" r:id="rId61"/>
    <p:sldId id="1114" r:id="rId62"/>
    <p:sldId id="1115" r:id="rId63"/>
    <p:sldId id="1116" r:id="rId64"/>
    <p:sldId id="1233" r:id="rId65"/>
    <p:sldId id="1119" r:id="rId66"/>
    <p:sldId id="1120" r:id="rId67"/>
    <p:sldId id="1121" r:id="rId68"/>
    <p:sldId id="1272" r:id="rId69"/>
    <p:sldId id="1122" r:id="rId70"/>
    <p:sldId id="1123" r:id="rId71"/>
    <p:sldId id="1124" r:id="rId72"/>
    <p:sldId id="1125" r:id="rId73"/>
    <p:sldId id="1126" r:id="rId74"/>
    <p:sldId id="1127" r:id="rId75"/>
    <p:sldId id="1128" r:id="rId76"/>
    <p:sldId id="1129" r:id="rId77"/>
    <p:sldId id="1130" r:id="rId78"/>
    <p:sldId id="1205" r:id="rId79"/>
    <p:sldId id="1274" r:id="rId80"/>
    <p:sldId id="1275" r:id="rId81"/>
    <p:sldId id="1131" r:id="rId82"/>
    <p:sldId id="1132" r:id="rId83"/>
    <p:sldId id="1133" r:id="rId84"/>
    <p:sldId id="1137" r:id="rId85"/>
    <p:sldId id="1138" r:id="rId86"/>
    <p:sldId id="1235" r:id="rId87"/>
    <p:sldId id="1236" r:id="rId88"/>
    <p:sldId id="1149" r:id="rId89"/>
    <p:sldId id="1153" r:id="rId90"/>
    <p:sldId id="1156" r:id="rId91"/>
    <p:sldId id="1154" r:id="rId92"/>
    <p:sldId id="1155" r:id="rId93"/>
    <p:sldId id="1157" r:id="rId94"/>
    <p:sldId id="1158" r:id="rId95"/>
    <p:sldId id="1159" r:id="rId96"/>
    <p:sldId id="1160" r:id="rId97"/>
    <p:sldId id="1161" r:id="rId98"/>
    <p:sldId id="1162" r:id="rId99"/>
    <p:sldId id="1163" r:id="rId100"/>
    <p:sldId id="1164" r:id="rId101"/>
    <p:sldId id="1165" r:id="rId102"/>
    <p:sldId id="1169" r:id="rId103"/>
    <p:sldId id="1166" r:id="rId104"/>
    <p:sldId id="1168" r:id="rId105"/>
    <p:sldId id="1167" r:id="rId106"/>
    <p:sldId id="1170" r:id="rId107"/>
    <p:sldId id="1171" r:id="rId108"/>
    <p:sldId id="1172" r:id="rId109"/>
    <p:sldId id="1150" r:id="rId110"/>
    <p:sldId id="1185" r:id="rId111"/>
    <p:sldId id="1186" r:id="rId112"/>
    <p:sldId id="1238" r:id="rId113"/>
    <p:sldId id="1188" r:id="rId114"/>
    <p:sldId id="1187" r:id="rId115"/>
    <p:sldId id="1189" r:id="rId116"/>
    <p:sldId id="1190" r:id="rId117"/>
    <p:sldId id="1192" r:id="rId118"/>
    <p:sldId id="1193" r:id="rId119"/>
    <p:sldId id="1206" r:id="rId120"/>
    <p:sldId id="1194" r:id="rId121"/>
    <p:sldId id="1207" r:id="rId122"/>
    <p:sldId id="1191" r:id="rId123"/>
    <p:sldId id="1276" r:id="rId124"/>
    <p:sldId id="1061" r:id="rId125"/>
    <p:sldId id="1151" r:id="rId126"/>
    <p:sldId id="1182" r:id="rId127"/>
    <p:sldId id="1208" r:id="rId128"/>
    <p:sldId id="420" r:id="rId129"/>
    <p:sldId id="417" r:id="rId130"/>
    <p:sldId id="286" r:id="rId1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 id="{DCA3FC95-DF58-1E43-B32C-856FA6FAF4EA}">
          <p14:sldIdLst>
            <p14:sldId id="287"/>
          </p14:sldIdLst>
        </p14:section>
        <p14:section name="Remboursement de frais" id="{708F9AC5-4F7E-004F-871D-BF27A8DCA879}">
          <p14:sldIdLst>
            <p14:sldId id="1059"/>
            <p14:sldId id="550"/>
            <p14:sldId id="897"/>
            <p14:sldId id="1251"/>
            <p14:sldId id="1184"/>
            <p14:sldId id="1245"/>
            <p14:sldId id="1196"/>
            <p14:sldId id="1065"/>
            <p14:sldId id="1260"/>
            <p14:sldId id="1069"/>
            <p14:sldId id="1142"/>
            <p14:sldId id="1143"/>
            <p14:sldId id="1264"/>
            <p14:sldId id="1073"/>
            <p14:sldId id="1074"/>
            <p14:sldId id="1265"/>
            <p14:sldId id="1141"/>
            <p14:sldId id="1076"/>
            <p14:sldId id="1145"/>
            <p14:sldId id="1146"/>
            <p14:sldId id="1200"/>
            <p14:sldId id="1147"/>
            <p14:sldId id="1237"/>
            <p14:sldId id="1246"/>
            <p14:sldId id="1079"/>
            <p14:sldId id="1262"/>
            <p14:sldId id="1078"/>
            <p14:sldId id="1261"/>
            <p14:sldId id="1108"/>
            <p14:sldId id="1214"/>
            <p14:sldId id="1203"/>
            <p14:sldId id="1204"/>
            <p14:sldId id="1217"/>
            <p14:sldId id="1218"/>
            <p14:sldId id="1219"/>
            <p14:sldId id="1220"/>
            <p14:sldId id="1060"/>
          </p14:sldIdLst>
        </p14:section>
        <p14:section name="Bien-être au travail" id="{A32714FD-B0A6-4E49-A3AF-5C82D94E0F31}">
          <p14:sldIdLst>
            <p14:sldId id="1089"/>
            <p14:sldId id="1090"/>
            <p14:sldId id="751"/>
            <p14:sldId id="1091"/>
            <p14:sldId id="1096"/>
            <p14:sldId id="1097"/>
            <p14:sldId id="1271"/>
            <p14:sldId id="1099"/>
            <p14:sldId id="1098"/>
            <p14:sldId id="1100"/>
            <p14:sldId id="1198"/>
            <p14:sldId id="1113"/>
            <p14:sldId id="1117"/>
            <p14:sldId id="1114"/>
            <p14:sldId id="1115"/>
            <p14:sldId id="1116"/>
            <p14:sldId id="1233"/>
            <p14:sldId id="1119"/>
            <p14:sldId id="1120"/>
            <p14:sldId id="1121"/>
            <p14:sldId id="1272"/>
            <p14:sldId id="1122"/>
            <p14:sldId id="1123"/>
            <p14:sldId id="1124"/>
            <p14:sldId id="1125"/>
            <p14:sldId id="1126"/>
            <p14:sldId id="1127"/>
            <p14:sldId id="1128"/>
            <p14:sldId id="1129"/>
            <p14:sldId id="1130"/>
            <p14:sldId id="1205"/>
            <p14:sldId id="1274"/>
            <p14:sldId id="1275"/>
            <p14:sldId id="1131"/>
            <p14:sldId id="1132"/>
            <p14:sldId id="1133"/>
            <p14:sldId id="1137"/>
            <p14:sldId id="1138"/>
            <p14:sldId id="1235"/>
            <p14:sldId id="1236"/>
            <p14:sldId id="1149"/>
          </p14:sldIdLst>
        </p14:section>
        <p14:section name="Accidents du travail" id="{CE45B457-A4E0-9A49-AA9E-050EE6FA438A}">
          <p14:sldIdLst>
            <p14:sldId id="1153"/>
            <p14:sldId id="1156"/>
            <p14:sldId id="1154"/>
            <p14:sldId id="1155"/>
            <p14:sldId id="1157"/>
            <p14:sldId id="1158"/>
            <p14:sldId id="1159"/>
            <p14:sldId id="1160"/>
            <p14:sldId id="1161"/>
            <p14:sldId id="1162"/>
            <p14:sldId id="1163"/>
            <p14:sldId id="1164"/>
            <p14:sldId id="1165"/>
            <p14:sldId id="1169"/>
            <p14:sldId id="1166"/>
            <p14:sldId id="1168"/>
            <p14:sldId id="1167"/>
            <p14:sldId id="1170"/>
            <p14:sldId id="1171"/>
            <p14:sldId id="1172"/>
          </p14:sldIdLst>
        </p14:section>
        <p14:section name="Protection des données à caractères personnels" id="{372E2908-7213-B14B-B99B-5EFF0074B7EF}">
          <p14:sldIdLst>
            <p14:sldId id="1150"/>
            <p14:sldId id="1185"/>
            <p14:sldId id="1186"/>
            <p14:sldId id="1238"/>
            <p14:sldId id="1188"/>
            <p14:sldId id="1187"/>
            <p14:sldId id="1189"/>
            <p14:sldId id="1190"/>
            <p14:sldId id="1192"/>
            <p14:sldId id="1193"/>
            <p14:sldId id="1206"/>
            <p14:sldId id="1194"/>
            <p14:sldId id="1207"/>
            <p14:sldId id="1191"/>
            <p14:sldId id="1276"/>
            <p14:sldId id="1061"/>
          </p14:sldIdLst>
        </p14:section>
        <p14:section name="Section sans titre" id="{62149032-52CE-FA43-8708-609283A3773A}">
          <p14:sldIdLst>
            <p14:sldId id="1151"/>
            <p14:sldId id="1182"/>
            <p14:sldId id="1208"/>
            <p14:sldId id="420"/>
            <p14:sldId id="417"/>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Crama" initials="NC" lastIdx="1" clrIdx="0">
    <p:extLst>
      <p:ext uri="{19B8F6BF-5375-455C-9EA6-DF929625EA0E}">
        <p15:presenceInfo xmlns:p15="http://schemas.microsoft.com/office/powerpoint/2012/main" userId="S::nc@cessoc.onmicrosoft.com::0c71ca03-485b-4da6-b5ff-ec4077254f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1" autoAdjust="0"/>
    <p:restoredTop sz="46855"/>
  </p:normalViewPr>
  <p:slideViewPr>
    <p:cSldViewPr snapToGrid="0" snapToObjects="1">
      <p:cViewPr varScale="1">
        <p:scale>
          <a:sx n="43" d="100"/>
          <a:sy n="43" d="100"/>
        </p:scale>
        <p:origin x="3376" y="200"/>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tableStyles" Target="tableStyle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commentAuthors" Target="commentAuthor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presProps" Target="presProp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notesMaster" Target="notesMasters/notesMaster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F8900-9B23-C745-8EE2-96CCAF2D1A96}"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fr-FR"/>
        </a:p>
      </dgm:t>
    </dgm:pt>
    <dgm:pt modelId="{7C5F062F-729C-9441-99F5-56F5875C6ECA}">
      <dgm:prSet phldrT="[Texte]"/>
      <dgm:spPr/>
      <dgm:t>
        <a:bodyPr/>
        <a:lstStyle/>
        <a:p>
          <a:r>
            <a:rPr lang="fr-FR">
              <a:latin typeface="Gill Sans MT"/>
              <a:cs typeface="Gill Sans MT"/>
            </a:rPr>
            <a:t>Introduction</a:t>
          </a:r>
        </a:p>
      </dgm:t>
    </dgm:pt>
    <dgm:pt modelId="{4573E0AD-8C41-2D4B-A79E-3E5F2DF15260}" type="parTrans" cxnId="{9F01F5F5-56F4-2B43-A59F-191AFACE0D0F}">
      <dgm:prSet/>
      <dgm:spPr/>
      <dgm:t>
        <a:bodyPr/>
        <a:lstStyle/>
        <a:p>
          <a:endParaRPr lang="fr-FR"/>
        </a:p>
      </dgm:t>
    </dgm:pt>
    <dgm:pt modelId="{94E438AD-EBD7-1B4D-A792-376171CF18C7}" type="sibTrans" cxnId="{9F01F5F5-56F4-2B43-A59F-191AFACE0D0F}">
      <dgm:prSet/>
      <dgm:spPr/>
      <dgm:t>
        <a:bodyPr/>
        <a:lstStyle/>
        <a:p>
          <a:endParaRPr lang="fr-FR"/>
        </a:p>
      </dgm:t>
    </dgm:pt>
    <dgm:pt modelId="{987A1FDE-B1D0-9A4C-82AD-DBFE0F52E10E}">
      <dgm:prSet/>
      <dgm:spPr>
        <a:solidFill>
          <a:schemeClr val="accent2"/>
        </a:solidFill>
      </dgm:spPr>
      <dgm:t>
        <a:bodyPr/>
        <a:lstStyle/>
        <a:p>
          <a:r>
            <a:rPr lang="fr-FR" dirty="0">
              <a:latin typeface="Gill Sans MT"/>
              <a:cs typeface="Gill Sans MT"/>
            </a:rPr>
            <a:t>Typologie du télétravail</a:t>
          </a:r>
        </a:p>
      </dgm:t>
    </dgm:pt>
    <dgm:pt modelId="{C9A1A0F1-423A-CA43-9CD6-EBDFC50B6FD8}" type="parTrans" cxnId="{B05A81AD-4F19-E847-B15C-94238CC570B3}">
      <dgm:prSet/>
      <dgm:spPr/>
      <dgm:t>
        <a:bodyPr/>
        <a:lstStyle/>
        <a:p>
          <a:endParaRPr lang="fr-FR"/>
        </a:p>
      </dgm:t>
    </dgm:pt>
    <dgm:pt modelId="{C43B8795-6FF4-4F4B-BAF5-94BBB959B71E}" type="sibTrans" cxnId="{B05A81AD-4F19-E847-B15C-94238CC570B3}">
      <dgm:prSet/>
      <dgm:spPr/>
      <dgm:t>
        <a:bodyPr/>
        <a:lstStyle/>
        <a:p>
          <a:endParaRPr lang="fr-FR"/>
        </a:p>
      </dgm:t>
    </dgm:pt>
    <dgm:pt modelId="{A48BFA2B-62BD-D049-BBA5-029758BB95E0}">
      <dgm:prSet/>
      <dgm:spPr>
        <a:solidFill>
          <a:schemeClr val="accent3"/>
        </a:solidFill>
      </dgm:spPr>
      <dgm:t>
        <a:bodyPr/>
        <a:lstStyle/>
        <a:p>
          <a:r>
            <a:rPr lang="fr-FR" dirty="0">
              <a:latin typeface="Gill Sans MT"/>
              <a:cs typeface="Gill Sans MT"/>
            </a:rPr>
            <a:t>Remboursement de frais par l’employeur</a:t>
          </a:r>
        </a:p>
      </dgm:t>
    </dgm:pt>
    <dgm:pt modelId="{C830472F-5420-9245-8BBA-CD8E7FC8B2B8}" type="parTrans" cxnId="{350EF10A-34BF-894E-ADA9-935A08423CB2}">
      <dgm:prSet/>
      <dgm:spPr/>
      <dgm:t>
        <a:bodyPr/>
        <a:lstStyle/>
        <a:p>
          <a:endParaRPr lang="fr-FR"/>
        </a:p>
      </dgm:t>
    </dgm:pt>
    <dgm:pt modelId="{87693751-2B65-804E-BD3C-ED0115ED3DDD}" type="sibTrans" cxnId="{350EF10A-34BF-894E-ADA9-935A08423CB2}">
      <dgm:prSet/>
      <dgm:spPr/>
      <dgm:t>
        <a:bodyPr/>
        <a:lstStyle/>
        <a:p>
          <a:endParaRPr lang="fr-FR"/>
        </a:p>
      </dgm:t>
    </dgm:pt>
    <dgm:pt modelId="{A1477405-27DA-F547-ABE4-E0457CD2BDDB}">
      <dgm:prSet/>
      <dgm:spPr/>
      <dgm:t>
        <a:bodyPr/>
        <a:lstStyle/>
        <a:p>
          <a:r>
            <a:rPr lang="fr-FR" dirty="0">
              <a:latin typeface="Gill Sans MT"/>
              <a:cs typeface="Gill Sans MT"/>
            </a:rPr>
            <a:t>Vue panoramique des législations impactées par le télétravail</a:t>
          </a:r>
        </a:p>
      </dgm:t>
    </dgm:pt>
    <dgm:pt modelId="{4E9BBBA9-784C-754C-BBEA-85172D7485F4}" type="parTrans" cxnId="{F522F5BF-6BA9-7040-BE01-F55455E8BED3}">
      <dgm:prSet/>
      <dgm:spPr/>
      <dgm:t>
        <a:bodyPr/>
        <a:lstStyle/>
        <a:p>
          <a:endParaRPr lang="fr-FR"/>
        </a:p>
      </dgm:t>
    </dgm:pt>
    <dgm:pt modelId="{7FA6E949-A8A8-0D4C-A673-E0300D285DF9}" type="sibTrans" cxnId="{F522F5BF-6BA9-7040-BE01-F55455E8BED3}">
      <dgm:prSet/>
      <dgm:spPr/>
      <dgm:t>
        <a:bodyPr/>
        <a:lstStyle/>
        <a:p>
          <a:endParaRPr lang="fr-FR"/>
        </a:p>
      </dgm:t>
    </dgm:pt>
    <dgm:pt modelId="{19D8A396-052E-DD4D-860D-90D2ED63E481}">
      <dgm:prSet/>
      <dgm:spPr/>
      <dgm:t>
        <a:bodyPr/>
        <a:lstStyle/>
        <a:p>
          <a:r>
            <a:rPr lang="fr-FR">
              <a:latin typeface="Gill Sans MT"/>
              <a:cs typeface="Gill Sans MT"/>
            </a:rPr>
            <a:t>Conclusion et évaluation</a:t>
          </a:r>
        </a:p>
      </dgm:t>
    </dgm:pt>
    <dgm:pt modelId="{55E84644-DB88-E54B-9D9E-47A32D8CE685}" type="parTrans" cxnId="{3CA05F88-7A64-B24A-BB1F-F72B9FB24541}">
      <dgm:prSet/>
      <dgm:spPr/>
      <dgm:t>
        <a:bodyPr/>
        <a:lstStyle/>
        <a:p>
          <a:endParaRPr lang="fr-FR"/>
        </a:p>
      </dgm:t>
    </dgm:pt>
    <dgm:pt modelId="{EA098D43-6779-EF44-BFD5-B1D0A3645BB7}" type="sibTrans" cxnId="{3CA05F88-7A64-B24A-BB1F-F72B9FB24541}">
      <dgm:prSet/>
      <dgm:spPr/>
      <dgm:t>
        <a:bodyPr/>
        <a:lstStyle/>
        <a:p>
          <a:endParaRPr lang="fr-FR"/>
        </a:p>
      </dgm:t>
    </dgm:pt>
    <dgm:pt modelId="{4768BC52-59F7-3446-9B22-9CFAFD49BC04}" type="pres">
      <dgm:prSet presAssocID="{383F8900-9B23-C745-8EE2-96CCAF2D1A96}" presName="Name0" presStyleCnt="0">
        <dgm:presLayoutVars>
          <dgm:chMax val="7"/>
          <dgm:chPref val="7"/>
          <dgm:dir/>
        </dgm:presLayoutVars>
      </dgm:prSet>
      <dgm:spPr/>
    </dgm:pt>
    <dgm:pt modelId="{F5B28272-6B2D-2345-859A-03EE576CAD0C}" type="pres">
      <dgm:prSet presAssocID="{383F8900-9B23-C745-8EE2-96CCAF2D1A96}" presName="Name1" presStyleCnt="0"/>
      <dgm:spPr/>
    </dgm:pt>
    <dgm:pt modelId="{CFB6C094-263C-8A47-852F-204ED7FE4F21}" type="pres">
      <dgm:prSet presAssocID="{383F8900-9B23-C745-8EE2-96CCAF2D1A96}" presName="cycle" presStyleCnt="0"/>
      <dgm:spPr/>
    </dgm:pt>
    <dgm:pt modelId="{618492EE-9450-D840-997D-8FB95BC8D3E3}" type="pres">
      <dgm:prSet presAssocID="{383F8900-9B23-C745-8EE2-96CCAF2D1A96}" presName="srcNode" presStyleLbl="node1" presStyleIdx="0" presStyleCnt="5"/>
      <dgm:spPr/>
    </dgm:pt>
    <dgm:pt modelId="{776CC69E-F0C7-B044-85D3-F71A8A7FF701}" type="pres">
      <dgm:prSet presAssocID="{383F8900-9B23-C745-8EE2-96CCAF2D1A96}" presName="conn" presStyleLbl="parChTrans1D2" presStyleIdx="0" presStyleCnt="1"/>
      <dgm:spPr/>
    </dgm:pt>
    <dgm:pt modelId="{CB4FAE10-FD5D-204D-89D9-506D7300DD82}" type="pres">
      <dgm:prSet presAssocID="{383F8900-9B23-C745-8EE2-96CCAF2D1A96}" presName="extraNode" presStyleLbl="node1" presStyleIdx="0" presStyleCnt="5"/>
      <dgm:spPr/>
    </dgm:pt>
    <dgm:pt modelId="{C24BB539-D630-0545-84CC-E6F6A4A83476}" type="pres">
      <dgm:prSet presAssocID="{383F8900-9B23-C745-8EE2-96CCAF2D1A96}" presName="dstNode" presStyleLbl="node1" presStyleIdx="0" presStyleCnt="5"/>
      <dgm:spPr/>
    </dgm:pt>
    <dgm:pt modelId="{7CD43B6A-47B0-A247-9488-13FD0B3795A3}" type="pres">
      <dgm:prSet presAssocID="{7C5F062F-729C-9441-99F5-56F5875C6ECA}" presName="text_1" presStyleLbl="node1" presStyleIdx="0" presStyleCnt="5">
        <dgm:presLayoutVars>
          <dgm:bulletEnabled val="1"/>
        </dgm:presLayoutVars>
      </dgm:prSet>
      <dgm:spPr/>
    </dgm:pt>
    <dgm:pt modelId="{B053ED84-35A2-1748-BBBB-E37079D9069C}" type="pres">
      <dgm:prSet presAssocID="{7C5F062F-729C-9441-99F5-56F5875C6ECA}" presName="accent_1" presStyleCnt="0"/>
      <dgm:spPr/>
    </dgm:pt>
    <dgm:pt modelId="{74F642EE-6F07-0E4A-B94C-E4893909C602}" type="pres">
      <dgm:prSet presAssocID="{7C5F062F-729C-9441-99F5-56F5875C6ECA}" presName="accentRepeatNode" presStyleLbl="solidFgAcc1" presStyleIdx="0" presStyleCnt="5"/>
      <dgm:spPr/>
    </dgm:pt>
    <dgm:pt modelId="{C0B7C22E-8066-D044-B4BA-17F94E0BB508}" type="pres">
      <dgm:prSet presAssocID="{987A1FDE-B1D0-9A4C-82AD-DBFE0F52E10E}" presName="text_2" presStyleLbl="node1" presStyleIdx="1" presStyleCnt="5">
        <dgm:presLayoutVars>
          <dgm:bulletEnabled val="1"/>
        </dgm:presLayoutVars>
      </dgm:prSet>
      <dgm:spPr/>
    </dgm:pt>
    <dgm:pt modelId="{84268CFA-212A-D94A-BE9E-5DD35058527A}" type="pres">
      <dgm:prSet presAssocID="{987A1FDE-B1D0-9A4C-82AD-DBFE0F52E10E}" presName="accent_2" presStyleCnt="0"/>
      <dgm:spPr/>
    </dgm:pt>
    <dgm:pt modelId="{C04D9C02-438F-3540-ACA4-3A08A3632C95}" type="pres">
      <dgm:prSet presAssocID="{987A1FDE-B1D0-9A4C-82AD-DBFE0F52E10E}" presName="accentRepeatNode" presStyleLbl="solidFgAcc1" presStyleIdx="1" presStyleCnt="5"/>
      <dgm:spPr/>
    </dgm:pt>
    <dgm:pt modelId="{465CE959-68C2-C447-A66A-6DD44E78B1AB}" type="pres">
      <dgm:prSet presAssocID="{A48BFA2B-62BD-D049-BBA5-029758BB95E0}" presName="text_3" presStyleLbl="node1" presStyleIdx="2" presStyleCnt="5">
        <dgm:presLayoutVars>
          <dgm:bulletEnabled val="1"/>
        </dgm:presLayoutVars>
      </dgm:prSet>
      <dgm:spPr/>
    </dgm:pt>
    <dgm:pt modelId="{D8C47120-10A8-FF40-9BD8-8E38CC2534CA}" type="pres">
      <dgm:prSet presAssocID="{A48BFA2B-62BD-D049-BBA5-029758BB95E0}" presName="accent_3" presStyleCnt="0"/>
      <dgm:spPr/>
    </dgm:pt>
    <dgm:pt modelId="{8F3ECE68-38E8-DB4C-A8DC-55C5826AC694}" type="pres">
      <dgm:prSet presAssocID="{A48BFA2B-62BD-D049-BBA5-029758BB95E0}" presName="accentRepeatNode" presStyleLbl="solidFgAcc1" presStyleIdx="2" presStyleCnt="5"/>
      <dgm:spPr/>
    </dgm:pt>
    <dgm:pt modelId="{F63EAEAC-821A-9646-83A8-1ECD11EBB6DD}" type="pres">
      <dgm:prSet presAssocID="{A1477405-27DA-F547-ABE4-E0457CD2BDDB}" presName="text_4" presStyleLbl="node1" presStyleIdx="3" presStyleCnt="5">
        <dgm:presLayoutVars>
          <dgm:bulletEnabled val="1"/>
        </dgm:presLayoutVars>
      </dgm:prSet>
      <dgm:spPr/>
    </dgm:pt>
    <dgm:pt modelId="{C566595E-F6C2-C646-BEC6-A758111099F9}" type="pres">
      <dgm:prSet presAssocID="{A1477405-27DA-F547-ABE4-E0457CD2BDDB}" presName="accent_4" presStyleCnt="0"/>
      <dgm:spPr/>
    </dgm:pt>
    <dgm:pt modelId="{B79F9300-2A58-E043-952C-13385D8FF4F0}" type="pres">
      <dgm:prSet presAssocID="{A1477405-27DA-F547-ABE4-E0457CD2BDDB}" presName="accentRepeatNode" presStyleLbl="solidFgAcc1" presStyleIdx="3" presStyleCnt="5"/>
      <dgm:spPr/>
    </dgm:pt>
    <dgm:pt modelId="{40E2C1B6-7B9C-774A-BAF6-2635B0F633A9}" type="pres">
      <dgm:prSet presAssocID="{19D8A396-052E-DD4D-860D-90D2ED63E481}" presName="text_5" presStyleLbl="node1" presStyleIdx="4" presStyleCnt="5">
        <dgm:presLayoutVars>
          <dgm:bulletEnabled val="1"/>
        </dgm:presLayoutVars>
      </dgm:prSet>
      <dgm:spPr/>
    </dgm:pt>
    <dgm:pt modelId="{C9581679-5B58-DB45-AA9A-F6BB7C6C53AB}" type="pres">
      <dgm:prSet presAssocID="{19D8A396-052E-DD4D-860D-90D2ED63E481}" presName="accent_5" presStyleCnt="0"/>
      <dgm:spPr/>
    </dgm:pt>
    <dgm:pt modelId="{2AD6966E-A5E9-F248-A445-2655229B8DC7}" type="pres">
      <dgm:prSet presAssocID="{19D8A396-052E-DD4D-860D-90D2ED63E481}" presName="accentRepeatNode" presStyleLbl="solidFgAcc1" presStyleIdx="4" presStyleCnt="5"/>
      <dgm:spPr/>
    </dgm:pt>
  </dgm:ptLst>
  <dgm:cxnLst>
    <dgm:cxn modelId="{350EF10A-34BF-894E-ADA9-935A08423CB2}" srcId="{383F8900-9B23-C745-8EE2-96CCAF2D1A96}" destId="{A48BFA2B-62BD-D049-BBA5-029758BB95E0}" srcOrd="2" destOrd="0" parTransId="{C830472F-5420-9245-8BBA-CD8E7FC8B2B8}" sibTransId="{87693751-2B65-804E-BD3C-ED0115ED3DDD}"/>
    <dgm:cxn modelId="{BCF39F45-BD9C-064B-A0A6-4FF879718AC9}" type="presOf" srcId="{7C5F062F-729C-9441-99F5-56F5875C6ECA}" destId="{7CD43B6A-47B0-A247-9488-13FD0B3795A3}" srcOrd="0" destOrd="0" presId="urn:microsoft.com/office/officeart/2008/layout/VerticalCurvedList"/>
    <dgm:cxn modelId="{EB6A9A7D-EB3E-384B-ADBB-80F20F88C20C}" type="presOf" srcId="{A1477405-27DA-F547-ABE4-E0457CD2BDDB}" destId="{F63EAEAC-821A-9646-83A8-1ECD11EBB6DD}" srcOrd="0" destOrd="0" presId="urn:microsoft.com/office/officeart/2008/layout/VerticalCurvedList"/>
    <dgm:cxn modelId="{3CA05F88-7A64-B24A-BB1F-F72B9FB24541}" srcId="{383F8900-9B23-C745-8EE2-96CCAF2D1A96}" destId="{19D8A396-052E-DD4D-860D-90D2ED63E481}" srcOrd="4" destOrd="0" parTransId="{55E84644-DB88-E54B-9D9E-47A32D8CE685}" sibTransId="{EA098D43-6779-EF44-BFD5-B1D0A3645BB7}"/>
    <dgm:cxn modelId="{718AD3A0-663E-DF43-86D7-2C118C1882EC}" type="presOf" srcId="{383F8900-9B23-C745-8EE2-96CCAF2D1A96}" destId="{4768BC52-59F7-3446-9B22-9CFAFD49BC04}" srcOrd="0" destOrd="0" presId="urn:microsoft.com/office/officeart/2008/layout/VerticalCurvedList"/>
    <dgm:cxn modelId="{B05A81AD-4F19-E847-B15C-94238CC570B3}" srcId="{383F8900-9B23-C745-8EE2-96CCAF2D1A96}" destId="{987A1FDE-B1D0-9A4C-82AD-DBFE0F52E10E}" srcOrd="1" destOrd="0" parTransId="{C9A1A0F1-423A-CA43-9CD6-EBDFC50B6FD8}" sibTransId="{C43B8795-6FF4-4F4B-BAF5-94BBB959B71E}"/>
    <dgm:cxn modelId="{F522F5BF-6BA9-7040-BE01-F55455E8BED3}" srcId="{383F8900-9B23-C745-8EE2-96CCAF2D1A96}" destId="{A1477405-27DA-F547-ABE4-E0457CD2BDDB}" srcOrd="3" destOrd="0" parTransId="{4E9BBBA9-784C-754C-BBEA-85172D7485F4}" sibTransId="{7FA6E949-A8A8-0D4C-A673-E0300D285DF9}"/>
    <dgm:cxn modelId="{007974C6-F1AD-3D47-BCDF-8A5A57B24323}" type="presOf" srcId="{19D8A396-052E-DD4D-860D-90D2ED63E481}" destId="{40E2C1B6-7B9C-774A-BAF6-2635B0F633A9}" srcOrd="0" destOrd="0" presId="urn:microsoft.com/office/officeart/2008/layout/VerticalCurvedList"/>
    <dgm:cxn modelId="{232710D8-EE95-F946-B079-F4925B3B55BB}" type="presOf" srcId="{94E438AD-EBD7-1B4D-A792-376171CF18C7}" destId="{776CC69E-F0C7-B044-85D3-F71A8A7FF701}" srcOrd="0" destOrd="0" presId="urn:microsoft.com/office/officeart/2008/layout/VerticalCurvedList"/>
    <dgm:cxn modelId="{7F4ABBDC-7699-A842-98C4-FF3A31DFF762}" type="presOf" srcId="{987A1FDE-B1D0-9A4C-82AD-DBFE0F52E10E}" destId="{C0B7C22E-8066-D044-B4BA-17F94E0BB508}" srcOrd="0" destOrd="0" presId="urn:microsoft.com/office/officeart/2008/layout/VerticalCurvedList"/>
    <dgm:cxn modelId="{0F60A1E1-9DEA-5E44-9325-C25915A26E9A}" type="presOf" srcId="{A48BFA2B-62BD-D049-BBA5-029758BB95E0}" destId="{465CE959-68C2-C447-A66A-6DD44E78B1AB}" srcOrd="0" destOrd="0" presId="urn:microsoft.com/office/officeart/2008/layout/VerticalCurvedList"/>
    <dgm:cxn modelId="{9F01F5F5-56F4-2B43-A59F-191AFACE0D0F}" srcId="{383F8900-9B23-C745-8EE2-96CCAF2D1A96}" destId="{7C5F062F-729C-9441-99F5-56F5875C6ECA}" srcOrd="0" destOrd="0" parTransId="{4573E0AD-8C41-2D4B-A79E-3E5F2DF15260}" sibTransId="{94E438AD-EBD7-1B4D-A792-376171CF18C7}"/>
    <dgm:cxn modelId="{B0C986F6-AEB7-B249-B585-2187295D9F90}" type="presParOf" srcId="{4768BC52-59F7-3446-9B22-9CFAFD49BC04}" destId="{F5B28272-6B2D-2345-859A-03EE576CAD0C}" srcOrd="0" destOrd="0" presId="urn:microsoft.com/office/officeart/2008/layout/VerticalCurvedList"/>
    <dgm:cxn modelId="{1EAAF8BC-B2ED-4740-89AF-CCA0B7D5387F}" type="presParOf" srcId="{F5B28272-6B2D-2345-859A-03EE576CAD0C}" destId="{CFB6C094-263C-8A47-852F-204ED7FE4F21}" srcOrd="0" destOrd="0" presId="urn:microsoft.com/office/officeart/2008/layout/VerticalCurvedList"/>
    <dgm:cxn modelId="{74892CA7-02A1-3E4D-8F63-B2F0E85F994C}" type="presParOf" srcId="{CFB6C094-263C-8A47-852F-204ED7FE4F21}" destId="{618492EE-9450-D840-997D-8FB95BC8D3E3}" srcOrd="0" destOrd="0" presId="urn:microsoft.com/office/officeart/2008/layout/VerticalCurvedList"/>
    <dgm:cxn modelId="{C0B154EB-437C-0B40-A64E-11C85CFFD02A}" type="presParOf" srcId="{CFB6C094-263C-8A47-852F-204ED7FE4F21}" destId="{776CC69E-F0C7-B044-85D3-F71A8A7FF701}" srcOrd="1" destOrd="0" presId="urn:microsoft.com/office/officeart/2008/layout/VerticalCurvedList"/>
    <dgm:cxn modelId="{3D7CD58A-3687-784D-A9BF-3A66878C4D0F}" type="presParOf" srcId="{CFB6C094-263C-8A47-852F-204ED7FE4F21}" destId="{CB4FAE10-FD5D-204D-89D9-506D7300DD82}" srcOrd="2" destOrd="0" presId="urn:microsoft.com/office/officeart/2008/layout/VerticalCurvedList"/>
    <dgm:cxn modelId="{BB86AD41-D174-C24F-8BF1-F766CAF5A42B}" type="presParOf" srcId="{CFB6C094-263C-8A47-852F-204ED7FE4F21}" destId="{C24BB539-D630-0545-84CC-E6F6A4A83476}" srcOrd="3" destOrd="0" presId="urn:microsoft.com/office/officeart/2008/layout/VerticalCurvedList"/>
    <dgm:cxn modelId="{D566BF9A-0DD1-3C4B-A183-3949F63CC851}" type="presParOf" srcId="{F5B28272-6B2D-2345-859A-03EE576CAD0C}" destId="{7CD43B6A-47B0-A247-9488-13FD0B3795A3}" srcOrd="1" destOrd="0" presId="urn:microsoft.com/office/officeart/2008/layout/VerticalCurvedList"/>
    <dgm:cxn modelId="{33BD67CB-BC6D-C04E-9285-5FAB27A5D1EB}" type="presParOf" srcId="{F5B28272-6B2D-2345-859A-03EE576CAD0C}" destId="{B053ED84-35A2-1748-BBBB-E37079D9069C}" srcOrd="2" destOrd="0" presId="urn:microsoft.com/office/officeart/2008/layout/VerticalCurvedList"/>
    <dgm:cxn modelId="{D27F8159-C8EE-4F45-8AE7-6D8CBED5B6EB}" type="presParOf" srcId="{B053ED84-35A2-1748-BBBB-E37079D9069C}" destId="{74F642EE-6F07-0E4A-B94C-E4893909C602}" srcOrd="0" destOrd="0" presId="urn:microsoft.com/office/officeart/2008/layout/VerticalCurvedList"/>
    <dgm:cxn modelId="{9EDA7B56-0CE9-7B45-844D-441E9AC6CA66}" type="presParOf" srcId="{F5B28272-6B2D-2345-859A-03EE576CAD0C}" destId="{C0B7C22E-8066-D044-B4BA-17F94E0BB508}" srcOrd="3" destOrd="0" presId="urn:microsoft.com/office/officeart/2008/layout/VerticalCurvedList"/>
    <dgm:cxn modelId="{DC5AA3BD-D386-624A-B65E-5E76CF7AC5C7}" type="presParOf" srcId="{F5B28272-6B2D-2345-859A-03EE576CAD0C}" destId="{84268CFA-212A-D94A-BE9E-5DD35058527A}" srcOrd="4" destOrd="0" presId="urn:microsoft.com/office/officeart/2008/layout/VerticalCurvedList"/>
    <dgm:cxn modelId="{B4B62036-58CB-1747-B939-218E1C0B2876}" type="presParOf" srcId="{84268CFA-212A-D94A-BE9E-5DD35058527A}" destId="{C04D9C02-438F-3540-ACA4-3A08A3632C95}" srcOrd="0" destOrd="0" presId="urn:microsoft.com/office/officeart/2008/layout/VerticalCurvedList"/>
    <dgm:cxn modelId="{ED84819E-E3EB-D440-A921-60F2151B4204}" type="presParOf" srcId="{F5B28272-6B2D-2345-859A-03EE576CAD0C}" destId="{465CE959-68C2-C447-A66A-6DD44E78B1AB}" srcOrd="5" destOrd="0" presId="urn:microsoft.com/office/officeart/2008/layout/VerticalCurvedList"/>
    <dgm:cxn modelId="{4DA1988C-14AA-2A4F-A1A9-1450B3D12847}" type="presParOf" srcId="{F5B28272-6B2D-2345-859A-03EE576CAD0C}" destId="{D8C47120-10A8-FF40-9BD8-8E38CC2534CA}" srcOrd="6" destOrd="0" presId="urn:microsoft.com/office/officeart/2008/layout/VerticalCurvedList"/>
    <dgm:cxn modelId="{5FF6F96E-03B2-E94B-B457-094EDE5B32D1}" type="presParOf" srcId="{D8C47120-10A8-FF40-9BD8-8E38CC2534CA}" destId="{8F3ECE68-38E8-DB4C-A8DC-55C5826AC694}" srcOrd="0" destOrd="0" presId="urn:microsoft.com/office/officeart/2008/layout/VerticalCurvedList"/>
    <dgm:cxn modelId="{30AFFBC0-AF2A-7241-AD54-63920CF90F0B}" type="presParOf" srcId="{F5B28272-6B2D-2345-859A-03EE576CAD0C}" destId="{F63EAEAC-821A-9646-83A8-1ECD11EBB6DD}" srcOrd="7" destOrd="0" presId="urn:microsoft.com/office/officeart/2008/layout/VerticalCurvedList"/>
    <dgm:cxn modelId="{CE42B23D-9A3D-C948-8AE6-8EFB857CF8DC}" type="presParOf" srcId="{F5B28272-6B2D-2345-859A-03EE576CAD0C}" destId="{C566595E-F6C2-C646-BEC6-A758111099F9}" srcOrd="8" destOrd="0" presId="urn:microsoft.com/office/officeart/2008/layout/VerticalCurvedList"/>
    <dgm:cxn modelId="{62E9F59A-1079-6146-A247-902D1C691615}" type="presParOf" srcId="{C566595E-F6C2-C646-BEC6-A758111099F9}" destId="{B79F9300-2A58-E043-952C-13385D8FF4F0}" srcOrd="0" destOrd="0" presId="urn:microsoft.com/office/officeart/2008/layout/VerticalCurvedList"/>
    <dgm:cxn modelId="{2699A1C4-EBCB-E04E-ABB5-5DE8EC8BC2FB}" type="presParOf" srcId="{F5B28272-6B2D-2345-859A-03EE576CAD0C}" destId="{40E2C1B6-7B9C-774A-BAF6-2635B0F633A9}" srcOrd="9" destOrd="0" presId="urn:microsoft.com/office/officeart/2008/layout/VerticalCurvedList"/>
    <dgm:cxn modelId="{410062AC-AAA5-124A-8E19-AA84457AE7A5}" type="presParOf" srcId="{F5B28272-6B2D-2345-859A-03EE576CAD0C}" destId="{C9581679-5B58-DB45-AA9A-F6BB7C6C53AB}" srcOrd="10" destOrd="0" presId="urn:microsoft.com/office/officeart/2008/layout/VerticalCurvedList"/>
    <dgm:cxn modelId="{4080A368-234D-B44A-A471-30FC2FBFE6E8}" type="presParOf" srcId="{C9581679-5B58-DB45-AA9A-F6BB7C6C53AB}" destId="{2AD6966E-A5E9-F248-A445-2655229B8DC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1CCCC9-2A54-9B47-B186-BAA7F3E1F052}" type="doc">
      <dgm:prSet loTypeId="urn:microsoft.com/office/officeart/2005/8/layout/hierarchy2" loCatId="" qsTypeId="urn:microsoft.com/office/officeart/2005/8/quickstyle/simple1" qsCatId="simple" csTypeId="urn:microsoft.com/office/officeart/2005/8/colors/accent3_2" csCatId="accent3" phldr="1"/>
      <dgm:spPr/>
      <dgm:t>
        <a:bodyPr/>
        <a:lstStyle/>
        <a:p>
          <a:endParaRPr lang="fr-FR"/>
        </a:p>
      </dgm:t>
    </dgm:pt>
    <dgm:pt modelId="{F1BCE20A-084F-674D-A743-36D232C9FE38}">
      <dgm:prSet phldrT="[Texte]"/>
      <dgm:spPr/>
      <dgm:t>
        <a:bodyPr/>
        <a:lstStyle/>
        <a:p>
          <a:r>
            <a:rPr lang="fr-FR" dirty="0"/>
            <a:t>Information </a:t>
          </a:r>
        </a:p>
      </dgm:t>
    </dgm:pt>
    <dgm:pt modelId="{B3D89229-045B-C148-873D-377DB4B7A76D}" type="parTrans" cxnId="{26FAE7F1-4AEE-2D40-A5BD-09BBD2130F08}">
      <dgm:prSet/>
      <dgm:spPr/>
      <dgm:t>
        <a:bodyPr/>
        <a:lstStyle/>
        <a:p>
          <a:endParaRPr lang="fr-FR"/>
        </a:p>
      </dgm:t>
    </dgm:pt>
    <dgm:pt modelId="{A5C28C85-72C2-5945-91B3-FB71F65E35DC}" type="sibTrans" cxnId="{26FAE7F1-4AEE-2D40-A5BD-09BBD2130F08}">
      <dgm:prSet/>
      <dgm:spPr/>
      <dgm:t>
        <a:bodyPr/>
        <a:lstStyle/>
        <a:p>
          <a:endParaRPr lang="fr-FR"/>
        </a:p>
      </dgm:t>
    </dgm:pt>
    <dgm:pt modelId="{15974EFF-0596-E448-9A24-59AB9E501F06}">
      <dgm:prSet phldrT="[Texte]"/>
      <dgm:spPr/>
      <dgm:t>
        <a:bodyPr/>
        <a:lstStyle/>
        <a:p>
          <a:r>
            <a:rPr lang="fr-FR" dirty="0"/>
            <a:t>Individuelle </a:t>
          </a:r>
        </a:p>
      </dgm:t>
    </dgm:pt>
    <dgm:pt modelId="{F77FB75D-3F9F-D649-9790-9AD3ADA58580}" type="parTrans" cxnId="{B6C6C710-CE9C-5242-A821-011BB75FFB02}">
      <dgm:prSet/>
      <dgm:spPr/>
      <dgm:t>
        <a:bodyPr/>
        <a:lstStyle/>
        <a:p>
          <a:endParaRPr lang="fr-FR"/>
        </a:p>
      </dgm:t>
    </dgm:pt>
    <dgm:pt modelId="{91708321-FC61-BE4A-97EB-25E3D227F251}" type="sibTrans" cxnId="{B6C6C710-CE9C-5242-A821-011BB75FFB02}">
      <dgm:prSet/>
      <dgm:spPr/>
      <dgm:t>
        <a:bodyPr/>
        <a:lstStyle/>
        <a:p>
          <a:endParaRPr lang="fr-FR"/>
        </a:p>
      </dgm:t>
    </dgm:pt>
    <dgm:pt modelId="{F9301DE5-A3CC-F242-A84B-6466036FAED3}">
      <dgm:prSet phldrT="[Texte]"/>
      <dgm:spPr/>
      <dgm:t>
        <a:bodyPr/>
        <a:lstStyle/>
        <a:p>
          <a:r>
            <a:rPr lang="fr-FR" dirty="0"/>
            <a:t>Collective </a:t>
          </a:r>
        </a:p>
      </dgm:t>
    </dgm:pt>
    <dgm:pt modelId="{2C11C0AA-A23D-7B4F-B716-BC9841B67966}" type="parTrans" cxnId="{6F52F221-AEC8-2344-97FC-465DDFFD2140}">
      <dgm:prSet/>
      <dgm:spPr/>
      <dgm:t>
        <a:bodyPr/>
        <a:lstStyle/>
        <a:p>
          <a:endParaRPr lang="fr-FR"/>
        </a:p>
      </dgm:t>
    </dgm:pt>
    <dgm:pt modelId="{AF2C70FC-B438-4A42-ACE1-7210B40EF713}" type="sibTrans" cxnId="{6F52F221-AEC8-2344-97FC-465DDFFD2140}">
      <dgm:prSet/>
      <dgm:spPr/>
      <dgm:t>
        <a:bodyPr/>
        <a:lstStyle/>
        <a:p>
          <a:endParaRPr lang="fr-FR"/>
        </a:p>
      </dgm:t>
    </dgm:pt>
    <dgm:pt modelId="{A641CFB4-D2D7-A546-9B26-99002A742CEB}" type="pres">
      <dgm:prSet presAssocID="{051CCCC9-2A54-9B47-B186-BAA7F3E1F052}" presName="diagram" presStyleCnt="0">
        <dgm:presLayoutVars>
          <dgm:chPref val="1"/>
          <dgm:dir/>
          <dgm:animOne val="branch"/>
          <dgm:animLvl val="lvl"/>
          <dgm:resizeHandles val="exact"/>
        </dgm:presLayoutVars>
      </dgm:prSet>
      <dgm:spPr/>
    </dgm:pt>
    <dgm:pt modelId="{7F91D8B1-B892-7540-860F-666C072C53DB}" type="pres">
      <dgm:prSet presAssocID="{F1BCE20A-084F-674D-A743-36D232C9FE38}" presName="root1" presStyleCnt="0"/>
      <dgm:spPr/>
    </dgm:pt>
    <dgm:pt modelId="{F8C55D24-7E3A-174E-8FD8-A638CB986B89}" type="pres">
      <dgm:prSet presAssocID="{F1BCE20A-084F-674D-A743-36D232C9FE38}" presName="LevelOneTextNode" presStyleLbl="node0" presStyleIdx="0" presStyleCnt="1">
        <dgm:presLayoutVars>
          <dgm:chPref val="3"/>
        </dgm:presLayoutVars>
      </dgm:prSet>
      <dgm:spPr/>
    </dgm:pt>
    <dgm:pt modelId="{434021C3-6269-904A-8B98-A23C677FBC87}" type="pres">
      <dgm:prSet presAssocID="{F1BCE20A-084F-674D-A743-36D232C9FE38}" presName="level2hierChild" presStyleCnt="0"/>
      <dgm:spPr/>
    </dgm:pt>
    <dgm:pt modelId="{C8E2EF5E-FC00-EC43-97E5-E7E64181234F}" type="pres">
      <dgm:prSet presAssocID="{F77FB75D-3F9F-D649-9790-9AD3ADA58580}" presName="conn2-1" presStyleLbl="parChTrans1D2" presStyleIdx="0" presStyleCnt="2"/>
      <dgm:spPr/>
    </dgm:pt>
    <dgm:pt modelId="{FBF14C0D-ABEF-2A41-8AFE-B456BE076827}" type="pres">
      <dgm:prSet presAssocID="{F77FB75D-3F9F-D649-9790-9AD3ADA58580}" presName="connTx" presStyleLbl="parChTrans1D2" presStyleIdx="0" presStyleCnt="2"/>
      <dgm:spPr/>
    </dgm:pt>
    <dgm:pt modelId="{B9A6EFB6-3A1E-724F-B286-67828BF13473}" type="pres">
      <dgm:prSet presAssocID="{15974EFF-0596-E448-9A24-59AB9E501F06}" presName="root2" presStyleCnt="0"/>
      <dgm:spPr/>
    </dgm:pt>
    <dgm:pt modelId="{8DC92087-8080-6B4F-BAF4-59C9CC7D690B}" type="pres">
      <dgm:prSet presAssocID="{15974EFF-0596-E448-9A24-59AB9E501F06}" presName="LevelTwoTextNode" presStyleLbl="node2" presStyleIdx="0" presStyleCnt="2" custLinFactNeighborY="-1870">
        <dgm:presLayoutVars>
          <dgm:chPref val="3"/>
        </dgm:presLayoutVars>
      </dgm:prSet>
      <dgm:spPr/>
    </dgm:pt>
    <dgm:pt modelId="{9C81FCBC-5DF3-124D-929A-46A1E94B9FE7}" type="pres">
      <dgm:prSet presAssocID="{15974EFF-0596-E448-9A24-59AB9E501F06}" presName="level3hierChild" presStyleCnt="0"/>
      <dgm:spPr/>
    </dgm:pt>
    <dgm:pt modelId="{50C7621C-08F4-354A-9C5B-31FA3972BC27}" type="pres">
      <dgm:prSet presAssocID="{2C11C0AA-A23D-7B4F-B716-BC9841B67966}" presName="conn2-1" presStyleLbl="parChTrans1D2" presStyleIdx="1" presStyleCnt="2"/>
      <dgm:spPr/>
    </dgm:pt>
    <dgm:pt modelId="{4F4586AA-1DA4-484F-81FF-718D3986919B}" type="pres">
      <dgm:prSet presAssocID="{2C11C0AA-A23D-7B4F-B716-BC9841B67966}" presName="connTx" presStyleLbl="parChTrans1D2" presStyleIdx="1" presStyleCnt="2"/>
      <dgm:spPr/>
    </dgm:pt>
    <dgm:pt modelId="{BA439FC2-457F-114E-8A37-2559D0EBE0C0}" type="pres">
      <dgm:prSet presAssocID="{F9301DE5-A3CC-F242-A84B-6466036FAED3}" presName="root2" presStyleCnt="0"/>
      <dgm:spPr/>
    </dgm:pt>
    <dgm:pt modelId="{8BC1FC8E-BDF5-4446-9227-E231E9BA4828}" type="pres">
      <dgm:prSet presAssocID="{F9301DE5-A3CC-F242-A84B-6466036FAED3}" presName="LevelTwoTextNode" presStyleLbl="node2" presStyleIdx="1" presStyleCnt="2">
        <dgm:presLayoutVars>
          <dgm:chPref val="3"/>
        </dgm:presLayoutVars>
      </dgm:prSet>
      <dgm:spPr/>
    </dgm:pt>
    <dgm:pt modelId="{F735F3D1-1200-3F43-9874-3DE7595EAA61}" type="pres">
      <dgm:prSet presAssocID="{F9301DE5-A3CC-F242-A84B-6466036FAED3}" presName="level3hierChild" presStyleCnt="0"/>
      <dgm:spPr/>
    </dgm:pt>
  </dgm:ptLst>
  <dgm:cxnLst>
    <dgm:cxn modelId="{4128760A-C4AF-1041-9A6C-EDA18954432F}" type="presOf" srcId="{15974EFF-0596-E448-9A24-59AB9E501F06}" destId="{8DC92087-8080-6B4F-BAF4-59C9CC7D690B}" srcOrd="0" destOrd="0" presId="urn:microsoft.com/office/officeart/2005/8/layout/hierarchy2"/>
    <dgm:cxn modelId="{80DF6E0E-2D09-3344-AFF5-8EDFD38DE913}" type="presOf" srcId="{F9301DE5-A3CC-F242-A84B-6466036FAED3}" destId="{8BC1FC8E-BDF5-4446-9227-E231E9BA4828}" srcOrd="0" destOrd="0" presId="urn:microsoft.com/office/officeart/2005/8/layout/hierarchy2"/>
    <dgm:cxn modelId="{B6C6C710-CE9C-5242-A821-011BB75FFB02}" srcId="{F1BCE20A-084F-674D-A743-36D232C9FE38}" destId="{15974EFF-0596-E448-9A24-59AB9E501F06}" srcOrd="0" destOrd="0" parTransId="{F77FB75D-3F9F-D649-9790-9AD3ADA58580}" sibTransId="{91708321-FC61-BE4A-97EB-25E3D227F251}"/>
    <dgm:cxn modelId="{AD84AD1C-77AF-D94C-A12F-B41BDDA1B8DB}" type="presOf" srcId="{F1BCE20A-084F-674D-A743-36D232C9FE38}" destId="{F8C55D24-7E3A-174E-8FD8-A638CB986B89}" srcOrd="0" destOrd="0" presId="urn:microsoft.com/office/officeart/2005/8/layout/hierarchy2"/>
    <dgm:cxn modelId="{9E3EA421-A3BC-AA4D-B849-F734D7F48AA4}" type="presOf" srcId="{2C11C0AA-A23D-7B4F-B716-BC9841B67966}" destId="{50C7621C-08F4-354A-9C5B-31FA3972BC27}" srcOrd="0" destOrd="0" presId="urn:microsoft.com/office/officeart/2005/8/layout/hierarchy2"/>
    <dgm:cxn modelId="{6F52F221-AEC8-2344-97FC-465DDFFD2140}" srcId="{F1BCE20A-084F-674D-A743-36D232C9FE38}" destId="{F9301DE5-A3CC-F242-A84B-6466036FAED3}" srcOrd="1" destOrd="0" parTransId="{2C11C0AA-A23D-7B4F-B716-BC9841B67966}" sibTransId="{AF2C70FC-B438-4A42-ACE1-7210B40EF713}"/>
    <dgm:cxn modelId="{2D6F6F75-C53E-A143-BCA6-8E8062FF1166}" type="presOf" srcId="{051CCCC9-2A54-9B47-B186-BAA7F3E1F052}" destId="{A641CFB4-D2D7-A546-9B26-99002A742CEB}" srcOrd="0" destOrd="0" presId="urn:microsoft.com/office/officeart/2005/8/layout/hierarchy2"/>
    <dgm:cxn modelId="{349D658E-E498-A04B-8F8C-AAABD2084DE2}" type="presOf" srcId="{2C11C0AA-A23D-7B4F-B716-BC9841B67966}" destId="{4F4586AA-1DA4-484F-81FF-718D3986919B}" srcOrd="1" destOrd="0" presId="urn:microsoft.com/office/officeart/2005/8/layout/hierarchy2"/>
    <dgm:cxn modelId="{5709B697-8439-3E46-A30B-E5E7B977B311}" type="presOf" srcId="{F77FB75D-3F9F-D649-9790-9AD3ADA58580}" destId="{FBF14C0D-ABEF-2A41-8AFE-B456BE076827}" srcOrd="1" destOrd="0" presId="urn:microsoft.com/office/officeart/2005/8/layout/hierarchy2"/>
    <dgm:cxn modelId="{ED564899-86D2-8F4D-A00D-EADDEB357B34}" type="presOf" srcId="{F77FB75D-3F9F-D649-9790-9AD3ADA58580}" destId="{C8E2EF5E-FC00-EC43-97E5-E7E64181234F}" srcOrd="0" destOrd="0" presId="urn:microsoft.com/office/officeart/2005/8/layout/hierarchy2"/>
    <dgm:cxn modelId="{26FAE7F1-4AEE-2D40-A5BD-09BBD2130F08}" srcId="{051CCCC9-2A54-9B47-B186-BAA7F3E1F052}" destId="{F1BCE20A-084F-674D-A743-36D232C9FE38}" srcOrd="0" destOrd="0" parTransId="{B3D89229-045B-C148-873D-377DB4B7A76D}" sibTransId="{A5C28C85-72C2-5945-91B3-FB71F65E35DC}"/>
    <dgm:cxn modelId="{2832C797-0C92-534D-B36A-7B46356C65C5}" type="presParOf" srcId="{A641CFB4-D2D7-A546-9B26-99002A742CEB}" destId="{7F91D8B1-B892-7540-860F-666C072C53DB}" srcOrd="0" destOrd="0" presId="urn:microsoft.com/office/officeart/2005/8/layout/hierarchy2"/>
    <dgm:cxn modelId="{54FE9034-202D-8B4F-89E4-97960FB09509}" type="presParOf" srcId="{7F91D8B1-B892-7540-860F-666C072C53DB}" destId="{F8C55D24-7E3A-174E-8FD8-A638CB986B89}" srcOrd="0" destOrd="0" presId="urn:microsoft.com/office/officeart/2005/8/layout/hierarchy2"/>
    <dgm:cxn modelId="{F359B37D-4C83-F443-B086-EB045169F979}" type="presParOf" srcId="{7F91D8B1-B892-7540-860F-666C072C53DB}" destId="{434021C3-6269-904A-8B98-A23C677FBC87}" srcOrd="1" destOrd="0" presId="urn:microsoft.com/office/officeart/2005/8/layout/hierarchy2"/>
    <dgm:cxn modelId="{8E0BFFE2-8AF8-A448-859E-AAB0B37889DA}" type="presParOf" srcId="{434021C3-6269-904A-8B98-A23C677FBC87}" destId="{C8E2EF5E-FC00-EC43-97E5-E7E64181234F}" srcOrd="0" destOrd="0" presId="urn:microsoft.com/office/officeart/2005/8/layout/hierarchy2"/>
    <dgm:cxn modelId="{0C94B361-116D-8045-882E-719A0587CEC7}" type="presParOf" srcId="{C8E2EF5E-FC00-EC43-97E5-E7E64181234F}" destId="{FBF14C0D-ABEF-2A41-8AFE-B456BE076827}" srcOrd="0" destOrd="0" presId="urn:microsoft.com/office/officeart/2005/8/layout/hierarchy2"/>
    <dgm:cxn modelId="{0528B979-0BFB-0340-86D0-78795E5418C1}" type="presParOf" srcId="{434021C3-6269-904A-8B98-A23C677FBC87}" destId="{B9A6EFB6-3A1E-724F-B286-67828BF13473}" srcOrd="1" destOrd="0" presId="urn:microsoft.com/office/officeart/2005/8/layout/hierarchy2"/>
    <dgm:cxn modelId="{65323A13-BE89-CB49-B141-3763C3D23DE5}" type="presParOf" srcId="{B9A6EFB6-3A1E-724F-B286-67828BF13473}" destId="{8DC92087-8080-6B4F-BAF4-59C9CC7D690B}" srcOrd="0" destOrd="0" presId="urn:microsoft.com/office/officeart/2005/8/layout/hierarchy2"/>
    <dgm:cxn modelId="{B1197DE5-534E-6F48-8BB5-87FFC913B280}" type="presParOf" srcId="{B9A6EFB6-3A1E-724F-B286-67828BF13473}" destId="{9C81FCBC-5DF3-124D-929A-46A1E94B9FE7}" srcOrd="1" destOrd="0" presId="urn:microsoft.com/office/officeart/2005/8/layout/hierarchy2"/>
    <dgm:cxn modelId="{4E88E6F2-A3AA-D04F-AD34-CD8E5320640D}" type="presParOf" srcId="{434021C3-6269-904A-8B98-A23C677FBC87}" destId="{50C7621C-08F4-354A-9C5B-31FA3972BC27}" srcOrd="2" destOrd="0" presId="urn:microsoft.com/office/officeart/2005/8/layout/hierarchy2"/>
    <dgm:cxn modelId="{FE1C35A9-4FBB-264B-B081-85AEB484304F}" type="presParOf" srcId="{50C7621C-08F4-354A-9C5B-31FA3972BC27}" destId="{4F4586AA-1DA4-484F-81FF-718D3986919B}" srcOrd="0" destOrd="0" presId="urn:microsoft.com/office/officeart/2005/8/layout/hierarchy2"/>
    <dgm:cxn modelId="{C07317EE-7E25-A04B-AED4-4268C4190CB2}" type="presParOf" srcId="{434021C3-6269-904A-8B98-A23C677FBC87}" destId="{BA439FC2-457F-114E-8A37-2559D0EBE0C0}" srcOrd="3" destOrd="0" presId="urn:microsoft.com/office/officeart/2005/8/layout/hierarchy2"/>
    <dgm:cxn modelId="{29A1E79C-1EA1-5A4F-A1FD-EA6B1B53EF14}" type="presParOf" srcId="{BA439FC2-457F-114E-8A37-2559D0EBE0C0}" destId="{8BC1FC8E-BDF5-4446-9227-E231E9BA4828}" srcOrd="0" destOrd="0" presId="urn:microsoft.com/office/officeart/2005/8/layout/hierarchy2"/>
    <dgm:cxn modelId="{7C4654C0-4013-3A40-B3BF-CC94DBE859B8}" type="presParOf" srcId="{BA439FC2-457F-114E-8A37-2559D0EBE0C0}" destId="{F735F3D1-1200-3F43-9874-3DE7595EAA6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3F8900-9B23-C745-8EE2-96CCAF2D1A96}"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fr-FR"/>
        </a:p>
      </dgm:t>
    </dgm:pt>
    <dgm:pt modelId="{7C5F062F-729C-9441-99F5-56F5875C6ECA}">
      <dgm:prSet phldrT="[Texte]"/>
      <dgm:spPr/>
      <dgm:t>
        <a:bodyPr/>
        <a:lstStyle/>
        <a:p>
          <a:r>
            <a:rPr lang="fr-FR">
              <a:latin typeface="Gill Sans MT"/>
              <a:cs typeface="Gill Sans MT"/>
            </a:rPr>
            <a:t>Introduction</a:t>
          </a:r>
        </a:p>
      </dgm:t>
    </dgm:pt>
    <dgm:pt modelId="{4573E0AD-8C41-2D4B-A79E-3E5F2DF15260}" type="parTrans" cxnId="{9F01F5F5-56F4-2B43-A59F-191AFACE0D0F}">
      <dgm:prSet/>
      <dgm:spPr/>
      <dgm:t>
        <a:bodyPr/>
        <a:lstStyle/>
        <a:p>
          <a:endParaRPr lang="fr-FR"/>
        </a:p>
      </dgm:t>
    </dgm:pt>
    <dgm:pt modelId="{94E438AD-EBD7-1B4D-A792-376171CF18C7}" type="sibTrans" cxnId="{9F01F5F5-56F4-2B43-A59F-191AFACE0D0F}">
      <dgm:prSet/>
      <dgm:spPr/>
      <dgm:t>
        <a:bodyPr/>
        <a:lstStyle/>
        <a:p>
          <a:endParaRPr lang="fr-FR"/>
        </a:p>
      </dgm:t>
    </dgm:pt>
    <dgm:pt modelId="{987A1FDE-B1D0-9A4C-82AD-DBFE0F52E10E}">
      <dgm:prSet/>
      <dgm:spPr>
        <a:solidFill>
          <a:schemeClr val="accent2"/>
        </a:solidFill>
      </dgm:spPr>
      <dgm:t>
        <a:bodyPr/>
        <a:lstStyle/>
        <a:p>
          <a:r>
            <a:rPr lang="fr-FR" dirty="0">
              <a:latin typeface="Gill Sans MT"/>
              <a:cs typeface="Gill Sans MT"/>
            </a:rPr>
            <a:t>Typologie du télétravail</a:t>
          </a:r>
        </a:p>
      </dgm:t>
    </dgm:pt>
    <dgm:pt modelId="{C9A1A0F1-423A-CA43-9CD6-EBDFC50B6FD8}" type="parTrans" cxnId="{B05A81AD-4F19-E847-B15C-94238CC570B3}">
      <dgm:prSet/>
      <dgm:spPr/>
      <dgm:t>
        <a:bodyPr/>
        <a:lstStyle/>
        <a:p>
          <a:endParaRPr lang="fr-FR"/>
        </a:p>
      </dgm:t>
    </dgm:pt>
    <dgm:pt modelId="{C43B8795-6FF4-4F4B-BAF5-94BBB959B71E}" type="sibTrans" cxnId="{B05A81AD-4F19-E847-B15C-94238CC570B3}">
      <dgm:prSet/>
      <dgm:spPr/>
      <dgm:t>
        <a:bodyPr/>
        <a:lstStyle/>
        <a:p>
          <a:endParaRPr lang="fr-FR"/>
        </a:p>
      </dgm:t>
    </dgm:pt>
    <dgm:pt modelId="{A48BFA2B-62BD-D049-BBA5-029758BB95E0}">
      <dgm:prSet/>
      <dgm:spPr>
        <a:solidFill>
          <a:schemeClr val="accent3"/>
        </a:solidFill>
      </dgm:spPr>
      <dgm:t>
        <a:bodyPr/>
        <a:lstStyle/>
        <a:p>
          <a:r>
            <a:rPr lang="fr-FR" dirty="0">
              <a:latin typeface="Gill Sans MT"/>
              <a:cs typeface="Gill Sans MT"/>
            </a:rPr>
            <a:t>Remboursement de frais par l’employeur</a:t>
          </a:r>
        </a:p>
      </dgm:t>
    </dgm:pt>
    <dgm:pt modelId="{C830472F-5420-9245-8BBA-CD8E7FC8B2B8}" type="parTrans" cxnId="{350EF10A-34BF-894E-ADA9-935A08423CB2}">
      <dgm:prSet/>
      <dgm:spPr/>
      <dgm:t>
        <a:bodyPr/>
        <a:lstStyle/>
        <a:p>
          <a:endParaRPr lang="fr-FR"/>
        </a:p>
      </dgm:t>
    </dgm:pt>
    <dgm:pt modelId="{87693751-2B65-804E-BD3C-ED0115ED3DDD}" type="sibTrans" cxnId="{350EF10A-34BF-894E-ADA9-935A08423CB2}">
      <dgm:prSet/>
      <dgm:spPr/>
      <dgm:t>
        <a:bodyPr/>
        <a:lstStyle/>
        <a:p>
          <a:endParaRPr lang="fr-FR"/>
        </a:p>
      </dgm:t>
    </dgm:pt>
    <dgm:pt modelId="{A1477405-27DA-F547-ABE4-E0457CD2BDDB}">
      <dgm:prSet/>
      <dgm:spPr>
        <a:solidFill>
          <a:schemeClr val="accent6">
            <a:lumMod val="60000"/>
            <a:lumOff val="40000"/>
          </a:schemeClr>
        </a:solidFill>
      </dgm:spPr>
      <dgm:t>
        <a:bodyPr/>
        <a:lstStyle/>
        <a:p>
          <a:r>
            <a:rPr lang="fr-FR" dirty="0">
              <a:latin typeface="Gill Sans MT"/>
              <a:cs typeface="Gill Sans MT"/>
            </a:rPr>
            <a:t>Vue panoramique des législations impactées par le télétravail</a:t>
          </a:r>
        </a:p>
      </dgm:t>
    </dgm:pt>
    <dgm:pt modelId="{4E9BBBA9-784C-754C-BBEA-85172D7485F4}" type="parTrans" cxnId="{F522F5BF-6BA9-7040-BE01-F55455E8BED3}">
      <dgm:prSet/>
      <dgm:spPr/>
      <dgm:t>
        <a:bodyPr/>
        <a:lstStyle/>
        <a:p>
          <a:endParaRPr lang="fr-FR"/>
        </a:p>
      </dgm:t>
    </dgm:pt>
    <dgm:pt modelId="{7FA6E949-A8A8-0D4C-A673-E0300D285DF9}" type="sibTrans" cxnId="{F522F5BF-6BA9-7040-BE01-F55455E8BED3}">
      <dgm:prSet/>
      <dgm:spPr/>
      <dgm:t>
        <a:bodyPr/>
        <a:lstStyle/>
        <a:p>
          <a:endParaRPr lang="fr-FR"/>
        </a:p>
      </dgm:t>
    </dgm:pt>
    <dgm:pt modelId="{19D8A396-052E-DD4D-860D-90D2ED63E481}">
      <dgm:prSet/>
      <dgm:spPr>
        <a:solidFill>
          <a:schemeClr val="accent1"/>
        </a:solidFill>
      </dgm:spPr>
      <dgm:t>
        <a:bodyPr/>
        <a:lstStyle/>
        <a:p>
          <a:r>
            <a:rPr lang="fr-FR">
              <a:latin typeface="Gill Sans MT"/>
              <a:cs typeface="Gill Sans MT"/>
            </a:rPr>
            <a:t>Conclusion et évaluation</a:t>
          </a:r>
        </a:p>
      </dgm:t>
    </dgm:pt>
    <dgm:pt modelId="{55E84644-DB88-E54B-9D9E-47A32D8CE685}" type="parTrans" cxnId="{3CA05F88-7A64-B24A-BB1F-F72B9FB24541}">
      <dgm:prSet/>
      <dgm:spPr/>
      <dgm:t>
        <a:bodyPr/>
        <a:lstStyle/>
        <a:p>
          <a:endParaRPr lang="fr-FR"/>
        </a:p>
      </dgm:t>
    </dgm:pt>
    <dgm:pt modelId="{EA098D43-6779-EF44-BFD5-B1D0A3645BB7}" type="sibTrans" cxnId="{3CA05F88-7A64-B24A-BB1F-F72B9FB24541}">
      <dgm:prSet/>
      <dgm:spPr/>
      <dgm:t>
        <a:bodyPr/>
        <a:lstStyle/>
        <a:p>
          <a:endParaRPr lang="fr-FR"/>
        </a:p>
      </dgm:t>
    </dgm:pt>
    <dgm:pt modelId="{4768BC52-59F7-3446-9B22-9CFAFD49BC04}" type="pres">
      <dgm:prSet presAssocID="{383F8900-9B23-C745-8EE2-96CCAF2D1A96}" presName="Name0" presStyleCnt="0">
        <dgm:presLayoutVars>
          <dgm:chMax val="7"/>
          <dgm:chPref val="7"/>
          <dgm:dir/>
        </dgm:presLayoutVars>
      </dgm:prSet>
      <dgm:spPr/>
    </dgm:pt>
    <dgm:pt modelId="{F5B28272-6B2D-2345-859A-03EE576CAD0C}" type="pres">
      <dgm:prSet presAssocID="{383F8900-9B23-C745-8EE2-96CCAF2D1A96}" presName="Name1" presStyleCnt="0"/>
      <dgm:spPr/>
    </dgm:pt>
    <dgm:pt modelId="{CFB6C094-263C-8A47-852F-204ED7FE4F21}" type="pres">
      <dgm:prSet presAssocID="{383F8900-9B23-C745-8EE2-96CCAF2D1A96}" presName="cycle" presStyleCnt="0"/>
      <dgm:spPr/>
    </dgm:pt>
    <dgm:pt modelId="{618492EE-9450-D840-997D-8FB95BC8D3E3}" type="pres">
      <dgm:prSet presAssocID="{383F8900-9B23-C745-8EE2-96CCAF2D1A96}" presName="srcNode" presStyleLbl="node1" presStyleIdx="0" presStyleCnt="5"/>
      <dgm:spPr/>
    </dgm:pt>
    <dgm:pt modelId="{776CC69E-F0C7-B044-85D3-F71A8A7FF701}" type="pres">
      <dgm:prSet presAssocID="{383F8900-9B23-C745-8EE2-96CCAF2D1A96}" presName="conn" presStyleLbl="parChTrans1D2" presStyleIdx="0" presStyleCnt="1"/>
      <dgm:spPr/>
    </dgm:pt>
    <dgm:pt modelId="{CB4FAE10-FD5D-204D-89D9-506D7300DD82}" type="pres">
      <dgm:prSet presAssocID="{383F8900-9B23-C745-8EE2-96CCAF2D1A96}" presName="extraNode" presStyleLbl="node1" presStyleIdx="0" presStyleCnt="5"/>
      <dgm:spPr/>
    </dgm:pt>
    <dgm:pt modelId="{C24BB539-D630-0545-84CC-E6F6A4A83476}" type="pres">
      <dgm:prSet presAssocID="{383F8900-9B23-C745-8EE2-96CCAF2D1A96}" presName="dstNode" presStyleLbl="node1" presStyleIdx="0" presStyleCnt="5"/>
      <dgm:spPr/>
    </dgm:pt>
    <dgm:pt modelId="{7CD43B6A-47B0-A247-9488-13FD0B3795A3}" type="pres">
      <dgm:prSet presAssocID="{7C5F062F-729C-9441-99F5-56F5875C6ECA}" presName="text_1" presStyleLbl="node1" presStyleIdx="0" presStyleCnt="5">
        <dgm:presLayoutVars>
          <dgm:bulletEnabled val="1"/>
        </dgm:presLayoutVars>
      </dgm:prSet>
      <dgm:spPr/>
    </dgm:pt>
    <dgm:pt modelId="{B053ED84-35A2-1748-BBBB-E37079D9069C}" type="pres">
      <dgm:prSet presAssocID="{7C5F062F-729C-9441-99F5-56F5875C6ECA}" presName="accent_1" presStyleCnt="0"/>
      <dgm:spPr/>
    </dgm:pt>
    <dgm:pt modelId="{74F642EE-6F07-0E4A-B94C-E4893909C602}" type="pres">
      <dgm:prSet presAssocID="{7C5F062F-729C-9441-99F5-56F5875C6ECA}" presName="accentRepeatNode" presStyleLbl="solidFgAcc1" presStyleIdx="0" presStyleCnt="5"/>
      <dgm:spPr/>
    </dgm:pt>
    <dgm:pt modelId="{C0B7C22E-8066-D044-B4BA-17F94E0BB508}" type="pres">
      <dgm:prSet presAssocID="{987A1FDE-B1D0-9A4C-82AD-DBFE0F52E10E}" presName="text_2" presStyleLbl="node1" presStyleIdx="1" presStyleCnt="5">
        <dgm:presLayoutVars>
          <dgm:bulletEnabled val="1"/>
        </dgm:presLayoutVars>
      </dgm:prSet>
      <dgm:spPr/>
    </dgm:pt>
    <dgm:pt modelId="{84268CFA-212A-D94A-BE9E-5DD35058527A}" type="pres">
      <dgm:prSet presAssocID="{987A1FDE-B1D0-9A4C-82AD-DBFE0F52E10E}" presName="accent_2" presStyleCnt="0"/>
      <dgm:spPr/>
    </dgm:pt>
    <dgm:pt modelId="{C04D9C02-438F-3540-ACA4-3A08A3632C95}" type="pres">
      <dgm:prSet presAssocID="{987A1FDE-B1D0-9A4C-82AD-DBFE0F52E10E}" presName="accentRepeatNode" presStyleLbl="solidFgAcc1" presStyleIdx="1" presStyleCnt="5"/>
      <dgm:spPr/>
    </dgm:pt>
    <dgm:pt modelId="{F252560B-28A8-324D-AC9F-E20DD5638CC5}" type="pres">
      <dgm:prSet presAssocID="{A48BFA2B-62BD-D049-BBA5-029758BB95E0}" presName="text_3" presStyleLbl="node1" presStyleIdx="2" presStyleCnt="5">
        <dgm:presLayoutVars>
          <dgm:bulletEnabled val="1"/>
        </dgm:presLayoutVars>
      </dgm:prSet>
      <dgm:spPr/>
    </dgm:pt>
    <dgm:pt modelId="{D1DAE672-1E07-544C-B6AA-B85A83B04D4D}" type="pres">
      <dgm:prSet presAssocID="{A48BFA2B-62BD-D049-BBA5-029758BB95E0}" presName="accent_3" presStyleCnt="0"/>
      <dgm:spPr/>
    </dgm:pt>
    <dgm:pt modelId="{8F3ECE68-38E8-DB4C-A8DC-55C5826AC694}" type="pres">
      <dgm:prSet presAssocID="{A48BFA2B-62BD-D049-BBA5-029758BB95E0}" presName="accentRepeatNode" presStyleLbl="solidFgAcc1" presStyleIdx="2" presStyleCnt="5"/>
      <dgm:spPr/>
    </dgm:pt>
    <dgm:pt modelId="{86E4D8B7-3970-7F44-9152-118597CB3A73}" type="pres">
      <dgm:prSet presAssocID="{A1477405-27DA-F547-ABE4-E0457CD2BDDB}" presName="text_4" presStyleLbl="node1" presStyleIdx="3" presStyleCnt="5">
        <dgm:presLayoutVars>
          <dgm:bulletEnabled val="1"/>
        </dgm:presLayoutVars>
      </dgm:prSet>
      <dgm:spPr/>
    </dgm:pt>
    <dgm:pt modelId="{A3E51817-E0E2-144A-A4EC-8F77EA6DC80D}" type="pres">
      <dgm:prSet presAssocID="{A1477405-27DA-F547-ABE4-E0457CD2BDDB}" presName="accent_4" presStyleCnt="0"/>
      <dgm:spPr/>
    </dgm:pt>
    <dgm:pt modelId="{B79F9300-2A58-E043-952C-13385D8FF4F0}" type="pres">
      <dgm:prSet presAssocID="{A1477405-27DA-F547-ABE4-E0457CD2BDDB}" presName="accentRepeatNode" presStyleLbl="solidFgAcc1" presStyleIdx="3" presStyleCnt="5"/>
      <dgm:spPr/>
    </dgm:pt>
    <dgm:pt modelId="{AFCE3B81-70D8-514A-BAA8-168F572577FB}" type="pres">
      <dgm:prSet presAssocID="{19D8A396-052E-DD4D-860D-90D2ED63E481}" presName="text_5" presStyleLbl="node1" presStyleIdx="4" presStyleCnt="5">
        <dgm:presLayoutVars>
          <dgm:bulletEnabled val="1"/>
        </dgm:presLayoutVars>
      </dgm:prSet>
      <dgm:spPr/>
    </dgm:pt>
    <dgm:pt modelId="{126E8584-319E-8B42-911E-32D98FE0A1BD}" type="pres">
      <dgm:prSet presAssocID="{19D8A396-052E-DD4D-860D-90D2ED63E481}" presName="accent_5" presStyleCnt="0"/>
      <dgm:spPr/>
    </dgm:pt>
    <dgm:pt modelId="{2AD6966E-A5E9-F248-A445-2655229B8DC7}" type="pres">
      <dgm:prSet presAssocID="{19D8A396-052E-DD4D-860D-90D2ED63E481}" presName="accentRepeatNode" presStyleLbl="solidFgAcc1" presStyleIdx="4" presStyleCnt="5"/>
      <dgm:spPr/>
    </dgm:pt>
  </dgm:ptLst>
  <dgm:cxnLst>
    <dgm:cxn modelId="{17B47402-1662-C74B-92B0-74BFE4916A42}" type="presOf" srcId="{A48BFA2B-62BD-D049-BBA5-029758BB95E0}" destId="{F252560B-28A8-324D-AC9F-E20DD5638CC5}" srcOrd="0" destOrd="0" presId="urn:microsoft.com/office/officeart/2008/layout/VerticalCurvedList"/>
    <dgm:cxn modelId="{350EF10A-34BF-894E-ADA9-935A08423CB2}" srcId="{383F8900-9B23-C745-8EE2-96CCAF2D1A96}" destId="{A48BFA2B-62BD-D049-BBA5-029758BB95E0}" srcOrd="2" destOrd="0" parTransId="{C830472F-5420-9245-8BBA-CD8E7FC8B2B8}" sibTransId="{87693751-2B65-804E-BD3C-ED0115ED3DDD}"/>
    <dgm:cxn modelId="{BCF39F45-BD9C-064B-A0A6-4FF879718AC9}" type="presOf" srcId="{7C5F062F-729C-9441-99F5-56F5875C6ECA}" destId="{7CD43B6A-47B0-A247-9488-13FD0B3795A3}" srcOrd="0" destOrd="0" presId="urn:microsoft.com/office/officeart/2008/layout/VerticalCurvedList"/>
    <dgm:cxn modelId="{3CA05F88-7A64-B24A-BB1F-F72B9FB24541}" srcId="{383F8900-9B23-C745-8EE2-96CCAF2D1A96}" destId="{19D8A396-052E-DD4D-860D-90D2ED63E481}" srcOrd="4" destOrd="0" parTransId="{55E84644-DB88-E54B-9D9E-47A32D8CE685}" sibTransId="{EA098D43-6779-EF44-BFD5-B1D0A3645BB7}"/>
    <dgm:cxn modelId="{5793EB89-98CC-2045-85BB-28E36616B615}" type="presOf" srcId="{A1477405-27DA-F547-ABE4-E0457CD2BDDB}" destId="{86E4D8B7-3970-7F44-9152-118597CB3A73}" srcOrd="0" destOrd="0" presId="urn:microsoft.com/office/officeart/2008/layout/VerticalCurvedList"/>
    <dgm:cxn modelId="{718AD3A0-663E-DF43-86D7-2C118C1882EC}" type="presOf" srcId="{383F8900-9B23-C745-8EE2-96CCAF2D1A96}" destId="{4768BC52-59F7-3446-9B22-9CFAFD49BC04}" srcOrd="0" destOrd="0" presId="urn:microsoft.com/office/officeart/2008/layout/VerticalCurvedList"/>
    <dgm:cxn modelId="{B05A81AD-4F19-E847-B15C-94238CC570B3}" srcId="{383F8900-9B23-C745-8EE2-96CCAF2D1A96}" destId="{987A1FDE-B1D0-9A4C-82AD-DBFE0F52E10E}" srcOrd="1" destOrd="0" parTransId="{C9A1A0F1-423A-CA43-9CD6-EBDFC50B6FD8}" sibTransId="{C43B8795-6FF4-4F4B-BAF5-94BBB959B71E}"/>
    <dgm:cxn modelId="{F522F5BF-6BA9-7040-BE01-F55455E8BED3}" srcId="{383F8900-9B23-C745-8EE2-96CCAF2D1A96}" destId="{A1477405-27DA-F547-ABE4-E0457CD2BDDB}" srcOrd="3" destOrd="0" parTransId="{4E9BBBA9-784C-754C-BBEA-85172D7485F4}" sibTransId="{7FA6E949-A8A8-0D4C-A673-E0300D285DF9}"/>
    <dgm:cxn modelId="{232710D8-EE95-F946-B079-F4925B3B55BB}" type="presOf" srcId="{94E438AD-EBD7-1B4D-A792-376171CF18C7}" destId="{776CC69E-F0C7-B044-85D3-F71A8A7FF701}" srcOrd="0" destOrd="0" presId="urn:microsoft.com/office/officeart/2008/layout/VerticalCurvedList"/>
    <dgm:cxn modelId="{7F4ABBDC-7699-A842-98C4-FF3A31DFF762}" type="presOf" srcId="{987A1FDE-B1D0-9A4C-82AD-DBFE0F52E10E}" destId="{C0B7C22E-8066-D044-B4BA-17F94E0BB508}" srcOrd="0" destOrd="0" presId="urn:microsoft.com/office/officeart/2008/layout/VerticalCurvedList"/>
    <dgm:cxn modelId="{9F01F5F5-56F4-2B43-A59F-191AFACE0D0F}" srcId="{383F8900-9B23-C745-8EE2-96CCAF2D1A96}" destId="{7C5F062F-729C-9441-99F5-56F5875C6ECA}" srcOrd="0" destOrd="0" parTransId="{4573E0AD-8C41-2D4B-A79E-3E5F2DF15260}" sibTransId="{94E438AD-EBD7-1B4D-A792-376171CF18C7}"/>
    <dgm:cxn modelId="{24472FF9-C6A1-4546-B1CF-B65B77587114}" type="presOf" srcId="{19D8A396-052E-DD4D-860D-90D2ED63E481}" destId="{AFCE3B81-70D8-514A-BAA8-168F572577FB}" srcOrd="0" destOrd="0" presId="urn:microsoft.com/office/officeart/2008/layout/VerticalCurvedList"/>
    <dgm:cxn modelId="{B0C986F6-AEB7-B249-B585-2187295D9F90}" type="presParOf" srcId="{4768BC52-59F7-3446-9B22-9CFAFD49BC04}" destId="{F5B28272-6B2D-2345-859A-03EE576CAD0C}" srcOrd="0" destOrd="0" presId="urn:microsoft.com/office/officeart/2008/layout/VerticalCurvedList"/>
    <dgm:cxn modelId="{1EAAF8BC-B2ED-4740-89AF-CCA0B7D5387F}" type="presParOf" srcId="{F5B28272-6B2D-2345-859A-03EE576CAD0C}" destId="{CFB6C094-263C-8A47-852F-204ED7FE4F21}" srcOrd="0" destOrd="0" presId="urn:microsoft.com/office/officeart/2008/layout/VerticalCurvedList"/>
    <dgm:cxn modelId="{74892CA7-02A1-3E4D-8F63-B2F0E85F994C}" type="presParOf" srcId="{CFB6C094-263C-8A47-852F-204ED7FE4F21}" destId="{618492EE-9450-D840-997D-8FB95BC8D3E3}" srcOrd="0" destOrd="0" presId="urn:microsoft.com/office/officeart/2008/layout/VerticalCurvedList"/>
    <dgm:cxn modelId="{C0B154EB-437C-0B40-A64E-11C85CFFD02A}" type="presParOf" srcId="{CFB6C094-263C-8A47-852F-204ED7FE4F21}" destId="{776CC69E-F0C7-B044-85D3-F71A8A7FF701}" srcOrd="1" destOrd="0" presId="urn:microsoft.com/office/officeart/2008/layout/VerticalCurvedList"/>
    <dgm:cxn modelId="{3D7CD58A-3687-784D-A9BF-3A66878C4D0F}" type="presParOf" srcId="{CFB6C094-263C-8A47-852F-204ED7FE4F21}" destId="{CB4FAE10-FD5D-204D-89D9-506D7300DD82}" srcOrd="2" destOrd="0" presId="urn:microsoft.com/office/officeart/2008/layout/VerticalCurvedList"/>
    <dgm:cxn modelId="{BB86AD41-D174-C24F-8BF1-F766CAF5A42B}" type="presParOf" srcId="{CFB6C094-263C-8A47-852F-204ED7FE4F21}" destId="{C24BB539-D630-0545-84CC-E6F6A4A83476}" srcOrd="3" destOrd="0" presId="urn:microsoft.com/office/officeart/2008/layout/VerticalCurvedList"/>
    <dgm:cxn modelId="{D566BF9A-0DD1-3C4B-A183-3949F63CC851}" type="presParOf" srcId="{F5B28272-6B2D-2345-859A-03EE576CAD0C}" destId="{7CD43B6A-47B0-A247-9488-13FD0B3795A3}" srcOrd="1" destOrd="0" presId="urn:microsoft.com/office/officeart/2008/layout/VerticalCurvedList"/>
    <dgm:cxn modelId="{33BD67CB-BC6D-C04E-9285-5FAB27A5D1EB}" type="presParOf" srcId="{F5B28272-6B2D-2345-859A-03EE576CAD0C}" destId="{B053ED84-35A2-1748-BBBB-E37079D9069C}" srcOrd="2" destOrd="0" presId="urn:microsoft.com/office/officeart/2008/layout/VerticalCurvedList"/>
    <dgm:cxn modelId="{D27F8159-C8EE-4F45-8AE7-6D8CBED5B6EB}" type="presParOf" srcId="{B053ED84-35A2-1748-BBBB-E37079D9069C}" destId="{74F642EE-6F07-0E4A-B94C-E4893909C602}" srcOrd="0" destOrd="0" presId="urn:microsoft.com/office/officeart/2008/layout/VerticalCurvedList"/>
    <dgm:cxn modelId="{9EDA7B56-0CE9-7B45-844D-441E9AC6CA66}" type="presParOf" srcId="{F5B28272-6B2D-2345-859A-03EE576CAD0C}" destId="{C0B7C22E-8066-D044-B4BA-17F94E0BB508}" srcOrd="3" destOrd="0" presId="urn:microsoft.com/office/officeart/2008/layout/VerticalCurvedList"/>
    <dgm:cxn modelId="{DC5AA3BD-D386-624A-B65E-5E76CF7AC5C7}" type="presParOf" srcId="{F5B28272-6B2D-2345-859A-03EE576CAD0C}" destId="{84268CFA-212A-D94A-BE9E-5DD35058527A}" srcOrd="4" destOrd="0" presId="urn:microsoft.com/office/officeart/2008/layout/VerticalCurvedList"/>
    <dgm:cxn modelId="{B4B62036-58CB-1747-B939-218E1C0B2876}" type="presParOf" srcId="{84268CFA-212A-D94A-BE9E-5DD35058527A}" destId="{C04D9C02-438F-3540-ACA4-3A08A3632C95}" srcOrd="0" destOrd="0" presId="urn:microsoft.com/office/officeart/2008/layout/VerticalCurvedList"/>
    <dgm:cxn modelId="{5C7B1C48-C2FC-1941-B6D2-3D13AC7CD6DA}" type="presParOf" srcId="{F5B28272-6B2D-2345-859A-03EE576CAD0C}" destId="{F252560B-28A8-324D-AC9F-E20DD5638CC5}" srcOrd="5" destOrd="0" presId="urn:microsoft.com/office/officeart/2008/layout/VerticalCurvedList"/>
    <dgm:cxn modelId="{A153C96E-6F1A-0B4A-A6F4-05AE740C45F4}" type="presParOf" srcId="{F5B28272-6B2D-2345-859A-03EE576CAD0C}" destId="{D1DAE672-1E07-544C-B6AA-B85A83B04D4D}" srcOrd="6" destOrd="0" presId="urn:microsoft.com/office/officeart/2008/layout/VerticalCurvedList"/>
    <dgm:cxn modelId="{44FD59B3-5311-1B49-8B20-958BE8124BA3}" type="presParOf" srcId="{D1DAE672-1E07-544C-B6AA-B85A83B04D4D}" destId="{8F3ECE68-38E8-DB4C-A8DC-55C5826AC694}" srcOrd="0" destOrd="0" presId="urn:microsoft.com/office/officeart/2008/layout/VerticalCurvedList"/>
    <dgm:cxn modelId="{46E9E850-1347-3A4A-BDB5-B2D2A5594C02}" type="presParOf" srcId="{F5B28272-6B2D-2345-859A-03EE576CAD0C}" destId="{86E4D8B7-3970-7F44-9152-118597CB3A73}" srcOrd="7" destOrd="0" presId="urn:microsoft.com/office/officeart/2008/layout/VerticalCurvedList"/>
    <dgm:cxn modelId="{A18BAA1A-E0A3-6741-B2A2-1753CC9EFDAF}" type="presParOf" srcId="{F5B28272-6B2D-2345-859A-03EE576CAD0C}" destId="{A3E51817-E0E2-144A-A4EC-8F77EA6DC80D}" srcOrd="8" destOrd="0" presId="urn:microsoft.com/office/officeart/2008/layout/VerticalCurvedList"/>
    <dgm:cxn modelId="{E6BF3335-BC5A-DF46-8BF6-2CF22DB6F2AB}" type="presParOf" srcId="{A3E51817-E0E2-144A-A4EC-8F77EA6DC80D}" destId="{B79F9300-2A58-E043-952C-13385D8FF4F0}" srcOrd="0" destOrd="0" presId="urn:microsoft.com/office/officeart/2008/layout/VerticalCurvedList"/>
    <dgm:cxn modelId="{4E963E8F-F120-B246-AEE8-9ACC6A7B7109}" type="presParOf" srcId="{F5B28272-6B2D-2345-859A-03EE576CAD0C}" destId="{AFCE3B81-70D8-514A-BAA8-168F572577FB}" srcOrd="9" destOrd="0" presId="urn:microsoft.com/office/officeart/2008/layout/VerticalCurvedList"/>
    <dgm:cxn modelId="{20471C8C-3564-EC4F-9060-853702819E50}" type="presParOf" srcId="{F5B28272-6B2D-2345-859A-03EE576CAD0C}" destId="{126E8584-319E-8B42-911E-32D98FE0A1BD}" srcOrd="10" destOrd="0" presId="urn:microsoft.com/office/officeart/2008/layout/VerticalCurvedList"/>
    <dgm:cxn modelId="{C4A6E602-06D5-0F42-8171-C9382E9B11F6}" type="presParOf" srcId="{126E8584-319E-8B42-911E-32D98FE0A1BD}" destId="{2AD6966E-A5E9-F248-A445-2655229B8DC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3F8900-9B23-C745-8EE2-96CCAF2D1A96}"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fr-FR"/>
        </a:p>
      </dgm:t>
    </dgm:pt>
    <dgm:pt modelId="{7C5F062F-729C-9441-99F5-56F5875C6ECA}">
      <dgm:prSet phldrT="[Texte]"/>
      <dgm:spPr/>
      <dgm:t>
        <a:bodyPr/>
        <a:lstStyle/>
        <a:p>
          <a:r>
            <a:rPr lang="fr-FR">
              <a:latin typeface="Gill Sans MT"/>
              <a:cs typeface="Gill Sans MT"/>
            </a:rPr>
            <a:t>Introduction</a:t>
          </a:r>
        </a:p>
      </dgm:t>
    </dgm:pt>
    <dgm:pt modelId="{4573E0AD-8C41-2D4B-A79E-3E5F2DF15260}" type="parTrans" cxnId="{9F01F5F5-56F4-2B43-A59F-191AFACE0D0F}">
      <dgm:prSet/>
      <dgm:spPr/>
      <dgm:t>
        <a:bodyPr/>
        <a:lstStyle/>
        <a:p>
          <a:endParaRPr lang="fr-FR"/>
        </a:p>
      </dgm:t>
    </dgm:pt>
    <dgm:pt modelId="{94E438AD-EBD7-1B4D-A792-376171CF18C7}" type="sibTrans" cxnId="{9F01F5F5-56F4-2B43-A59F-191AFACE0D0F}">
      <dgm:prSet/>
      <dgm:spPr/>
      <dgm:t>
        <a:bodyPr/>
        <a:lstStyle/>
        <a:p>
          <a:endParaRPr lang="fr-FR"/>
        </a:p>
      </dgm:t>
    </dgm:pt>
    <dgm:pt modelId="{987A1FDE-B1D0-9A4C-82AD-DBFE0F52E10E}">
      <dgm:prSet/>
      <dgm:spPr>
        <a:solidFill>
          <a:schemeClr val="accent2"/>
        </a:solidFill>
      </dgm:spPr>
      <dgm:t>
        <a:bodyPr/>
        <a:lstStyle/>
        <a:p>
          <a:r>
            <a:rPr lang="fr-FR" dirty="0">
              <a:latin typeface="Gill Sans MT"/>
              <a:cs typeface="Gill Sans MT"/>
            </a:rPr>
            <a:t>Typologie du télétravail</a:t>
          </a:r>
        </a:p>
      </dgm:t>
    </dgm:pt>
    <dgm:pt modelId="{C9A1A0F1-423A-CA43-9CD6-EBDFC50B6FD8}" type="parTrans" cxnId="{B05A81AD-4F19-E847-B15C-94238CC570B3}">
      <dgm:prSet/>
      <dgm:spPr/>
      <dgm:t>
        <a:bodyPr/>
        <a:lstStyle/>
        <a:p>
          <a:endParaRPr lang="fr-FR"/>
        </a:p>
      </dgm:t>
    </dgm:pt>
    <dgm:pt modelId="{C43B8795-6FF4-4F4B-BAF5-94BBB959B71E}" type="sibTrans" cxnId="{B05A81AD-4F19-E847-B15C-94238CC570B3}">
      <dgm:prSet/>
      <dgm:spPr/>
      <dgm:t>
        <a:bodyPr/>
        <a:lstStyle/>
        <a:p>
          <a:endParaRPr lang="fr-FR"/>
        </a:p>
      </dgm:t>
    </dgm:pt>
    <dgm:pt modelId="{A48BFA2B-62BD-D049-BBA5-029758BB95E0}">
      <dgm:prSet/>
      <dgm:spPr>
        <a:solidFill>
          <a:schemeClr val="accent3"/>
        </a:solidFill>
      </dgm:spPr>
      <dgm:t>
        <a:bodyPr/>
        <a:lstStyle/>
        <a:p>
          <a:r>
            <a:rPr lang="fr-FR" dirty="0">
              <a:latin typeface="Gill Sans MT"/>
              <a:cs typeface="Gill Sans MT"/>
            </a:rPr>
            <a:t>Remboursement de frais par l’employeur</a:t>
          </a:r>
        </a:p>
      </dgm:t>
    </dgm:pt>
    <dgm:pt modelId="{C830472F-5420-9245-8BBA-CD8E7FC8B2B8}" type="parTrans" cxnId="{350EF10A-34BF-894E-ADA9-935A08423CB2}">
      <dgm:prSet/>
      <dgm:spPr/>
      <dgm:t>
        <a:bodyPr/>
        <a:lstStyle/>
        <a:p>
          <a:endParaRPr lang="fr-FR"/>
        </a:p>
      </dgm:t>
    </dgm:pt>
    <dgm:pt modelId="{87693751-2B65-804E-BD3C-ED0115ED3DDD}" type="sibTrans" cxnId="{350EF10A-34BF-894E-ADA9-935A08423CB2}">
      <dgm:prSet/>
      <dgm:spPr/>
      <dgm:t>
        <a:bodyPr/>
        <a:lstStyle/>
        <a:p>
          <a:endParaRPr lang="fr-FR"/>
        </a:p>
      </dgm:t>
    </dgm:pt>
    <dgm:pt modelId="{A1477405-27DA-F547-ABE4-E0457CD2BDDB}">
      <dgm:prSet/>
      <dgm:spPr>
        <a:solidFill>
          <a:schemeClr val="accent6">
            <a:lumMod val="60000"/>
            <a:lumOff val="40000"/>
          </a:schemeClr>
        </a:solidFill>
      </dgm:spPr>
      <dgm:t>
        <a:bodyPr/>
        <a:lstStyle/>
        <a:p>
          <a:r>
            <a:rPr lang="fr-FR" dirty="0">
              <a:latin typeface="Gill Sans MT"/>
              <a:cs typeface="Gill Sans MT"/>
            </a:rPr>
            <a:t>Vue panoramique des législations impactées par le télétravail</a:t>
          </a:r>
        </a:p>
      </dgm:t>
    </dgm:pt>
    <dgm:pt modelId="{4E9BBBA9-784C-754C-BBEA-85172D7485F4}" type="parTrans" cxnId="{F522F5BF-6BA9-7040-BE01-F55455E8BED3}">
      <dgm:prSet/>
      <dgm:spPr/>
      <dgm:t>
        <a:bodyPr/>
        <a:lstStyle/>
        <a:p>
          <a:endParaRPr lang="fr-FR"/>
        </a:p>
      </dgm:t>
    </dgm:pt>
    <dgm:pt modelId="{7FA6E949-A8A8-0D4C-A673-E0300D285DF9}" type="sibTrans" cxnId="{F522F5BF-6BA9-7040-BE01-F55455E8BED3}">
      <dgm:prSet/>
      <dgm:spPr/>
      <dgm:t>
        <a:bodyPr/>
        <a:lstStyle/>
        <a:p>
          <a:endParaRPr lang="fr-FR"/>
        </a:p>
      </dgm:t>
    </dgm:pt>
    <dgm:pt modelId="{19D8A396-052E-DD4D-860D-90D2ED63E481}">
      <dgm:prSet/>
      <dgm:spPr>
        <a:solidFill>
          <a:schemeClr val="accent1"/>
        </a:solidFill>
      </dgm:spPr>
      <dgm:t>
        <a:bodyPr/>
        <a:lstStyle/>
        <a:p>
          <a:r>
            <a:rPr lang="fr-FR">
              <a:latin typeface="Gill Sans MT"/>
              <a:cs typeface="Gill Sans MT"/>
            </a:rPr>
            <a:t>Conclusion et évaluation</a:t>
          </a:r>
        </a:p>
      </dgm:t>
    </dgm:pt>
    <dgm:pt modelId="{55E84644-DB88-E54B-9D9E-47A32D8CE685}" type="parTrans" cxnId="{3CA05F88-7A64-B24A-BB1F-F72B9FB24541}">
      <dgm:prSet/>
      <dgm:spPr/>
      <dgm:t>
        <a:bodyPr/>
        <a:lstStyle/>
        <a:p>
          <a:endParaRPr lang="fr-FR"/>
        </a:p>
      </dgm:t>
    </dgm:pt>
    <dgm:pt modelId="{EA098D43-6779-EF44-BFD5-B1D0A3645BB7}" type="sibTrans" cxnId="{3CA05F88-7A64-B24A-BB1F-F72B9FB24541}">
      <dgm:prSet/>
      <dgm:spPr/>
      <dgm:t>
        <a:bodyPr/>
        <a:lstStyle/>
        <a:p>
          <a:endParaRPr lang="fr-FR"/>
        </a:p>
      </dgm:t>
    </dgm:pt>
    <dgm:pt modelId="{4768BC52-59F7-3446-9B22-9CFAFD49BC04}" type="pres">
      <dgm:prSet presAssocID="{383F8900-9B23-C745-8EE2-96CCAF2D1A96}" presName="Name0" presStyleCnt="0">
        <dgm:presLayoutVars>
          <dgm:chMax val="7"/>
          <dgm:chPref val="7"/>
          <dgm:dir/>
        </dgm:presLayoutVars>
      </dgm:prSet>
      <dgm:spPr/>
    </dgm:pt>
    <dgm:pt modelId="{F5B28272-6B2D-2345-859A-03EE576CAD0C}" type="pres">
      <dgm:prSet presAssocID="{383F8900-9B23-C745-8EE2-96CCAF2D1A96}" presName="Name1" presStyleCnt="0"/>
      <dgm:spPr/>
    </dgm:pt>
    <dgm:pt modelId="{CFB6C094-263C-8A47-852F-204ED7FE4F21}" type="pres">
      <dgm:prSet presAssocID="{383F8900-9B23-C745-8EE2-96CCAF2D1A96}" presName="cycle" presStyleCnt="0"/>
      <dgm:spPr/>
    </dgm:pt>
    <dgm:pt modelId="{618492EE-9450-D840-997D-8FB95BC8D3E3}" type="pres">
      <dgm:prSet presAssocID="{383F8900-9B23-C745-8EE2-96CCAF2D1A96}" presName="srcNode" presStyleLbl="node1" presStyleIdx="0" presStyleCnt="5"/>
      <dgm:spPr/>
    </dgm:pt>
    <dgm:pt modelId="{776CC69E-F0C7-B044-85D3-F71A8A7FF701}" type="pres">
      <dgm:prSet presAssocID="{383F8900-9B23-C745-8EE2-96CCAF2D1A96}" presName="conn" presStyleLbl="parChTrans1D2" presStyleIdx="0" presStyleCnt="1"/>
      <dgm:spPr/>
    </dgm:pt>
    <dgm:pt modelId="{CB4FAE10-FD5D-204D-89D9-506D7300DD82}" type="pres">
      <dgm:prSet presAssocID="{383F8900-9B23-C745-8EE2-96CCAF2D1A96}" presName="extraNode" presStyleLbl="node1" presStyleIdx="0" presStyleCnt="5"/>
      <dgm:spPr/>
    </dgm:pt>
    <dgm:pt modelId="{C24BB539-D630-0545-84CC-E6F6A4A83476}" type="pres">
      <dgm:prSet presAssocID="{383F8900-9B23-C745-8EE2-96CCAF2D1A96}" presName="dstNode" presStyleLbl="node1" presStyleIdx="0" presStyleCnt="5"/>
      <dgm:spPr/>
    </dgm:pt>
    <dgm:pt modelId="{7CD43B6A-47B0-A247-9488-13FD0B3795A3}" type="pres">
      <dgm:prSet presAssocID="{7C5F062F-729C-9441-99F5-56F5875C6ECA}" presName="text_1" presStyleLbl="node1" presStyleIdx="0" presStyleCnt="5">
        <dgm:presLayoutVars>
          <dgm:bulletEnabled val="1"/>
        </dgm:presLayoutVars>
      </dgm:prSet>
      <dgm:spPr/>
    </dgm:pt>
    <dgm:pt modelId="{B053ED84-35A2-1748-BBBB-E37079D9069C}" type="pres">
      <dgm:prSet presAssocID="{7C5F062F-729C-9441-99F5-56F5875C6ECA}" presName="accent_1" presStyleCnt="0"/>
      <dgm:spPr/>
    </dgm:pt>
    <dgm:pt modelId="{74F642EE-6F07-0E4A-B94C-E4893909C602}" type="pres">
      <dgm:prSet presAssocID="{7C5F062F-729C-9441-99F5-56F5875C6ECA}" presName="accentRepeatNode" presStyleLbl="solidFgAcc1" presStyleIdx="0" presStyleCnt="5"/>
      <dgm:spPr/>
    </dgm:pt>
    <dgm:pt modelId="{C0B7C22E-8066-D044-B4BA-17F94E0BB508}" type="pres">
      <dgm:prSet presAssocID="{987A1FDE-B1D0-9A4C-82AD-DBFE0F52E10E}" presName="text_2" presStyleLbl="node1" presStyleIdx="1" presStyleCnt="5">
        <dgm:presLayoutVars>
          <dgm:bulletEnabled val="1"/>
        </dgm:presLayoutVars>
      </dgm:prSet>
      <dgm:spPr/>
    </dgm:pt>
    <dgm:pt modelId="{84268CFA-212A-D94A-BE9E-5DD35058527A}" type="pres">
      <dgm:prSet presAssocID="{987A1FDE-B1D0-9A4C-82AD-DBFE0F52E10E}" presName="accent_2" presStyleCnt="0"/>
      <dgm:spPr/>
    </dgm:pt>
    <dgm:pt modelId="{C04D9C02-438F-3540-ACA4-3A08A3632C95}" type="pres">
      <dgm:prSet presAssocID="{987A1FDE-B1D0-9A4C-82AD-DBFE0F52E10E}" presName="accentRepeatNode" presStyleLbl="solidFgAcc1" presStyleIdx="1" presStyleCnt="5"/>
      <dgm:spPr/>
    </dgm:pt>
    <dgm:pt modelId="{F252560B-28A8-324D-AC9F-E20DD5638CC5}" type="pres">
      <dgm:prSet presAssocID="{A48BFA2B-62BD-D049-BBA5-029758BB95E0}" presName="text_3" presStyleLbl="node1" presStyleIdx="2" presStyleCnt="5">
        <dgm:presLayoutVars>
          <dgm:bulletEnabled val="1"/>
        </dgm:presLayoutVars>
      </dgm:prSet>
      <dgm:spPr/>
    </dgm:pt>
    <dgm:pt modelId="{D1DAE672-1E07-544C-B6AA-B85A83B04D4D}" type="pres">
      <dgm:prSet presAssocID="{A48BFA2B-62BD-D049-BBA5-029758BB95E0}" presName="accent_3" presStyleCnt="0"/>
      <dgm:spPr/>
    </dgm:pt>
    <dgm:pt modelId="{8F3ECE68-38E8-DB4C-A8DC-55C5826AC694}" type="pres">
      <dgm:prSet presAssocID="{A48BFA2B-62BD-D049-BBA5-029758BB95E0}" presName="accentRepeatNode" presStyleLbl="solidFgAcc1" presStyleIdx="2" presStyleCnt="5"/>
      <dgm:spPr/>
    </dgm:pt>
    <dgm:pt modelId="{86E4D8B7-3970-7F44-9152-118597CB3A73}" type="pres">
      <dgm:prSet presAssocID="{A1477405-27DA-F547-ABE4-E0457CD2BDDB}" presName="text_4" presStyleLbl="node1" presStyleIdx="3" presStyleCnt="5">
        <dgm:presLayoutVars>
          <dgm:bulletEnabled val="1"/>
        </dgm:presLayoutVars>
      </dgm:prSet>
      <dgm:spPr/>
    </dgm:pt>
    <dgm:pt modelId="{A3E51817-E0E2-144A-A4EC-8F77EA6DC80D}" type="pres">
      <dgm:prSet presAssocID="{A1477405-27DA-F547-ABE4-E0457CD2BDDB}" presName="accent_4" presStyleCnt="0"/>
      <dgm:spPr/>
    </dgm:pt>
    <dgm:pt modelId="{B79F9300-2A58-E043-952C-13385D8FF4F0}" type="pres">
      <dgm:prSet presAssocID="{A1477405-27DA-F547-ABE4-E0457CD2BDDB}" presName="accentRepeatNode" presStyleLbl="solidFgAcc1" presStyleIdx="3" presStyleCnt="5"/>
      <dgm:spPr/>
    </dgm:pt>
    <dgm:pt modelId="{AFCE3B81-70D8-514A-BAA8-168F572577FB}" type="pres">
      <dgm:prSet presAssocID="{19D8A396-052E-DD4D-860D-90D2ED63E481}" presName="text_5" presStyleLbl="node1" presStyleIdx="4" presStyleCnt="5">
        <dgm:presLayoutVars>
          <dgm:bulletEnabled val="1"/>
        </dgm:presLayoutVars>
      </dgm:prSet>
      <dgm:spPr/>
    </dgm:pt>
    <dgm:pt modelId="{126E8584-319E-8B42-911E-32D98FE0A1BD}" type="pres">
      <dgm:prSet presAssocID="{19D8A396-052E-DD4D-860D-90D2ED63E481}" presName="accent_5" presStyleCnt="0"/>
      <dgm:spPr/>
    </dgm:pt>
    <dgm:pt modelId="{2AD6966E-A5E9-F248-A445-2655229B8DC7}" type="pres">
      <dgm:prSet presAssocID="{19D8A396-052E-DD4D-860D-90D2ED63E481}" presName="accentRepeatNode" presStyleLbl="solidFgAcc1" presStyleIdx="4" presStyleCnt="5"/>
      <dgm:spPr/>
    </dgm:pt>
  </dgm:ptLst>
  <dgm:cxnLst>
    <dgm:cxn modelId="{17B47402-1662-C74B-92B0-74BFE4916A42}" type="presOf" srcId="{A48BFA2B-62BD-D049-BBA5-029758BB95E0}" destId="{F252560B-28A8-324D-AC9F-E20DD5638CC5}" srcOrd="0" destOrd="0" presId="urn:microsoft.com/office/officeart/2008/layout/VerticalCurvedList"/>
    <dgm:cxn modelId="{350EF10A-34BF-894E-ADA9-935A08423CB2}" srcId="{383F8900-9B23-C745-8EE2-96CCAF2D1A96}" destId="{A48BFA2B-62BD-D049-BBA5-029758BB95E0}" srcOrd="2" destOrd="0" parTransId="{C830472F-5420-9245-8BBA-CD8E7FC8B2B8}" sibTransId="{87693751-2B65-804E-BD3C-ED0115ED3DDD}"/>
    <dgm:cxn modelId="{BCF39F45-BD9C-064B-A0A6-4FF879718AC9}" type="presOf" srcId="{7C5F062F-729C-9441-99F5-56F5875C6ECA}" destId="{7CD43B6A-47B0-A247-9488-13FD0B3795A3}" srcOrd="0" destOrd="0" presId="urn:microsoft.com/office/officeart/2008/layout/VerticalCurvedList"/>
    <dgm:cxn modelId="{3CA05F88-7A64-B24A-BB1F-F72B9FB24541}" srcId="{383F8900-9B23-C745-8EE2-96CCAF2D1A96}" destId="{19D8A396-052E-DD4D-860D-90D2ED63E481}" srcOrd="4" destOrd="0" parTransId="{55E84644-DB88-E54B-9D9E-47A32D8CE685}" sibTransId="{EA098D43-6779-EF44-BFD5-B1D0A3645BB7}"/>
    <dgm:cxn modelId="{5793EB89-98CC-2045-85BB-28E36616B615}" type="presOf" srcId="{A1477405-27DA-F547-ABE4-E0457CD2BDDB}" destId="{86E4D8B7-3970-7F44-9152-118597CB3A73}" srcOrd="0" destOrd="0" presId="urn:microsoft.com/office/officeart/2008/layout/VerticalCurvedList"/>
    <dgm:cxn modelId="{718AD3A0-663E-DF43-86D7-2C118C1882EC}" type="presOf" srcId="{383F8900-9B23-C745-8EE2-96CCAF2D1A96}" destId="{4768BC52-59F7-3446-9B22-9CFAFD49BC04}" srcOrd="0" destOrd="0" presId="urn:microsoft.com/office/officeart/2008/layout/VerticalCurvedList"/>
    <dgm:cxn modelId="{B05A81AD-4F19-E847-B15C-94238CC570B3}" srcId="{383F8900-9B23-C745-8EE2-96CCAF2D1A96}" destId="{987A1FDE-B1D0-9A4C-82AD-DBFE0F52E10E}" srcOrd="1" destOrd="0" parTransId="{C9A1A0F1-423A-CA43-9CD6-EBDFC50B6FD8}" sibTransId="{C43B8795-6FF4-4F4B-BAF5-94BBB959B71E}"/>
    <dgm:cxn modelId="{F522F5BF-6BA9-7040-BE01-F55455E8BED3}" srcId="{383F8900-9B23-C745-8EE2-96CCAF2D1A96}" destId="{A1477405-27DA-F547-ABE4-E0457CD2BDDB}" srcOrd="3" destOrd="0" parTransId="{4E9BBBA9-784C-754C-BBEA-85172D7485F4}" sibTransId="{7FA6E949-A8A8-0D4C-A673-E0300D285DF9}"/>
    <dgm:cxn modelId="{232710D8-EE95-F946-B079-F4925B3B55BB}" type="presOf" srcId="{94E438AD-EBD7-1B4D-A792-376171CF18C7}" destId="{776CC69E-F0C7-B044-85D3-F71A8A7FF701}" srcOrd="0" destOrd="0" presId="urn:microsoft.com/office/officeart/2008/layout/VerticalCurvedList"/>
    <dgm:cxn modelId="{7F4ABBDC-7699-A842-98C4-FF3A31DFF762}" type="presOf" srcId="{987A1FDE-B1D0-9A4C-82AD-DBFE0F52E10E}" destId="{C0B7C22E-8066-D044-B4BA-17F94E0BB508}" srcOrd="0" destOrd="0" presId="urn:microsoft.com/office/officeart/2008/layout/VerticalCurvedList"/>
    <dgm:cxn modelId="{9F01F5F5-56F4-2B43-A59F-191AFACE0D0F}" srcId="{383F8900-9B23-C745-8EE2-96CCAF2D1A96}" destId="{7C5F062F-729C-9441-99F5-56F5875C6ECA}" srcOrd="0" destOrd="0" parTransId="{4573E0AD-8C41-2D4B-A79E-3E5F2DF15260}" sibTransId="{94E438AD-EBD7-1B4D-A792-376171CF18C7}"/>
    <dgm:cxn modelId="{24472FF9-C6A1-4546-B1CF-B65B77587114}" type="presOf" srcId="{19D8A396-052E-DD4D-860D-90D2ED63E481}" destId="{AFCE3B81-70D8-514A-BAA8-168F572577FB}" srcOrd="0" destOrd="0" presId="urn:microsoft.com/office/officeart/2008/layout/VerticalCurvedList"/>
    <dgm:cxn modelId="{B0C986F6-AEB7-B249-B585-2187295D9F90}" type="presParOf" srcId="{4768BC52-59F7-3446-9B22-9CFAFD49BC04}" destId="{F5B28272-6B2D-2345-859A-03EE576CAD0C}" srcOrd="0" destOrd="0" presId="urn:microsoft.com/office/officeart/2008/layout/VerticalCurvedList"/>
    <dgm:cxn modelId="{1EAAF8BC-B2ED-4740-89AF-CCA0B7D5387F}" type="presParOf" srcId="{F5B28272-6B2D-2345-859A-03EE576CAD0C}" destId="{CFB6C094-263C-8A47-852F-204ED7FE4F21}" srcOrd="0" destOrd="0" presId="urn:microsoft.com/office/officeart/2008/layout/VerticalCurvedList"/>
    <dgm:cxn modelId="{74892CA7-02A1-3E4D-8F63-B2F0E85F994C}" type="presParOf" srcId="{CFB6C094-263C-8A47-852F-204ED7FE4F21}" destId="{618492EE-9450-D840-997D-8FB95BC8D3E3}" srcOrd="0" destOrd="0" presId="urn:microsoft.com/office/officeart/2008/layout/VerticalCurvedList"/>
    <dgm:cxn modelId="{C0B154EB-437C-0B40-A64E-11C85CFFD02A}" type="presParOf" srcId="{CFB6C094-263C-8A47-852F-204ED7FE4F21}" destId="{776CC69E-F0C7-B044-85D3-F71A8A7FF701}" srcOrd="1" destOrd="0" presId="urn:microsoft.com/office/officeart/2008/layout/VerticalCurvedList"/>
    <dgm:cxn modelId="{3D7CD58A-3687-784D-A9BF-3A66878C4D0F}" type="presParOf" srcId="{CFB6C094-263C-8A47-852F-204ED7FE4F21}" destId="{CB4FAE10-FD5D-204D-89D9-506D7300DD82}" srcOrd="2" destOrd="0" presId="urn:microsoft.com/office/officeart/2008/layout/VerticalCurvedList"/>
    <dgm:cxn modelId="{BB86AD41-D174-C24F-8BF1-F766CAF5A42B}" type="presParOf" srcId="{CFB6C094-263C-8A47-852F-204ED7FE4F21}" destId="{C24BB539-D630-0545-84CC-E6F6A4A83476}" srcOrd="3" destOrd="0" presId="urn:microsoft.com/office/officeart/2008/layout/VerticalCurvedList"/>
    <dgm:cxn modelId="{D566BF9A-0DD1-3C4B-A183-3949F63CC851}" type="presParOf" srcId="{F5B28272-6B2D-2345-859A-03EE576CAD0C}" destId="{7CD43B6A-47B0-A247-9488-13FD0B3795A3}" srcOrd="1" destOrd="0" presId="urn:microsoft.com/office/officeart/2008/layout/VerticalCurvedList"/>
    <dgm:cxn modelId="{33BD67CB-BC6D-C04E-9285-5FAB27A5D1EB}" type="presParOf" srcId="{F5B28272-6B2D-2345-859A-03EE576CAD0C}" destId="{B053ED84-35A2-1748-BBBB-E37079D9069C}" srcOrd="2" destOrd="0" presId="urn:microsoft.com/office/officeart/2008/layout/VerticalCurvedList"/>
    <dgm:cxn modelId="{D27F8159-C8EE-4F45-8AE7-6D8CBED5B6EB}" type="presParOf" srcId="{B053ED84-35A2-1748-BBBB-E37079D9069C}" destId="{74F642EE-6F07-0E4A-B94C-E4893909C602}" srcOrd="0" destOrd="0" presId="urn:microsoft.com/office/officeart/2008/layout/VerticalCurvedList"/>
    <dgm:cxn modelId="{9EDA7B56-0CE9-7B45-844D-441E9AC6CA66}" type="presParOf" srcId="{F5B28272-6B2D-2345-859A-03EE576CAD0C}" destId="{C0B7C22E-8066-D044-B4BA-17F94E0BB508}" srcOrd="3" destOrd="0" presId="urn:microsoft.com/office/officeart/2008/layout/VerticalCurvedList"/>
    <dgm:cxn modelId="{DC5AA3BD-D386-624A-B65E-5E76CF7AC5C7}" type="presParOf" srcId="{F5B28272-6B2D-2345-859A-03EE576CAD0C}" destId="{84268CFA-212A-D94A-BE9E-5DD35058527A}" srcOrd="4" destOrd="0" presId="urn:microsoft.com/office/officeart/2008/layout/VerticalCurvedList"/>
    <dgm:cxn modelId="{B4B62036-58CB-1747-B939-218E1C0B2876}" type="presParOf" srcId="{84268CFA-212A-D94A-BE9E-5DD35058527A}" destId="{C04D9C02-438F-3540-ACA4-3A08A3632C95}" srcOrd="0" destOrd="0" presId="urn:microsoft.com/office/officeart/2008/layout/VerticalCurvedList"/>
    <dgm:cxn modelId="{5C7B1C48-C2FC-1941-B6D2-3D13AC7CD6DA}" type="presParOf" srcId="{F5B28272-6B2D-2345-859A-03EE576CAD0C}" destId="{F252560B-28A8-324D-AC9F-E20DD5638CC5}" srcOrd="5" destOrd="0" presId="urn:microsoft.com/office/officeart/2008/layout/VerticalCurvedList"/>
    <dgm:cxn modelId="{A153C96E-6F1A-0B4A-A6F4-05AE740C45F4}" type="presParOf" srcId="{F5B28272-6B2D-2345-859A-03EE576CAD0C}" destId="{D1DAE672-1E07-544C-B6AA-B85A83B04D4D}" srcOrd="6" destOrd="0" presId="urn:microsoft.com/office/officeart/2008/layout/VerticalCurvedList"/>
    <dgm:cxn modelId="{44FD59B3-5311-1B49-8B20-958BE8124BA3}" type="presParOf" srcId="{D1DAE672-1E07-544C-B6AA-B85A83B04D4D}" destId="{8F3ECE68-38E8-DB4C-A8DC-55C5826AC694}" srcOrd="0" destOrd="0" presId="urn:microsoft.com/office/officeart/2008/layout/VerticalCurvedList"/>
    <dgm:cxn modelId="{46E9E850-1347-3A4A-BDB5-B2D2A5594C02}" type="presParOf" srcId="{F5B28272-6B2D-2345-859A-03EE576CAD0C}" destId="{86E4D8B7-3970-7F44-9152-118597CB3A73}" srcOrd="7" destOrd="0" presId="urn:microsoft.com/office/officeart/2008/layout/VerticalCurvedList"/>
    <dgm:cxn modelId="{A18BAA1A-E0A3-6741-B2A2-1753CC9EFDAF}" type="presParOf" srcId="{F5B28272-6B2D-2345-859A-03EE576CAD0C}" destId="{A3E51817-E0E2-144A-A4EC-8F77EA6DC80D}" srcOrd="8" destOrd="0" presId="urn:microsoft.com/office/officeart/2008/layout/VerticalCurvedList"/>
    <dgm:cxn modelId="{E6BF3335-BC5A-DF46-8BF6-2CF22DB6F2AB}" type="presParOf" srcId="{A3E51817-E0E2-144A-A4EC-8F77EA6DC80D}" destId="{B79F9300-2A58-E043-952C-13385D8FF4F0}" srcOrd="0" destOrd="0" presId="urn:microsoft.com/office/officeart/2008/layout/VerticalCurvedList"/>
    <dgm:cxn modelId="{4E963E8F-F120-B246-AEE8-9ACC6A7B7109}" type="presParOf" srcId="{F5B28272-6B2D-2345-859A-03EE576CAD0C}" destId="{AFCE3B81-70D8-514A-BAA8-168F572577FB}" srcOrd="9" destOrd="0" presId="urn:microsoft.com/office/officeart/2008/layout/VerticalCurvedList"/>
    <dgm:cxn modelId="{20471C8C-3564-EC4F-9060-853702819E50}" type="presParOf" srcId="{F5B28272-6B2D-2345-859A-03EE576CAD0C}" destId="{126E8584-319E-8B42-911E-32D98FE0A1BD}" srcOrd="10" destOrd="0" presId="urn:microsoft.com/office/officeart/2008/layout/VerticalCurvedList"/>
    <dgm:cxn modelId="{C4A6E602-06D5-0F42-8171-C9382E9B11F6}" type="presParOf" srcId="{126E8584-319E-8B42-911E-32D98FE0A1BD}" destId="{2AD6966E-A5E9-F248-A445-2655229B8DC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A64380-5DF4-604F-8A86-231C774651A9}" type="doc">
      <dgm:prSet loTypeId="urn:microsoft.com/office/officeart/2005/8/layout/chevron1" loCatId="" qsTypeId="urn:microsoft.com/office/officeart/2005/8/quickstyle/simple1" qsCatId="simple" csTypeId="urn:microsoft.com/office/officeart/2005/8/colors/colorful3" csCatId="colorful" phldr="1"/>
      <dgm:spPr/>
    </dgm:pt>
    <dgm:pt modelId="{CD917442-E361-1D44-AC0D-C1D0AE096F7E}">
      <dgm:prSet phldrT="[Texte]"/>
      <dgm:spPr/>
      <dgm:t>
        <a:bodyPr/>
        <a:lstStyle/>
        <a:p>
          <a:r>
            <a:rPr lang="fr-FR" dirty="0"/>
            <a:t>Télétravail pour mon </a:t>
          </a:r>
          <a:r>
            <a:rPr lang="fr-FR" dirty="0" err="1"/>
            <a:t>asbl</a:t>
          </a:r>
          <a:r>
            <a:rPr lang="fr-FR" dirty="0"/>
            <a:t> ?</a:t>
          </a:r>
        </a:p>
      </dgm:t>
    </dgm:pt>
    <dgm:pt modelId="{B48EF293-84BB-B345-8598-C5A2B440C4CB}" type="parTrans" cxnId="{B34C531F-92AC-754A-B364-D3BE2DAAAAA0}">
      <dgm:prSet/>
      <dgm:spPr/>
      <dgm:t>
        <a:bodyPr/>
        <a:lstStyle/>
        <a:p>
          <a:endParaRPr lang="fr-FR"/>
        </a:p>
      </dgm:t>
    </dgm:pt>
    <dgm:pt modelId="{7104CF8D-B7B1-C54A-AFA7-4FD8ECF4AF58}" type="sibTrans" cxnId="{B34C531F-92AC-754A-B364-D3BE2DAAAAA0}">
      <dgm:prSet/>
      <dgm:spPr/>
      <dgm:t>
        <a:bodyPr/>
        <a:lstStyle/>
        <a:p>
          <a:endParaRPr lang="fr-FR"/>
        </a:p>
      </dgm:t>
    </dgm:pt>
    <dgm:pt modelId="{D3862871-A6E6-CA45-B6D5-99877F42E650}">
      <dgm:prSet phldrT="[Texte]"/>
      <dgm:spPr/>
      <dgm:t>
        <a:bodyPr/>
        <a:lstStyle/>
        <a:p>
          <a:r>
            <a:rPr lang="fr-FR" dirty="0"/>
            <a:t>Si oui, structurel ou conventionnel ? </a:t>
          </a:r>
        </a:p>
      </dgm:t>
    </dgm:pt>
    <dgm:pt modelId="{303A6187-8F34-9249-B11E-6BC3B2ED6565}" type="parTrans" cxnId="{D510C665-D62A-1147-9C4D-FC0082364DB3}">
      <dgm:prSet/>
      <dgm:spPr/>
      <dgm:t>
        <a:bodyPr/>
        <a:lstStyle/>
        <a:p>
          <a:endParaRPr lang="fr-FR"/>
        </a:p>
      </dgm:t>
    </dgm:pt>
    <dgm:pt modelId="{879A8151-A3F1-8746-8D1C-61AB289A0BA6}" type="sibTrans" cxnId="{D510C665-D62A-1147-9C4D-FC0082364DB3}">
      <dgm:prSet/>
      <dgm:spPr/>
      <dgm:t>
        <a:bodyPr/>
        <a:lstStyle/>
        <a:p>
          <a:endParaRPr lang="fr-FR"/>
        </a:p>
      </dgm:t>
    </dgm:pt>
    <dgm:pt modelId="{7615827E-8AF2-EB43-BF96-291D7102B404}">
      <dgm:prSet phldrT="[Texte]"/>
      <dgm:spPr/>
      <dgm:t>
        <a:bodyPr/>
        <a:lstStyle/>
        <a:p>
          <a:r>
            <a:rPr lang="fr-FR" dirty="0"/>
            <a:t>Comment procéder ?</a:t>
          </a:r>
        </a:p>
      </dgm:t>
    </dgm:pt>
    <dgm:pt modelId="{D03D4625-E305-E948-97D8-D7E46A08A50B}" type="parTrans" cxnId="{DA3DDF3D-B5C0-C44E-A6D8-AE3A3F08610E}">
      <dgm:prSet/>
      <dgm:spPr/>
      <dgm:t>
        <a:bodyPr/>
        <a:lstStyle/>
        <a:p>
          <a:endParaRPr lang="fr-FR"/>
        </a:p>
      </dgm:t>
    </dgm:pt>
    <dgm:pt modelId="{6E9EA395-7C51-9943-A003-BA248C552BB5}" type="sibTrans" cxnId="{DA3DDF3D-B5C0-C44E-A6D8-AE3A3F08610E}">
      <dgm:prSet/>
      <dgm:spPr/>
      <dgm:t>
        <a:bodyPr/>
        <a:lstStyle/>
        <a:p>
          <a:endParaRPr lang="fr-FR"/>
        </a:p>
      </dgm:t>
    </dgm:pt>
    <dgm:pt modelId="{C8EB0755-70A8-DB40-A080-6A02C1C7B272}" type="pres">
      <dgm:prSet presAssocID="{8DA64380-5DF4-604F-8A86-231C774651A9}" presName="Name0" presStyleCnt="0">
        <dgm:presLayoutVars>
          <dgm:dir/>
          <dgm:animLvl val="lvl"/>
          <dgm:resizeHandles val="exact"/>
        </dgm:presLayoutVars>
      </dgm:prSet>
      <dgm:spPr/>
    </dgm:pt>
    <dgm:pt modelId="{4502F403-95D7-E04A-80DD-B0DEAFD48E35}" type="pres">
      <dgm:prSet presAssocID="{CD917442-E361-1D44-AC0D-C1D0AE096F7E}" presName="parTxOnly" presStyleLbl="node1" presStyleIdx="0" presStyleCnt="3" custScaleX="122034">
        <dgm:presLayoutVars>
          <dgm:chMax val="0"/>
          <dgm:chPref val="0"/>
          <dgm:bulletEnabled val="1"/>
        </dgm:presLayoutVars>
      </dgm:prSet>
      <dgm:spPr/>
    </dgm:pt>
    <dgm:pt modelId="{D21B1969-F2C1-E448-BA5E-F42C56FB9AF1}" type="pres">
      <dgm:prSet presAssocID="{7104CF8D-B7B1-C54A-AFA7-4FD8ECF4AF58}" presName="parTxOnlySpace" presStyleCnt="0"/>
      <dgm:spPr/>
    </dgm:pt>
    <dgm:pt modelId="{123F5E47-0B5B-124B-9662-EBED06B567A5}" type="pres">
      <dgm:prSet presAssocID="{D3862871-A6E6-CA45-B6D5-99877F42E650}" presName="parTxOnly" presStyleLbl="node1" presStyleIdx="1" presStyleCnt="3" custScaleX="113986">
        <dgm:presLayoutVars>
          <dgm:chMax val="0"/>
          <dgm:chPref val="0"/>
          <dgm:bulletEnabled val="1"/>
        </dgm:presLayoutVars>
      </dgm:prSet>
      <dgm:spPr/>
    </dgm:pt>
    <dgm:pt modelId="{91DC8BE4-8A1D-4B42-8BC8-C00D9ED618A9}" type="pres">
      <dgm:prSet presAssocID="{879A8151-A3F1-8746-8D1C-61AB289A0BA6}" presName="parTxOnlySpace" presStyleCnt="0"/>
      <dgm:spPr/>
    </dgm:pt>
    <dgm:pt modelId="{754C8143-6ECB-164F-B876-A46EC696D089}" type="pres">
      <dgm:prSet presAssocID="{7615827E-8AF2-EB43-BF96-291D7102B404}" presName="parTxOnly" presStyleLbl="node1" presStyleIdx="2" presStyleCnt="3">
        <dgm:presLayoutVars>
          <dgm:chMax val="0"/>
          <dgm:chPref val="0"/>
          <dgm:bulletEnabled val="1"/>
        </dgm:presLayoutVars>
      </dgm:prSet>
      <dgm:spPr/>
    </dgm:pt>
  </dgm:ptLst>
  <dgm:cxnLst>
    <dgm:cxn modelId="{B34C531F-92AC-754A-B364-D3BE2DAAAAA0}" srcId="{8DA64380-5DF4-604F-8A86-231C774651A9}" destId="{CD917442-E361-1D44-AC0D-C1D0AE096F7E}" srcOrd="0" destOrd="0" parTransId="{B48EF293-84BB-B345-8598-C5A2B440C4CB}" sibTransId="{7104CF8D-B7B1-C54A-AFA7-4FD8ECF4AF58}"/>
    <dgm:cxn modelId="{DA3DDF3D-B5C0-C44E-A6D8-AE3A3F08610E}" srcId="{8DA64380-5DF4-604F-8A86-231C774651A9}" destId="{7615827E-8AF2-EB43-BF96-291D7102B404}" srcOrd="2" destOrd="0" parTransId="{D03D4625-E305-E948-97D8-D7E46A08A50B}" sibTransId="{6E9EA395-7C51-9943-A003-BA248C552BB5}"/>
    <dgm:cxn modelId="{49E88A47-0614-3843-A879-13CEBB027091}" type="presOf" srcId="{8DA64380-5DF4-604F-8A86-231C774651A9}" destId="{C8EB0755-70A8-DB40-A080-6A02C1C7B272}" srcOrd="0" destOrd="0" presId="urn:microsoft.com/office/officeart/2005/8/layout/chevron1"/>
    <dgm:cxn modelId="{D510C665-D62A-1147-9C4D-FC0082364DB3}" srcId="{8DA64380-5DF4-604F-8A86-231C774651A9}" destId="{D3862871-A6E6-CA45-B6D5-99877F42E650}" srcOrd="1" destOrd="0" parTransId="{303A6187-8F34-9249-B11E-6BC3B2ED6565}" sibTransId="{879A8151-A3F1-8746-8D1C-61AB289A0BA6}"/>
    <dgm:cxn modelId="{406A3BAB-3F05-4D44-B8E6-1157DEF00537}" type="presOf" srcId="{7615827E-8AF2-EB43-BF96-291D7102B404}" destId="{754C8143-6ECB-164F-B876-A46EC696D089}" srcOrd="0" destOrd="0" presId="urn:microsoft.com/office/officeart/2005/8/layout/chevron1"/>
    <dgm:cxn modelId="{3F09D3B2-DF88-CB4B-ADC9-B7F9729E473E}" type="presOf" srcId="{D3862871-A6E6-CA45-B6D5-99877F42E650}" destId="{123F5E47-0B5B-124B-9662-EBED06B567A5}" srcOrd="0" destOrd="0" presId="urn:microsoft.com/office/officeart/2005/8/layout/chevron1"/>
    <dgm:cxn modelId="{BF6AB7DD-E0C8-624A-B69F-DDD323195B4D}" type="presOf" srcId="{CD917442-E361-1D44-AC0D-C1D0AE096F7E}" destId="{4502F403-95D7-E04A-80DD-B0DEAFD48E35}" srcOrd="0" destOrd="0" presId="urn:microsoft.com/office/officeart/2005/8/layout/chevron1"/>
    <dgm:cxn modelId="{E8E8E931-37DB-EE49-A93B-F5C356DF6F39}" type="presParOf" srcId="{C8EB0755-70A8-DB40-A080-6A02C1C7B272}" destId="{4502F403-95D7-E04A-80DD-B0DEAFD48E35}" srcOrd="0" destOrd="0" presId="urn:microsoft.com/office/officeart/2005/8/layout/chevron1"/>
    <dgm:cxn modelId="{7E67FF44-B32D-E248-AF54-E19191AA7CA6}" type="presParOf" srcId="{C8EB0755-70A8-DB40-A080-6A02C1C7B272}" destId="{D21B1969-F2C1-E448-BA5E-F42C56FB9AF1}" srcOrd="1" destOrd="0" presId="urn:microsoft.com/office/officeart/2005/8/layout/chevron1"/>
    <dgm:cxn modelId="{C555F89D-B641-FA47-912E-912484DE85BF}" type="presParOf" srcId="{C8EB0755-70A8-DB40-A080-6A02C1C7B272}" destId="{123F5E47-0B5B-124B-9662-EBED06B567A5}" srcOrd="2" destOrd="0" presId="urn:microsoft.com/office/officeart/2005/8/layout/chevron1"/>
    <dgm:cxn modelId="{FC6F3004-4A49-E942-BED1-FB409AB67814}" type="presParOf" srcId="{C8EB0755-70A8-DB40-A080-6A02C1C7B272}" destId="{91DC8BE4-8A1D-4B42-8BC8-C00D9ED618A9}" srcOrd="3" destOrd="0" presId="urn:microsoft.com/office/officeart/2005/8/layout/chevron1"/>
    <dgm:cxn modelId="{18E2581E-8DF4-5242-88A6-4937FC0DF092}" type="presParOf" srcId="{C8EB0755-70A8-DB40-A080-6A02C1C7B272}" destId="{754C8143-6ECB-164F-B876-A46EC696D08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6C8E9-29F8-974B-84DC-87872A8433DC}"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fr-FR"/>
        </a:p>
      </dgm:t>
    </dgm:pt>
    <dgm:pt modelId="{BE198A71-0018-1B4E-A436-45587E5BC8FF}">
      <dgm:prSet phldrT="[Texte]"/>
      <dgm:spPr/>
      <dgm:t>
        <a:bodyPr/>
        <a:lstStyle/>
        <a:p>
          <a:r>
            <a:rPr lang="fr-FR" dirty="0"/>
            <a:t>Intervention de l’employeur</a:t>
          </a:r>
        </a:p>
      </dgm:t>
    </dgm:pt>
    <dgm:pt modelId="{2936370E-7AE8-084B-B478-93C220579698}" type="parTrans" cxnId="{62A9DFF7-7CFC-5E45-92AB-DD2519A797B9}">
      <dgm:prSet/>
      <dgm:spPr/>
      <dgm:t>
        <a:bodyPr/>
        <a:lstStyle/>
        <a:p>
          <a:endParaRPr lang="fr-FR"/>
        </a:p>
      </dgm:t>
    </dgm:pt>
    <dgm:pt modelId="{F4049ED6-CC0E-DA49-AEC8-8765EEA58E57}" type="sibTrans" cxnId="{62A9DFF7-7CFC-5E45-92AB-DD2519A797B9}">
      <dgm:prSet/>
      <dgm:spPr/>
      <dgm:t>
        <a:bodyPr/>
        <a:lstStyle/>
        <a:p>
          <a:endParaRPr lang="fr-FR"/>
        </a:p>
      </dgm:t>
    </dgm:pt>
    <dgm:pt modelId="{3FC09DAB-6F88-7B4F-A6C5-6230D4331E0A}">
      <dgm:prSet phldrT="[Texte]"/>
      <dgm:spPr/>
      <dgm:t>
        <a:bodyPr/>
        <a:lstStyle/>
        <a:p>
          <a:r>
            <a:rPr lang="fr-FR" dirty="0"/>
            <a:t>Usage de matériel privé du travailleur</a:t>
          </a:r>
        </a:p>
      </dgm:t>
    </dgm:pt>
    <dgm:pt modelId="{B949F048-37EF-3541-94E2-FCED22F978F2}" type="parTrans" cxnId="{85F43522-41D7-9940-927B-EC941C26BCAE}">
      <dgm:prSet/>
      <dgm:spPr/>
      <dgm:t>
        <a:bodyPr/>
        <a:lstStyle/>
        <a:p>
          <a:endParaRPr lang="fr-FR"/>
        </a:p>
      </dgm:t>
    </dgm:pt>
    <dgm:pt modelId="{4B312CEC-7255-0F4F-90C6-7062FBBF1B11}" type="sibTrans" cxnId="{85F43522-41D7-9940-927B-EC941C26BCAE}">
      <dgm:prSet/>
      <dgm:spPr/>
      <dgm:t>
        <a:bodyPr/>
        <a:lstStyle/>
        <a:p>
          <a:endParaRPr lang="fr-FR"/>
        </a:p>
      </dgm:t>
    </dgm:pt>
    <dgm:pt modelId="{13681B4A-CA06-D04D-A42B-F4599957CE7E}">
      <dgm:prSet phldrT="[Texte]"/>
      <dgm:spPr/>
      <dgm:t>
        <a:bodyPr/>
        <a:lstStyle/>
        <a:p>
          <a:r>
            <a:rPr lang="fr-FR" dirty="0"/>
            <a:t>Frais forfaitaires</a:t>
          </a:r>
        </a:p>
      </dgm:t>
    </dgm:pt>
    <dgm:pt modelId="{0FE141C9-6E2F-C344-A5C9-629CA0184CD7}" type="parTrans" cxnId="{5BB64883-7937-1646-8CCF-3D6D5626289F}">
      <dgm:prSet/>
      <dgm:spPr/>
      <dgm:t>
        <a:bodyPr/>
        <a:lstStyle/>
        <a:p>
          <a:endParaRPr lang="fr-FR"/>
        </a:p>
      </dgm:t>
    </dgm:pt>
    <dgm:pt modelId="{0AAFE835-8A48-3641-ABEB-66A71EF8B87D}" type="sibTrans" cxnId="{5BB64883-7937-1646-8CCF-3D6D5626289F}">
      <dgm:prSet/>
      <dgm:spPr/>
      <dgm:t>
        <a:bodyPr/>
        <a:lstStyle/>
        <a:p>
          <a:endParaRPr lang="fr-FR"/>
        </a:p>
      </dgm:t>
    </dgm:pt>
    <dgm:pt modelId="{67FD8D32-2A5F-694F-8D62-B20E4728899F}">
      <dgm:prSet phldrT="[Texte]"/>
      <dgm:spPr/>
      <dgm:t>
        <a:bodyPr/>
        <a:lstStyle/>
        <a:p>
          <a:r>
            <a:rPr lang="fr-FR" dirty="0"/>
            <a:t>Frais réels</a:t>
          </a:r>
        </a:p>
      </dgm:t>
    </dgm:pt>
    <dgm:pt modelId="{E409CF02-39DE-0D4A-A29B-F85DEB9B46B0}" type="parTrans" cxnId="{FB6266AC-9951-7249-85DC-12C972EFF969}">
      <dgm:prSet/>
      <dgm:spPr/>
      <dgm:t>
        <a:bodyPr/>
        <a:lstStyle/>
        <a:p>
          <a:endParaRPr lang="fr-FR"/>
        </a:p>
      </dgm:t>
    </dgm:pt>
    <dgm:pt modelId="{707AD740-F613-6443-B811-CCE852FAF000}" type="sibTrans" cxnId="{FB6266AC-9951-7249-85DC-12C972EFF969}">
      <dgm:prSet/>
      <dgm:spPr/>
      <dgm:t>
        <a:bodyPr/>
        <a:lstStyle/>
        <a:p>
          <a:endParaRPr lang="fr-FR"/>
        </a:p>
      </dgm:t>
    </dgm:pt>
    <dgm:pt modelId="{2EB6AFA0-ADE8-7044-A8D1-7DA77B26005F}">
      <dgm:prSet phldrT="[Texte]"/>
      <dgm:spPr/>
      <dgm:t>
        <a:bodyPr/>
        <a:lstStyle/>
        <a:p>
          <a:r>
            <a:rPr lang="fr-FR" dirty="0"/>
            <a:t>Mise à disposition de matériel/ Remboursement du prix d’achat du matériel par l’employeur</a:t>
          </a:r>
        </a:p>
      </dgm:t>
    </dgm:pt>
    <dgm:pt modelId="{19B2CAC4-84E7-B548-B74A-33ABA7CA44E3}" type="parTrans" cxnId="{CB778B02-9684-174C-ADB8-D1C0593D7C5E}">
      <dgm:prSet/>
      <dgm:spPr/>
      <dgm:t>
        <a:bodyPr/>
        <a:lstStyle/>
        <a:p>
          <a:endParaRPr lang="fr-FR"/>
        </a:p>
      </dgm:t>
    </dgm:pt>
    <dgm:pt modelId="{820CF1DB-C586-4544-AE78-18F9C333CDD0}" type="sibTrans" cxnId="{CB778B02-9684-174C-ADB8-D1C0593D7C5E}">
      <dgm:prSet/>
      <dgm:spPr/>
      <dgm:t>
        <a:bodyPr/>
        <a:lstStyle/>
        <a:p>
          <a:endParaRPr lang="fr-FR"/>
        </a:p>
      </dgm:t>
    </dgm:pt>
    <dgm:pt modelId="{82520A52-13C1-5C4C-BF79-011F92454F6B}">
      <dgm:prSet/>
      <dgm:spPr/>
      <dgm:t>
        <a:bodyPr/>
        <a:lstStyle/>
        <a:p>
          <a:r>
            <a:rPr lang="fr-FR" dirty="0"/>
            <a:t>Frais réels/ forfaitaires</a:t>
          </a:r>
        </a:p>
      </dgm:t>
    </dgm:pt>
    <dgm:pt modelId="{5027E9F0-53F7-5E47-945F-258D239638C0}" type="parTrans" cxnId="{6204B6AE-C3EF-FA42-A4B7-DBEF34884AD0}">
      <dgm:prSet/>
      <dgm:spPr/>
      <dgm:t>
        <a:bodyPr/>
        <a:lstStyle/>
        <a:p>
          <a:endParaRPr lang="fr-FR"/>
        </a:p>
      </dgm:t>
    </dgm:pt>
    <dgm:pt modelId="{85458B2A-4612-FB47-8222-BFFC274CAC36}" type="sibTrans" cxnId="{6204B6AE-C3EF-FA42-A4B7-DBEF34884AD0}">
      <dgm:prSet/>
      <dgm:spPr/>
      <dgm:t>
        <a:bodyPr/>
        <a:lstStyle/>
        <a:p>
          <a:endParaRPr lang="fr-FR"/>
        </a:p>
      </dgm:t>
    </dgm:pt>
    <dgm:pt modelId="{FB28930B-92F7-CE42-B602-DAA8A517392E}" type="pres">
      <dgm:prSet presAssocID="{8926C8E9-29F8-974B-84DC-87872A8433DC}" presName="hierChild1" presStyleCnt="0">
        <dgm:presLayoutVars>
          <dgm:chPref val="1"/>
          <dgm:dir/>
          <dgm:animOne val="branch"/>
          <dgm:animLvl val="lvl"/>
          <dgm:resizeHandles/>
        </dgm:presLayoutVars>
      </dgm:prSet>
      <dgm:spPr/>
    </dgm:pt>
    <dgm:pt modelId="{83197000-C90A-CD42-B3D5-0C0A200C6E16}" type="pres">
      <dgm:prSet presAssocID="{BE198A71-0018-1B4E-A436-45587E5BC8FF}" presName="hierRoot1" presStyleCnt="0"/>
      <dgm:spPr/>
    </dgm:pt>
    <dgm:pt modelId="{C7F61D6B-F005-EF47-B7D9-BE41331CBC9E}" type="pres">
      <dgm:prSet presAssocID="{BE198A71-0018-1B4E-A436-45587E5BC8FF}" presName="composite" presStyleCnt="0"/>
      <dgm:spPr/>
    </dgm:pt>
    <dgm:pt modelId="{A9A39BA1-3A2C-BF4E-B93B-843C08162D15}" type="pres">
      <dgm:prSet presAssocID="{BE198A71-0018-1B4E-A436-45587E5BC8FF}" presName="background" presStyleLbl="node0" presStyleIdx="0" presStyleCnt="1"/>
      <dgm:spPr/>
    </dgm:pt>
    <dgm:pt modelId="{B8825E23-BE31-9942-BD4A-97D024F75824}" type="pres">
      <dgm:prSet presAssocID="{BE198A71-0018-1B4E-A436-45587E5BC8FF}" presName="text" presStyleLbl="fgAcc0" presStyleIdx="0" presStyleCnt="1">
        <dgm:presLayoutVars>
          <dgm:chPref val="3"/>
        </dgm:presLayoutVars>
      </dgm:prSet>
      <dgm:spPr/>
    </dgm:pt>
    <dgm:pt modelId="{5B56AE0A-33E4-DE48-997F-9A3782271B2C}" type="pres">
      <dgm:prSet presAssocID="{BE198A71-0018-1B4E-A436-45587E5BC8FF}" presName="hierChild2" presStyleCnt="0"/>
      <dgm:spPr/>
    </dgm:pt>
    <dgm:pt modelId="{0C313582-B27F-4547-BD95-3F85FB842D68}" type="pres">
      <dgm:prSet presAssocID="{19B2CAC4-84E7-B548-B74A-33ABA7CA44E3}" presName="Name10" presStyleLbl="parChTrans1D2" presStyleIdx="0" presStyleCnt="2"/>
      <dgm:spPr/>
    </dgm:pt>
    <dgm:pt modelId="{F5103BC0-F0EE-4342-A177-6A71D2DFCFE7}" type="pres">
      <dgm:prSet presAssocID="{2EB6AFA0-ADE8-7044-A8D1-7DA77B26005F}" presName="hierRoot2" presStyleCnt="0"/>
      <dgm:spPr/>
    </dgm:pt>
    <dgm:pt modelId="{7F806574-14A9-4240-A2FD-3E10D0DB3202}" type="pres">
      <dgm:prSet presAssocID="{2EB6AFA0-ADE8-7044-A8D1-7DA77B26005F}" presName="composite2" presStyleCnt="0"/>
      <dgm:spPr/>
    </dgm:pt>
    <dgm:pt modelId="{42EF92D8-2A59-8346-AF99-63F0F132D8C0}" type="pres">
      <dgm:prSet presAssocID="{2EB6AFA0-ADE8-7044-A8D1-7DA77B26005F}" presName="background2" presStyleLbl="node2" presStyleIdx="0" presStyleCnt="2"/>
      <dgm:spPr/>
    </dgm:pt>
    <dgm:pt modelId="{560CC0CA-D6F6-F745-9EC7-E642FAC265F6}" type="pres">
      <dgm:prSet presAssocID="{2EB6AFA0-ADE8-7044-A8D1-7DA77B26005F}" presName="text2" presStyleLbl="fgAcc2" presStyleIdx="0" presStyleCnt="2">
        <dgm:presLayoutVars>
          <dgm:chPref val="3"/>
        </dgm:presLayoutVars>
      </dgm:prSet>
      <dgm:spPr/>
    </dgm:pt>
    <dgm:pt modelId="{A7EBB615-3291-B847-BACC-0AEDA3EC4BF3}" type="pres">
      <dgm:prSet presAssocID="{2EB6AFA0-ADE8-7044-A8D1-7DA77B26005F}" presName="hierChild3" presStyleCnt="0"/>
      <dgm:spPr/>
    </dgm:pt>
    <dgm:pt modelId="{86208DEF-AB43-2948-9DD8-8CC797418DE0}" type="pres">
      <dgm:prSet presAssocID="{5027E9F0-53F7-5E47-945F-258D239638C0}" presName="Name17" presStyleLbl="parChTrans1D3" presStyleIdx="0" presStyleCnt="3"/>
      <dgm:spPr/>
    </dgm:pt>
    <dgm:pt modelId="{C78DA1FA-29BF-8D41-9435-62C21681D67A}" type="pres">
      <dgm:prSet presAssocID="{82520A52-13C1-5C4C-BF79-011F92454F6B}" presName="hierRoot3" presStyleCnt="0"/>
      <dgm:spPr/>
    </dgm:pt>
    <dgm:pt modelId="{1C52916E-CDC9-6447-BFED-4F0B98267CA3}" type="pres">
      <dgm:prSet presAssocID="{82520A52-13C1-5C4C-BF79-011F92454F6B}" presName="composite3" presStyleCnt="0"/>
      <dgm:spPr/>
    </dgm:pt>
    <dgm:pt modelId="{1FCD183C-86E1-1A43-980E-5EF1581AC8AF}" type="pres">
      <dgm:prSet presAssocID="{82520A52-13C1-5C4C-BF79-011F92454F6B}" presName="background3" presStyleLbl="node3" presStyleIdx="0" presStyleCnt="3"/>
      <dgm:spPr/>
    </dgm:pt>
    <dgm:pt modelId="{C75C2508-6DA2-634A-925E-4969F2FAEB00}" type="pres">
      <dgm:prSet presAssocID="{82520A52-13C1-5C4C-BF79-011F92454F6B}" presName="text3" presStyleLbl="fgAcc3" presStyleIdx="0" presStyleCnt="3">
        <dgm:presLayoutVars>
          <dgm:chPref val="3"/>
        </dgm:presLayoutVars>
      </dgm:prSet>
      <dgm:spPr/>
    </dgm:pt>
    <dgm:pt modelId="{CD8D53B7-4655-424F-9723-370B78A34B09}" type="pres">
      <dgm:prSet presAssocID="{82520A52-13C1-5C4C-BF79-011F92454F6B}" presName="hierChild4" presStyleCnt="0"/>
      <dgm:spPr/>
    </dgm:pt>
    <dgm:pt modelId="{F435C9DE-BA74-B344-86C9-F834CCC5BE82}" type="pres">
      <dgm:prSet presAssocID="{B949F048-37EF-3541-94E2-FCED22F978F2}" presName="Name10" presStyleLbl="parChTrans1D2" presStyleIdx="1" presStyleCnt="2"/>
      <dgm:spPr/>
    </dgm:pt>
    <dgm:pt modelId="{19F19AB0-F00D-7149-80DA-EE8CEF0AC63C}" type="pres">
      <dgm:prSet presAssocID="{3FC09DAB-6F88-7B4F-A6C5-6230D4331E0A}" presName="hierRoot2" presStyleCnt="0"/>
      <dgm:spPr/>
    </dgm:pt>
    <dgm:pt modelId="{A2E03431-9C73-DF47-9B35-510A06734055}" type="pres">
      <dgm:prSet presAssocID="{3FC09DAB-6F88-7B4F-A6C5-6230D4331E0A}" presName="composite2" presStyleCnt="0"/>
      <dgm:spPr/>
    </dgm:pt>
    <dgm:pt modelId="{70FDC10A-54B3-D147-9A0D-5AF4A77639C9}" type="pres">
      <dgm:prSet presAssocID="{3FC09DAB-6F88-7B4F-A6C5-6230D4331E0A}" presName="background2" presStyleLbl="node2" presStyleIdx="1" presStyleCnt="2"/>
      <dgm:spPr/>
    </dgm:pt>
    <dgm:pt modelId="{CF6DEA46-FD92-094B-9A98-185848E19FD1}" type="pres">
      <dgm:prSet presAssocID="{3FC09DAB-6F88-7B4F-A6C5-6230D4331E0A}" presName="text2" presStyleLbl="fgAcc2" presStyleIdx="1" presStyleCnt="2">
        <dgm:presLayoutVars>
          <dgm:chPref val="3"/>
        </dgm:presLayoutVars>
      </dgm:prSet>
      <dgm:spPr/>
    </dgm:pt>
    <dgm:pt modelId="{D640C92C-513C-514E-9AF7-7650EC049E06}" type="pres">
      <dgm:prSet presAssocID="{3FC09DAB-6F88-7B4F-A6C5-6230D4331E0A}" presName="hierChild3" presStyleCnt="0"/>
      <dgm:spPr/>
    </dgm:pt>
    <dgm:pt modelId="{60ECD8BA-AE10-EB49-A0C6-453F78F23AB9}" type="pres">
      <dgm:prSet presAssocID="{E409CF02-39DE-0D4A-A29B-F85DEB9B46B0}" presName="Name17" presStyleLbl="parChTrans1D3" presStyleIdx="1" presStyleCnt="3"/>
      <dgm:spPr/>
    </dgm:pt>
    <dgm:pt modelId="{259DA200-FB35-0F44-9A29-CDCD6B69C6B6}" type="pres">
      <dgm:prSet presAssocID="{67FD8D32-2A5F-694F-8D62-B20E4728899F}" presName="hierRoot3" presStyleCnt="0"/>
      <dgm:spPr/>
    </dgm:pt>
    <dgm:pt modelId="{DD766D29-4875-0541-BE13-DE40FE79E917}" type="pres">
      <dgm:prSet presAssocID="{67FD8D32-2A5F-694F-8D62-B20E4728899F}" presName="composite3" presStyleCnt="0"/>
      <dgm:spPr/>
    </dgm:pt>
    <dgm:pt modelId="{FF9C0274-A3E0-F647-8B3E-BB4D031384E4}" type="pres">
      <dgm:prSet presAssocID="{67FD8D32-2A5F-694F-8D62-B20E4728899F}" presName="background3" presStyleLbl="node3" presStyleIdx="1" presStyleCnt="3"/>
      <dgm:spPr/>
    </dgm:pt>
    <dgm:pt modelId="{768AD662-065E-6E44-AC93-1CBB581F7A3F}" type="pres">
      <dgm:prSet presAssocID="{67FD8D32-2A5F-694F-8D62-B20E4728899F}" presName="text3" presStyleLbl="fgAcc3" presStyleIdx="1" presStyleCnt="3">
        <dgm:presLayoutVars>
          <dgm:chPref val="3"/>
        </dgm:presLayoutVars>
      </dgm:prSet>
      <dgm:spPr/>
    </dgm:pt>
    <dgm:pt modelId="{898DF98E-BBFC-6C43-8BD8-A97DB507B3CC}" type="pres">
      <dgm:prSet presAssocID="{67FD8D32-2A5F-694F-8D62-B20E4728899F}" presName="hierChild4" presStyleCnt="0"/>
      <dgm:spPr/>
    </dgm:pt>
    <dgm:pt modelId="{E7EC7133-BAB8-DD42-AA54-121C04058A0F}" type="pres">
      <dgm:prSet presAssocID="{0FE141C9-6E2F-C344-A5C9-629CA0184CD7}" presName="Name17" presStyleLbl="parChTrans1D3" presStyleIdx="2" presStyleCnt="3"/>
      <dgm:spPr/>
    </dgm:pt>
    <dgm:pt modelId="{5E7895CF-1BBB-8A46-8C02-0116C22BB654}" type="pres">
      <dgm:prSet presAssocID="{13681B4A-CA06-D04D-A42B-F4599957CE7E}" presName="hierRoot3" presStyleCnt="0"/>
      <dgm:spPr/>
    </dgm:pt>
    <dgm:pt modelId="{CEC7A7C0-E322-2F48-BA00-C16DECC66A18}" type="pres">
      <dgm:prSet presAssocID="{13681B4A-CA06-D04D-A42B-F4599957CE7E}" presName="composite3" presStyleCnt="0"/>
      <dgm:spPr/>
    </dgm:pt>
    <dgm:pt modelId="{B8176EDE-DB10-FA47-86BD-140B0F52A8E2}" type="pres">
      <dgm:prSet presAssocID="{13681B4A-CA06-D04D-A42B-F4599957CE7E}" presName="background3" presStyleLbl="node3" presStyleIdx="2" presStyleCnt="3"/>
      <dgm:spPr/>
    </dgm:pt>
    <dgm:pt modelId="{3EE681ED-1328-9740-A4B2-0C0F96E58F44}" type="pres">
      <dgm:prSet presAssocID="{13681B4A-CA06-D04D-A42B-F4599957CE7E}" presName="text3" presStyleLbl="fgAcc3" presStyleIdx="2" presStyleCnt="3">
        <dgm:presLayoutVars>
          <dgm:chPref val="3"/>
        </dgm:presLayoutVars>
      </dgm:prSet>
      <dgm:spPr/>
    </dgm:pt>
    <dgm:pt modelId="{ACAB713B-28D8-4846-B405-B05817517988}" type="pres">
      <dgm:prSet presAssocID="{13681B4A-CA06-D04D-A42B-F4599957CE7E}" presName="hierChild4" presStyleCnt="0"/>
      <dgm:spPr/>
    </dgm:pt>
  </dgm:ptLst>
  <dgm:cxnLst>
    <dgm:cxn modelId="{CB778B02-9684-174C-ADB8-D1C0593D7C5E}" srcId="{BE198A71-0018-1B4E-A436-45587E5BC8FF}" destId="{2EB6AFA0-ADE8-7044-A8D1-7DA77B26005F}" srcOrd="0" destOrd="0" parTransId="{19B2CAC4-84E7-B548-B74A-33ABA7CA44E3}" sibTransId="{820CF1DB-C586-4544-AE78-18F9C333CDD0}"/>
    <dgm:cxn modelId="{146E0E10-52D4-5548-B00F-F0FC9E2DAEC0}" type="presOf" srcId="{82520A52-13C1-5C4C-BF79-011F92454F6B}" destId="{C75C2508-6DA2-634A-925E-4969F2FAEB00}" srcOrd="0" destOrd="0" presId="urn:microsoft.com/office/officeart/2005/8/layout/hierarchy1"/>
    <dgm:cxn modelId="{85F43522-41D7-9940-927B-EC941C26BCAE}" srcId="{BE198A71-0018-1B4E-A436-45587E5BC8FF}" destId="{3FC09DAB-6F88-7B4F-A6C5-6230D4331E0A}" srcOrd="1" destOrd="0" parTransId="{B949F048-37EF-3541-94E2-FCED22F978F2}" sibTransId="{4B312CEC-7255-0F4F-90C6-7062FBBF1B11}"/>
    <dgm:cxn modelId="{D549C222-5ADA-3441-A830-E55D23ED8A53}" type="presOf" srcId="{19B2CAC4-84E7-B548-B74A-33ABA7CA44E3}" destId="{0C313582-B27F-4547-BD95-3F85FB842D68}" srcOrd="0" destOrd="0" presId="urn:microsoft.com/office/officeart/2005/8/layout/hierarchy1"/>
    <dgm:cxn modelId="{70B02326-21E5-9644-A665-01178B5D97B5}" type="presOf" srcId="{3FC09DAB-6F88-7B4F-A6C5-6230D4331E0A}" destId="{CF6DEA46-FD92-094B-9A98-185848E19FD1}" srcOrd="0" destOrd="0" presId="urn:microsoft.com/office/officeart/2005/8/layout/hierarchy1"/>
    <dgm:cxn modelId="{08B4F442-15ED-C74C-AA1B-BD236A754DED}" type="presOf" srcId="{0FE141C9-6E2F-C344-A5C9-629CA0184CD7}" destId="{E7EC7133-BAB8-DD42-AA54-121C04058A0F}" srcOrd="0" destOrd="0" presId="urn:microsoft.com/office/officeart/2005/8/layout/hierarchy1"/>
    <dgm:cxn modelId="{2AFFFB44-1F48-7349-9C0B-A8A4F76F79D4}" type="presOf" srcId="{B949F048-37EF-3541-94E2-FCED22F978F2}" destId="{F435C9DE-BA74-B344-86C9-F834CCC5BE82}" srcOrd="0" destOrd="0" presId="urn:microsoft.com/office/officeart/2005/8/layout/hierarchy1"/>
    <dgm:cxn modelId="{F4721764-EEB9-0E41-884D-3A8043422009}" type="presOf" srcId="{8926C8E9-29F8-974B-84DC-87872A8433DC}" destId="{FB28930B-92F7-CE42-B602-DAA8A517392E}" srcOrd="0" destOrd="0" presId="urn:microsoft.com/office/officeart/2005/8/layout/hierarchy1"/>
    <dgm:cxn modelId="{34745466-21B3-7F4A-8772-BC4AE92DC56C}" type="presOf" srcId="{67FD8D32-2A5F-694F-8D62-B20E4728899F}" destId="{768AD662-065E-6E44-AC93-1CBB581F7A3F}" srcOrd="0" destOrd="0" presId="urn:microsoft.com/office/officeart/2005/8/layout/hierarchy1"/>
    <dgm:cxn modelId="{5BB64883-7937-1646-8CCF-3D6D5626289F}" srcId="{3FC09DAB-6F88-7B4F-A6C5-6230D4331E0A}" destId="{13681B4A-CA06-D04D-A42B-F4599957CE7E}" srcOrd="1" destOrd="0" parTransId="{0FE141C9-6E2F-C344-A5C9-629CA0184CD7}" sibTransId="{0AAFE835-8A48-3641-ABEB-66A71EF8B87D}"/>
    <dgm:cxn modelId="{FB6266AC-9951-7249-85DC-12C972EFF969}" srcId="{3FC09DAB-6F88-7B4F-A6C5-6230D4331E0A}" destId="{67FD8D32-2A5F-694F-8D62-B20E4728899F}" srcOrd="0" destOrd="0" parTransId="{E409CF02-39DE-0D4A-A29B-F85DEB9B46B0}" sibTransId="{707AD740-F613-6443-B811-CCE852FAF000}"/>
    <dgm:cxn modelId="{6204B6AE-C3EF-FA42-A4B7-DBEF34884AD0}" srcId="{2EB6AFA0-ADE8-7044-A8D1-7DA77B26005F}" destId="{82520A52-13C1-5C4C-BF79-011F92454F6B}" srcOrd="0" destOrd="0" parTransId="{5027E9F0-53F7-5E47-945F-258D239638C0}" sibTransId="{85458B2A-4612-FB47-8222-BFFC274CAC36}"/>
    <dgm:cxn modelId="{EF455FB1-6681-6E4E-B519-AE19ED2B28D8}" type="presOf" srcId="{E409CF02-39DE-0D4A-A29B-F85DEB9B46B0}" destId="{60ECD8BA-AE10-EB49-A0C6-453F78F23AB9}" srcOrd="0" destOrd="0" presId="urn:microsoft.com/office/officeart/2005/8/layout/hierarchy1"/>
    <dgm:cxn modelId="{B2A4DCD1-2A62-6342-920A-301C3772FB5A}" type="presOf" srcId="{13681B4A-CA06-D04D-A42B-F4599957CE7E}" destId="{3EE681ED-1328-9740-A4B2-0C0F96E58F44}" srcOrd="0" destOrd="0" presId="urn:microsoft.com/office/officeart/2005/8/layout/hierarchy1"/>
    <dgm:cxn modelId="{0522BEE3-A000-FC4F-ACA6-F6C6990B703A}" type="presOf" srcId="{5027E9F0-53F7-5E47-945F-258D239638C0}" destId="{86208DEF-AB43-2948-9DD8-8CC797418DE0}" srcOrd="0" destOrd="0" presId="urn:microsoft.com/office/officeart/2005/8/layout/hierarchy1"/>
    <dgm:cxn modelId="{5E2621E6-79AD-A444-BF74-A727470C8C64}" type="presOf" srcId="{BE198A71-0018-1B4E-A436-45587E5BC8FF}" destId="{B8825E23-BE31-9942-BD4A-97D024F75824}" srcOrd="0" destOrd="0" presId="urn:microsoft.com/office/officeart/2005/8/layout/hierarchy1"/>
    <dgm:cxn modelId="{AA0425EC-42D5-3246-A02D-B94C8F37E671}" type="presOf" srcId="{2EB6AFA0-ADE8-7044-A8D1-7DA77B26005F}" destId="{560CC0CA-D6F6-F745-9EC7-E642FAC265F6}" srcOrd="0" destOrd="0" presId="urn:microsoft.com/office/officeart/2005/8/layout/hierarchy1"/>
    <dgm:cxn modelId="{62A9DFF7-7CFC-5E45-92AB-DD2519A797B9}" srcId="{8926C8E9-29F8-974B-84DC-87872A8433DC}" destId="{BE198A71-0018-1B4E-A436-45587E5BC8FF}" srcOrd="0" destOrd="0" parTransId="{2936370E-7AE8-084B-B478-93C220579698}" sibTransId="{F4049ED6-CC0E-DA49-AEC8-8765EEA58E57}"/>
    <dgm:cxn modelId="{35F726F9-00EC-D144-8C6C-054D0B43A626}" type="presParOf" srcId="{FB28930B-92F7-CE42-B602-DAA8A517392E}" destId="{83197000-C90A-CD42-B3D5-0C0A200C6E16}" srcOrd="0" destOrd="0" presId="urn:microsoft.com/office/officeart/2005/8/layout/hierarchy1"/>
    <dgm:cxn modelId="{21AE4E7C-0368-6144-80A8-E93583C8E7E0}" type="presParOf" srcId="{83197000-C90A-CD42-B3D5-0C0A200C6E16}" destId="{C7F61D6B-F005-EF47-B7D9-BE41331CBC9E}" srcOrd="0" destOrd="0" presId="urn:microsoft.com/office/officeart/2005/8/layout/hierarchy1"/>
    <dgm:cxn modelId="{33C284F2-F682-E84D-80D3-59B901B9FD00}" type="presParOf" srcId="{C7F61D6B-F005-EF47-B7D9-BE41331CBC9E}" destId="{A9A39BA1-3A2C-BF4E-B93B-843C08162D15}" srcOrd="0" destOrd="0" presId="urn:microsoft.com/office/officeart/2005/8/layout/hierarchy1"/>
    <dgm:cxn modelId="{49D93A38-06C2-B341-8C4B-0A3EEDFF0C32}" type="presParOf" srcId="{C7F61D6B-F005-EF47-B7D9-BE41331CBC9E}" destId="{B8825E23-BE31-9942-BD4A-97D024F75824}" srcOrd="1" destOrd="0" presId="urn:microsoft.com/office/officeart/2005/8/layout/hierarchy1"/>
    <dgm:cxn modelId="{C949544B-E53A-604A-A39A-032567582131}" type="presParOf" srcId="{83197000-C90A-CD42-B3D5-0C0A200C6E16}" destId="{5B56AE0A-33E4-DE48-997F-9A3782271B2C}" srcOrd="1" destOrd="0" presId="urn:microsoft.com/office/officeart/2005/8/layout/hierarchy1"/>
    <dgm:cxn modelId="{585A901A-DCB1-9648-8A85-5DB3CA02451A}" type="presParOf" srcId="{5B56AE0A-33E4-DE48-997F-9A3782271B2C}" destId="{0C313582-B27F-4547-BD95-3F85FB842D68}" srcOrd="0" destOrd="0" presId="urn:microsoft.com/office/officeart/2005/8/layout/hierarchy1"/>
    <dgm:cxn modelId="{2BEB2A02-DF76-324D-8B0C-164889CAE63F}" type="presParOf" srcId="{5B56AE0A-33E4-DE48-997F-9A3782271B2C}" destId="{F5103BC0-F0EE-4342-A177-6A71D2DFCFE7}" srcOrd="1" destOrd="0" presId="urn:microsoft.com/office/officeart/2005/8/layout/hierarchy1"/>
    <dgm:cxn modelId="{2965193A-5BF7-8844-A112-CFFD9BDB1CD7}" type="presParOf" srcId="{F5103BC0-F0EE-4342-A177-6A71D2DFCFE7}" destId="{7F806574-14A9-4240-A2FD-3E10D0DB3202}" srcOrd="0" destOrd="0" presId="urn:microsoft.com/office/officeart/2005/8/layout/hierarchy1"/>
    <dgm:cxn modelId="{45FF12A5-6A07-444D-A8B9-C1D1F39F2D0E}" type="presParOf" srcId="{7F806574-14A9-4240-A2FD-3E10D0DB3202}" destId="{42EF92D8-2A59-8346-AF99-63F0F132D8C0}" srcOrd="0" destOrd="0" presId="urn:microsoft.com/office/officeart/2005/8/layout/hierarchy1"/>
    <dgm:cxn modelId="{C73DEA57-A22B-D941-B213-E49AD10318A0}" type="presParOf" srcId="{7F806574-14A9-4240-A2FD-3E10D0DB3202}" destId="{560CC0CA-D6F6-F745-9EC7-E642FAC265F6}" srcOrd="1" destOrd="0" presId="urn:microsoft.com/office/officeart/2005/8/layout/hierarchy1"/>
    <dgm:cxn modelId="{B00AB3ED-F49E-8B45-8192-02ECF8267C80}" type="presParOf" srcId="{F5103BC0-F0EE-4342-A177-6A71D2DFCFE7}" destId="{A7EBB615-3291-B847-BACC-0AEDA3EC4BF3}" srcOrd="1" destOrd="0" presId="urn:microsoft.com/office/officeart/2005/8/layout/hierarchy1"/>
    <dgm:cxn modelId="{DD1622BF-B8F8-6041-B205-A414599062C6}" type="presParOf" srcId="{A7EBB615-3291-B847-BACC-0AEDA3EC4BF3}" destId="{86208DEF-AB43-2948-9DD8-8CC797418DE0}" srcOrd="0" destOrd="0" presId="urn:microsoft.com/office/officeart/2005/8/layout/hierarchy1"/>
    <dgm:cxn modelId="{6EAAFDCB-17AC-524C-BE62-DEA6BD5736B1}" type="presParOf" srcId="{A7EBB615-3291-B847-BACC-0AEDA3EC4BF3}" destId="{C78DA1FA-29BF-8D41-9435-62C21681D67A}" srcOrd="1" destOrd="0" presId="urn:microsoft.com/office/officeart/2005/8/layout/hierarchy1"/>
    <dgm:cxn modelId="{0C3B9264-EE33-DC49-9E70-EE4B10FBB5DE}" type="presParOf" srcId="{C78DA1FA-29BF-8D41-9435-62C21681D67A}" destId="{1C52916E-CDC9-6447-BFED-4F0B98267CA3}" srcOrd="0" destOrd="0" presId="urn:microsoft.com/office/officeart/2005/8/layout/hierarchy1"/>
    <dgm:cxn modelId="{4B779EF3-2E41-DD4F-9341-04F8CD5F3D04}" type="presParOf" srcId="{1C52916E-CDC9-6447-BFED-4F0B98267CA3}" destId="{1FCD183C-86E1-1A43-980E-5EF1581AC8AF}" srcOrd="0" destOrd="0" presId="urn:microsoft.com/office/officeart/2005/8/layout/hierarchy1"/>
    <dgm:cxn modelId="{D8BF62B3-4478-974D-A099-B00A614F6518}" type="presParOf" srcId="{1C52916E-CDC9-6447-BFED-4F0B98267CA3}" destId="{C75C2508-6DA2-634A-925E-4969F2FAEB00}" srcOrd="1" destOrd="0" presId="urn:microsoft.com/office/officeart/2005/8/layout/hierarchy1"/>
    <dgm:cxn modelId="{3BCAA8AA-B1FA-A640-B4F3-4BFFE4C76D74}" type="presParOf" srcId="{C78DA1FA-29BF-8D41-9435-62C21681D67A}" destId="{CD8D53B7-4655-424F-9723-370B78A34B09}" srcOrd="1" destOrd="0" presId="urn:microsoft.com/office/officeart/2005/8/layout/hierarchy1"/>
    <dgm:cxn modelId="{DF5105B4-E288-CC47-8F7E-12E1A75656EF}" type="presParOf" srcId="{5B56AE0A-33E4-DE48-997F-9A3782271B2C}" destId="{F435C9DE-BA74-B344-86C9-F834CCC5BE82}" srcOrd="2" destOrd="0" presId="urn:microsoft.com/office/officeart/2005/8/layout/hierarchy1"/>
    <dgm:cxn modelId="{A5246041-D24C-884B-9580-79A46D75B3CD}" type="presParOf" srcId="{5B56AE0A-33E4-DE48-997F-9A3782271B2C}" destId="{19F19AB0-F00D-7149-80DA-EE8CEF0AC63C}" srcOrd="3" destOrd="0" presId="urn:microsoft.com/office/officeart/2005/8/layout/hierarchy1"/>
    <dgm:cxn modelId="{3C44501D-EFD9-D643-9E39-D951806B4513}" type="presParOf" srcId="{19F19AB0-F00D-7149-80DA-EE8CEF0AC63C}" destId="{A2E03431-9C73-DF47-9B35-510A06734055}" srcOrd="0" destOrd="0" presId="urn:microsoft.com/office/officeart/2005/8/layout/hierarchy1"/>
    <dgm:cxn modelId="{0CB6E01E-FF73-7448-A326-B8E3CE194F77}" type="presParOf" srcId="{A2E03431-9C73-DF47-9B35-510A06734055}" destId="{70FDC10A-54B3-D147-9A0D-5AF4A77639C9}" srcOrd="0" destOrd="0" presId="urn:microsoft.com/office/officeart/2005/8/layout/hierarchy1"/>
    <dgm:cxn modelId="{C1C413CA-B808-9848-9366-65CB622671B4}" type="presParOf" srcId="{A2E03431-9C73-DF47-9B35-510A06734055}" destId="{CF6DEA46-FD92-094B-9A98-185848E19FD1}" srcOrd="1" destOrd="0" presId="urn:microsoft.com/office/officeart/2005/8/layout/hierarchy1"/>
    <dgm:cxn modelId="{79CF0282-B3F3-D846-91B6-9CF94CFD612F}" type="presParOf" srcId="{19F19AB0-F00D-7149-80DA-EE8CEF0AC63C}" destId="{D640C92C-513C-514E-9AF7-7650EC049E06}" srcOrd="1" destOrd="0" presId="urn:microsoft.com/office/officeart/2005/8/layout/hierarchy1"/>
    <dgm:cxn modelId="{5F35B699-CA65-1B4B-96A0-741B0CAD966D}" type="presParOf" srcId="{D640C92C-513C-514E-9AF7-7650EC049E06}" destId="{60ECD8BA-AE10-EB49-A0C6-453F78F23AB9}" srcOrd="0" destOrd="0" presId="urn:microsoft.com/office/officeart/2005/8/layout/hierarchy1"/>
    <dgm:cxn modelId="{7A323A39-D16F-A544-8D69-1156B8D6FE4E}" type="presParOf" srcId="{D640C92C-513C-514E-9AF7-7650EC049E06}" destId="{259DA200-FB35-0F44-9A29-CDCD6B69C6B6}" srcOrd="1" destOrd="0" presId="urn:microsoft.com/office/officeart/2005/8/layout/hierarchy1"/>
    <dgm:cxn modelId="{12FB0754-5760-8046-A70E-F04F23201212}" type="presParOf" srcId="{259DA200-FB35-0F44-9A29-CDCD6B69C6B6}" destId="{DD766D29-4875-0541-BE13-DE40FE79E917}" srcOrd="0" destOrd="0" presId="urn:microsoft.com/office/officeart/2005/8/layout/hierarchy1"/>
    <dgm:cxn modelId="{0223BBF9-1E84-3D4B-9A8A-0B3373BECB19}" type="presParOf" srcId="{DD766D29-4875-0541-BE13-DE40FE79E917}" destId="{FF9C0274-A3E0-F647-8B3E-BB4D031384E4}" srcOrd="0" destOrd="0" presId="urn:microsoft.com/office/officeart/2005/8/layout/hierarchy1"/>
    <dgm:cxn modelId="{7E2AC8DF-FFFB-A549-8852-B468E7DB1EA4}" type="presParOf" srcId="{DD766D29-4875-0541-BE13-DE40FE79E917}" destId="{768AD662-065E-6E44-AC93-1CBB581F7A3F}" srcOrd="1" destOrd="0" presId="urn:microsoft.com/office/officeart/2005/8/layout/hierarchy1"/>
    <dgm:cxn modelId="{C03E73E3-70FE-A447-81AF-D89C5627EA48}" type="presParOf" srcId="{259DA200-FB35-0F44-9A29-CDCD6B69C6B6}" destId="{898DF98E-BBFC-6C43-8BD8-A97DB507B3CC}" srcOrd="1" destOrd="0" presId="urn:microsoft.com/office/officeart/2005/8/layout/hierarchy1"/>
    <dgm:cxn modelId="{0D4207DC-3601-1A47-BB94-79C2ADA7EA60}" type="presParOf" srcId="{D640C92C-513C-514E-9AF7-7650EC049E06}" destId="{E7EC7133-BAB8-DD42-AA54-121C04058A0F}" srcOrd="2" destOrd="0" presId="urn:microsoft.com/office/officeart/2005/8/layout/hierarchy1"/>
    <dgm:cxn modelId="{CDFE05B9-452F-594B-9F40-5B97A3DE1952}" type="presParOf" srcId="{D640C92C-513C-514E-9AF7-7650EC049E06}" destId="{5E7895CF-1BBB-8A46-8C02-0116C22BB654}" srcOrd="3" destOrd="0" presId="urn:microsoft.com/office/officeart/2005/8/layout/hierarchy1"/>
    <dgm:cxn modelId="{0E055670-4488-FF4B-8CBD-A45811F3C86E}" type="presParOf" srcId="{5E7895CF-1BBB-8A46-8C02-0116C22BB654}" destId="{CEC7A7C0-E322-2F48-BA00-C16DECC66A18}" srcOrd="0" destOrd="0" presId="urn:microsoft.com/office/officeart/2005/8/layout/hierarchy1"/>
    <dgm:cxn modelId="{EC702848-89A6-B241-AF0B-CF7C2C0C03BE}" type="presParOf" srcId="{CEC7A7C0-E322-2F48-BA00-C16DECC66A18}" destId="{B8176EDE-DB10-FA47-86BD-140B0F52A8E2}" srcOrd="0" destOrd="0" presId="urn:microsoft.com/office/officeart/2005/8/layout/hierarchy1"/>
    <dgm:cxn modelId="{39714EC9-64B6-BD47-8559-5BBBA3A2A823}" type="presParOf" srcId="{CEC7A7C0-E322-2F48-BA00-C16DECC66A18}" destId="{3EE681ED-1328-9740-A4B2-0C0F96E58F44}" srcOrd="1" destOrd="0" presId="urn:microsoft.com/office/officeart/2005/8/layout/hierarchy1"/>
    <dgm:cxn modelId="{FF1ED440-A9DA-C542-8F44-12E66203AB3E}" type="presParOf" srcId="{5E7895CF-1BBB-8A46-8C02-0116C22BB654}" destId="{ACAB713B-28D8-4846-B405-B0581751798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6C8E9-29F8-974B-84DC-87872A8433DC}"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fr-FR"/>
        </a:p>
      </dgm:t>
    </dgm:pt>
    <dgm:pt modelId="{BE198A71-0018-1B4E-A436-45587E5BC8FF}">
      <dgm:prSet phldrT="[Texte]"/>
      <dgm:spPr/>
      <dgm:t>
        <a:bodyPr/>
        <a:lstStyle/>
        <a:p>
          <a:r>
            <a:rPr lang="fr-FR" dirty="0"/>
            <a:t>Intervention de l’employeur</a:t>
          </a:r>
        </a:p>
      </dgm:t>
    </dgm:pt>
    <dgm:pt modelId="{2936370E-7AE8-084B-B478-93C220579698}" type="parTrans" cxnId="{62A9DFF7-7CFC-5E45-92AB-DD2519A797B9}">
      <dgm:prSet/>
      <dgm:spPr/>
      <dgm:t>
        <a:bodyPr/>
        <a:lstStyle/>
        <a:p>
          <a:endParaRPr lang="fr-FR"/>
        </a:p>
      </dgm:t>
    </dgm:pt>
    <dgm:pt modelId="{F4049ED6-CC0E-DA49-AEC8-8765EEA58E57}" type="sibTrans" cxnId="{62A9DFF7-7CFC-5E45-92AB-DD2519A797B9}">
      <dgm:prSet/>
      <dgm:spPr/>
      <dgm:t>
        <a:bodyPr/>
        <a:lstStyle/>
        <a:p>
          <a:endParaRPr lang="fr-FR"/>
        </a:p>
      </dgm:t>
    </dgm:pt>
    <dgm:pt modelId="{3FC09DAB-6F88-7B4F-A6C5-6230D4331E0A}">
      <dgm:prSet phldrT="[Texte]"/>
      <dgm:spPr/>
      <dgm:t>
        <a:bodyPr/>
        <a:lstStyle/>
        <a:p>
          <a:r>
            <a:rPr lang="fr-FR" dirty="0"/>
            <a:t>Usage de matériel privé du travailleur</a:t>
          </a:r>
        </a:p>
      </dgm:t>
    </dgm:pt>
    <dgm:pt modelId="{B949F048-37EF-3541-94E2-FCED22F978F2}" type="parTrans" cxnId="{85F43522-41D7-9940-927B-EC941C26BCAE}">
      <dgm:prSet/>
      <dgm:spPr/>
      <dgm:t>
        <a:bodyPr/>
        <a:lstStyle/>
        <a:p>
          <a:endParaRPr lang="fr-FR"/>
        </a:p>
      </dgm:t>
    </dgm:pt>
    <dgm:pt modelId="{4B312CEC-7255-0F4F-90C6-7062FBBF1B11}" type="sibTrans" cxnId="{85F43522-41D7-9940-927B-EC941C26BCAE}">
      <dgm:prSet/>
      <dgm:spPr/>
      <dgm:t>
        <a:bodyPr/>
        <a:lstStyle/>
        <a:p>
          <a:endParaRPr lang="fr-FR"/>
        </a:p>
      </dgm:t>
    </dgm:pt>
    <dgm:pt modelId="{13681B4A-CA06-D04D-A42B-F4599957CE7E}">
      <dgm:prSet phldrT="[Texte]"/>
      <dgm:spPr/>
      <dgm:t>
        <a:bodyPr/>
        <a:lstStyle/>
        <a:p>
          <a:r>
            <a:rPr lang="fr-FR" dirty="0"/>
            <a:t>Frais  forfaitaires</a:t>
          </a:r>
        </a:p>
      </dgm:t>
    </dgm:pt>
    <dgm:pt modelId="{0FE141C9-6E2F-C344-A5C9-629CA0184CD7}" type="parTrans" cxnId="{5BB64883-7937-1646-8CCF-3D6D5626289F}">
      <dgm:prSet/>
      <dgm:spPr/>
      <dgm:t>
        <a:bodyPr/>
        <a:lstStyle/>
        <a:p>
          <a:endParaRPr lang="fr-FR"/>
        </a:p>
      </dgm:t>
    </dgm:pt>
    <dgm:pt modelId="{0AAFE835-8A48-3641-ABEB-66A71EF8B87D}" type="sibTrans" cxnId="{5BB64883-7937-1646-8CCF-3D6D5626289F}">
      <dgm:prSet/>
      <dgm:spPr/>
      <dgm:t>
        <a:bodyPr/>
        <a:lstStyle/>
        <a:p>
          <a:endParaRPr lang="fr-FR"/>
        </a:p>
      </dgm:t>
    </dgm:pt>
    <dgm:pt modelId="{67FD8D32-2A5F-694F-8D62-B20E4728899F}">
      <dgm:prSet phldrT="[Texte]"/>
      <dgm:spPr/>
      <dgm:t>
        <a:bodyPr/>
        <a:lstStyle/>
        <a:p>
          <a:r>
            <a:rPr lang="fr-FR" dirty="0"/>
            <a:t>Frais réels</a:t>
          </a:r>
        </a:p>
      </dgm:t>
    </dgm:pt>
    <dgm:pt modelId="{E409CF02-39DE-0D4A-A29B-F85DEB9B46B0}" type="parTrans" cxnId="{FB6266AC-9951-7249-85DC-12C972EFF969}">
      <dgm:prSet/>
      <dgm:spPr/>
      <dgm:t>
        <a:bodyPr/>
        <a:lstStyle/>
        <a:p>
          <a:endParaRPr lang="fr-FR"/>
        </a:p>
      </dgm:t>
    </dgm:pt>
    <dgm:pt modelId="{707AD740-F613-6443-B811-CCE852FAF000}" type="sibTrans" cxnId="{FB6266AC-9951-7249-85DC-12C972EFF969}">
      <dgm:prSet/>
      <dgm:spPr/>
      <dgm:t>
        <a:bodyPr/>
        <a:lstStyle/>
        <a:p>
          <a:endParaRPr lang="fr-FR"/>
        </a:p>
      </dgm:t>
    </dgm:pt>
    <dgm:pt modelId="{2EB6AFA0-ADE8-7044-A8D1-7DA77B26005F}">
      <dgm:prSet phldrT="[Texte]"/>
      <dgm:spPr/>
      <dgm:t>
        <a:bodyPr/>
        <a:lstStyle/>
        <a:p>
          <a:r>
            <a:rPr lang="fr-FR" dirty="0"/>
            <a:t>Mise à disposition de matériel par l’employeur OU remboursement du prix d’achat par l’employeur</a:t>
          </a:r>
        </a:p>
      </dgm:t>
    </dgm:pt>
    <dgm:pt modelId="{19B2CAC4-84E7-B548-B74A-33ABA7CA44E3}" type="parTrans" cxnId="{CB778B02-9684-174C-ADB8-D1C0593D7C5E}">
      <dgm:prSet/>
      <dgm:spPr/>
      <dgm:t>
        <a:bodyPr/>
        <a:lstStyle/>
        <a:p>
          <a:endParaRPr lang="fr-FR"/>
        </a:p>
      </dgm:t>
    </dgm:pt>
    <dgm:pt modelId="{820CF1DB-C586-4544-AE78-18F9C333CDD0}" type="sibTrans" cxnId="{CB778B02-9684-174C-ADB8-D1C0593D7C5E}">
      <dgm:prSet/>
      <dgm:spPr/>
      <dgm:t>
        <a:bodyPr/>
        <a:lstStyle/>
        <a:p>
          <a:endParaRPr lang="fr-FR"/>
        </a:p>
      </dgm:t>
    </dgm:pt>
    <dgm:pt modelId="{732B23A9-FC50-ED42-9214-EC5EECB0F444}">
      <dgm:prSet phldrT="[Texte]"/>
      <dgm:spPr/>
      <dgm:t>
        <a:bodyPr/>
        <a:lstStyle/>
        <a:p>
          <a:r>
            <a:rPr lang="fr-FR" dirty="0"/>
            <a:t>Liste limitative !</a:t>
          </a:r>
        </a:p>
      </dgm:t>
    </dgm:pt>
    <dgm:pt modelId="{7138E08B-F64D-6143-96D6-4489B6CC84AE}" type="parTrans" cxnId="{0874DF18-4BD9-BD44-A21A-F4DF8C378D2C}">
      <dgm:prSet/>
      <dgm:spPr/>
      <dgm:t>
        <a:bodyPr/>
        <a:lstStyle/>
        <a:p>
          <a:endParaRPr lang="fr-FR"/>
        </a:p>
      </dgm:t>
    </dgm:pt>
    <dgm:pt modelId="{B1A63866-3CEE-CF4A-AF87-C2D18BADA60A}" type="sibTrans" cxnId="{0874DF18-4BD9-BD44-A21A-F4DF8C378D2C}">
      <dgm:prSet/>
      <dgm:spPr/>
      <dgm:t>
        <a:bodyPr/>
        <a:lstStyle/>
        <a:p>
          <a:endParaRPr lang="fr-FR"/>
        </a:p>
      </dgm:t>
    </dgm:pt>
    <dgm:pt modelId="{3DC6B4CD-6397-694F-B17B-9EBAE2E63254}">
      <dgm:prSet/>
      <dgm:spPr/>
      <dgm:t>
        <a:bodyPr/>
        <a:lstStyle/>
        <a:p>
          <a:r>
            <a:rPr lang="fr-FR" dirty="0"/>
            <a:t>Indemnité de bureau</a:t>
          </a:r>
        </a:p>
      </dgm:t>
    </dgm:pt>
    <dgm:pt modelId="{E7A5621D-1616-3040-8BB7-D981A84DB376}" type="parTrans" cxnId="{6FAC36E4-6F22-3847-A355-334D98D014E9}">
      <dgm:prSet/>
      <dgm:spPr/>
      <dgm:t>
        <a:bodyPr/>
        <a:lstStyle/>
        <a:p>
          <a:endParaRPr lang="fr-FR"/>
        </a:p>
      </dgm:t>
    </dgm:pt>
    <dgm:pt modelId="{EC1E1890-A2A7-4F4C-A9F9-0D0679AC90E1}" type="sibTrans" cxnId="{6FAC36E4-6F22-3847-A355-334D98D014E9}">
      <dgm:prSet/>
      <dgm:spPr/>
      <dgm:t>
        <a:bodyPr/>
        <a:lstStyle/>
        <a:p>
          <a:endParaRPr lang="fr-FR"/>
        </a:p>
      </dgm:t>
    </dgm:pt>
    <dgm:pt modelId="{4B333845-2862-434F-AACD-B4B2E4246CC3}">
      <dgm:prSet/>
      <dgm:spPr/>
      <dgm:t>
        <a:bodyPr/>
        <a:lstStyle/>
        <a:p>
          <a:endParaRPr lang="fr-FR" dirty="0"/>
        </a:p>
        <a:p>
          <a:r>
            <a:rPr lang="fr-FR" dirty="0"/>
            <a:t>Indemnité de 40 € maximum</a:t>
          </a:r>
        </a:p>
        <a:p>
          <a:r>
            <a:rPr lang="fr-FR" dirty="0"/>
            <a:t> </a:t>
          </a:r>
        </a:p>
      </dgm:t>
    </dgm:pt>
    <dgm:pt modelId="{EC8DCAEA-5093-2E46-B51B-6DAEDDED8738}" type="parTrans" cxnId="{8D6A08AC-FEC8-D34C-A05D-548FD14D9B1A}">
      <dgm:prSet/>
      <dgm:spPr/>
      <dgm:t>
        <a:bodyPr/>
        <a:lstStyle/>
        <a:p>
          <a:endParaRPr lang="fr-FR"/>
        </a:p>
      </dgm:t>
    </dgm:pt>
    <dgm:pt modelId="{9CD2C4B8-B886-8B49-BA98-95A7A46D2BF0}" type="sibTrans" cxnId="{8D6A08AC-FEC8-D34C-A05D-548FD14D9B1A}">
      <dgm:prSet/>
      <dgm:spPr/>
      <dgm:t>
        <a:bodyPr/>
        <a:lstStyle/>
        <a:p>
          <a:endParaRPr lang="fr-FR"/>
        </a:p>
      </dgm:t>
    </dgm:pt>
    <dgm:pt modelId="{761E5451-3C2B-0E4D-A1C5-A23FA29C1395}">
      <dgm:prSet/>
      <dgm:spPr/>
      <dgm:t>
        <a:bodyPr/>
        <a:lstStyle/>
        <a:p>
          <a:r>
            <a:rPr lang="fr-FR" dirty="0"/>
            <a:t>Utilisation à des fins professionnelles d’une </a:t>
          </a:r>
          <a:r>
            <a:rPr lang="fr-FR" b="1" dirty="0"/>
            <a:t>connexion</a:t>
          </a:r>
          <a:r>
            <a:rPr lang="fr-FR" dirty="0"/>
            <a:t> et d’un </a:t>
          </a:r>
          <a:r>
            <a:rPr lang="fr-FR" b="1" dirty="0"/>
            <a:t>abonnement internet </a:t>
          </a:r>
          <a:r>
            <a:rPr lang="fr-FR" dirty="0"/>
            <a:t>privés</a:t>
          </a:r>
        </a:p>
        <a:p>
          <a:r>
            <a:rPr lang="fr-FR" dirty="0"/>
            <a:t>(20 € maximum)</a:t>
          </a:r>
        </a:p>
      </dgm:t>
    </dgm:pt>
    <dgm:pt modelId="{7BF6A081-0063-EE41-BFBB-3C8225FD2BE6}" type="parTrans" cxnId="{1A5C36AE-7DE0-9040-ADC3-5C63801A1600}">
      <dgm:prSet/>
      <dgm:spPr/>
      <dgm:t>
        <a:bodyPr/>
        <a:lstStyle/>
        <a:p>
          <a:endParaRPr lang="fr-FR"/>
        </a:p>
      </dgm:t>
    </dgm:pt>
    <dgm:pt modelId="{D1452479-B3D9-8240-AD29-8E6F9B830F87}" type="sibTrans" cxnId="{1A5C36AE-7DE0-9040-ADC3-5C63801A1600}">
      <dgm:prSet/>
      <dgm:spPr/>
      <dgm:t>
        <a:bodyPr/>
        <a:lstStyle/>
        <a:p>
          <a:endParaRPr lang="fr-FR"/>
        </a:p>
      </dgm:t>
    </dgm:pt>
    <dgm:pt modelId="{CFF39E2B-608C-DD4F-BB99-198B6BE895F3}">
      <dgm:prSet/>
      <dgm:spPr/>
      <dgm:t>
        <a:bodyPr/>
        <a:lstStyle/>
        <a:p>
          <a:r>
            <a:rPr lang="fr-FR" dirty="0"/>
            <a:t>Utilisation à des fins professionnelles d’un </a:t>
          </a:r>
          <a:r>
            <a:rPr lang="fr-FR" b="1" dirty="0"/>
            <a:t>ordinateur</a:t>
          </a:r>
          <a:r>
            <a:rPr lang="fr-FR" dirty="0"/>
            <a:t> privé</a:t>
          </a:r>
        </a:p>
        <a:p>
          <a:r>
            <a:rPr lang="fr-FR" dirty="0"/>
            <a:t>(20 € maximum))</a:t>
          </a:r>
        </a:p>
      </dgm:t>
    </dgm:pt>
    <dgm:pt modelId="{EB6BA4CC-09EA-EC4C-83FF-2910D953F684}" type="parTrans" cxnId="{A64B86FD-FE90-D148-A275-571C3BD8E952}">
      <dgm:prSet/>
      <dgm:spPr/>
      <dgm:t>
        <a:bodyPr/>
        <a:lstStyle/>
        <a:p>
          <a:endParaRPr lang="fr-FR"/>
        </a:p>
      </dgm:t>
    </dgm:pt>
    <dgm:pt modelId="{5EA0F054-D289-4A4D-93C5-6C7CF7914776}" type="sibTrans" cxnId="{A64B86FD-FE90-D148-A275-571C3BD8E952}">
      <dgm:prSet/>
      <dgm:spPr/>
      <dgm:t>
        <a:bodyPr/>
        <a:lstStyle/>
        <a:p>
          <a:endParaRPr lang="fr-FR"/>
        </a:p>
      </dgm:t>
    </dgm:pt>
    <dgm:pt modelId="{F8D71EB1-EA89-DE41-9E69-AE5321E81823}">
      <dgm:prSet/>
      <dgm:spPr/>
      <dgm:t>
        <a:bodyPr/>
        <a:lstStyle/>
        <a:p>
          <a:r>
            <a:rPr lang="fr-FR" dirty="0"/>
            <a:t>Indemnité de 5 € cumulable (max. 10 €)</a:t>
          </a:r>
        </a:p>
      </dgm:t>
    </dgm:pt>
    <dgm:pt modelId="{689DA4E7-359E-3C46-926D-40004E24A50E}" type="parTrans" cxnId="{972624A1-5C9D-614F-BE9E-65C36C4F1EE4}">
      <dgm:prSet/>
      <dgm:spPr/>
      <dgm:t>
        <a:bodyPr/>
        <a:lstStyle/>
        <a:p>
          <a:endParaRPr lang="fr-FR"/>
        </a:p>
      </dgm:t>
    </dgm:pt>
    <dgm:pt modelId="{573F248B-87F1-E546-ACA0-7A611AB50EE7}" type="sibTrans" cxnId="{972624A1-5C9D-614F-BE9E-65C36C4F1EE4}">
      <dgm:prSet/>
      <dgm:spPr/>
      <dgm:t>
        <a:bodyPr/>
        <a:lstStyle/>
        <a:p>
          <a:endParaRPr lang="fr-FR"/>
        </a:p>
      </dgm:t>
    </dgm:pt>
    <dgm:pt modelId="{AD05B970-436F-544C-A422-4B86462F8F19}">
      <dgm:prSet/>
      <dgm:spPr/>
      <dgm:t>
        <a:bodyPr/>
        <a:lstStyle/>
        <a:p>
          <a:r>
            <a:rPr lang="fr-FR" dirty="0"/>
            <a:t>Utilisation à des fins professionnelles </a:t>
          </a:r>
          <a:r>
            <a:rPr lang="fr-FR" b="1" dirty="0"/>
            <a:t>d’un 2e écran </a:t>
          </a:r>
          <a:r>
            <a:rPr lang="fr-FR" dirty="0"/>
            <a:t>d’ordinateur personnel</a:t>
          </a:r>
        </a:p>
      </dgm:t>
    </dgm:pt>
    <dgm:pt modelId="{804370E6-2C2D-7142-9C2C-3869E55B0E67}" type="parTrans" cxnId="{ED8E9B31-B573-A740-A1A0-72B74B3F7366}">
      <dgm:prSet/>
      <dgm:spPr/>
      <dgm:t>
        <a:bodyPr/>
        <a:lstStyle/>
        <a:p>
          <a:endParaRPr lang="fr-FR"/>
        </a:p>
      </dgm:t>
    </dgm:pt>
    <dgm:pt modelId="{0070EF29-413A-A247-99A8-740D1C5C1E55}" type="sibTrans" cxnId="{ED8E9B31-B573-A740-A1A0-72B74B3F7366}">
      <dgm:prSet/>
      <dgm:spPr/>
      <dgm:t>
        <a:bodyPr/>
        <a:lstStyle/>
        <a:p>
          <a:endParaRPr lang="fr-FR"/>
        </a:p>
      </dgm:t>
    </dgm:pt>
    <dgm:pt modelId="{5F090214-0111-4944-9836-6596DF46385C}">
      <dgm:prSet/>
      <dgm:spPr/>
      <dgm:t>
        <a:bodyPr/>
        <a:lstStyle/>
        <a:p>
          <a:r>
            <a:rPr lang="fr-FR" dirty="0"/>
            <a:t>Utilisation à des fins professionnelles d'un </a:t>
          </a:r>
          <a:r>
            <a:rPr lang="fr-FR" b="1" dirty="0"/>
            <a:t>scanner</a:t>
          </a:r>
          <a:r>
            <a:rPr lang="fr-FR" dirty="0"/>
            <a:t> personnel</a:t>
          </a:r>
        </a:p>
      </dgm:t>
    </dgm:pt>
    <dgm:pt modelId="{FF01CACB-1597-D844-8132-F118F9919445}" type="parTrans" cxnId="{6A30CE23-0B5A-8546-9FF6-2F77CFE74D01}">
      <dgm:prSet/>
      <dgm:spPr/>
      <dgm:t>
        <a:bodyPr/>
        <a:lstStyle/>
        <a:p>
          <a:endParaRPr lang="fr-FR"/>
        </a:p>
      </dgm:t>
    </dgm:pt>
    <dgm:pt modelId="{54EC6DBE-8514-4544-A028-12A17CB4344C}" type="sibTrans" cxnId="{6A30CE23-0B5A-8546-9FF6-2F77CFE74D01}">
      <dgm:prSet/>
      <dgm:spPr/>
      <dgm:t>
        <a:bodyPr/>
        <a:lstStyle/>
        <a:p>
          <a:endParaRPr lang="fr-FR"/>
        </a:p>
      </dgm:t>
    </dgm:pt>
    <dgm:pt modelId="{25692850-436A-8F44-A86E-66B3C8E87A2B}">
      <dgm:prSet/>
      <dgm:spPr/>
      <dgm:t>
        <a:bodyPr/>
        <a:lstStyle/>
        <a:p>
          <a:r>
            <a:rPr lang="fr-FR" dirty="0"/>
            <a:t>Utilisation à des fins professionnelles d’une </a:t>
          </a:r>
          <a:r>
            <a:rPr lang="fr-FR" b="1" dirty="0"/>
            <a:t>imprimante</a:t>
          </a:r>
          <a:r>
            <a:rPr lang="fr-FR" dirty="0"/>
            <a:t> personnelle</a:t>
          </a:r>
        </a:p>
      </dgm:t>
    </dgm:pt>
    <dgm:pt modelId="{68C1732D-9231-BE48-BD1C-A42519A26D1F}" type="parTrans" cxnId="{E61B1275-C831-2441-B777-4BB54A3DDC4E}">
      <dgm:prSet/>
      <dgm:spPr/>
      <dgm:t>
        <a:bodyPr/>
        <a:lstStyle/>
        <a:p>
          <a:endParaRPr lang="fr-FR"/>
        </a:p>
      </dgm:t>
    </dgm:pt>
    <dgm:pt modelId="{177144E7-3C5B-984A-9444-597C767C0EAA}" type="sibTrans" cxnId="{E61B1275-C831-2441-B777-4BB54A3DDC4E}">
      <dgm:prSet/>
      <dgm:spPr/>
      <dgm:t>
        <a:bodyPr/>
        <a:lstStyle/>
        <a:p>
          <a:endParaRPr lang="fr-FR"/>
        </a:p>
      </dgm:t>
    </dgm:pt>
    <dgm:pt modelId="{87261DFD-5925-B349-9DCC-97B2FBC92907}">
      <dgm:prSet/>
      <dgm:spPr/>
      <dgm:t>
        <a:bodyPr/>
        <a:lstStyle/>
        <a:p>
          <a:r>
            <a:rPr lang="fr-FR"/>
            <a:t>+ prix d’achat de mobilier de bureau et/ou du matériel informatique par l’employeur</a:t>
          </a:r>
          <a:endParaRPr lang="fr-FR" dirty="0"/>
        </a:p>
      </dgm:t>
    </dgm:pt>
    <dgm:pt modelId="{637C6328-6BA7-6942-8CAE-09C14D8F33B4}" type="parTrans" cxnId="{624EEB25-AC15-2047-9249-F4B01B163E80}">
      <dgm:prSet/>
      <dgm:spPr/>
      <dgm:t>
        <a:bodyPr/>
        <a:lstStyle/>
        <a:p>
          <a:endParaRPr lang="fr-FR"/>
        </a:p>
      </dgm:t>
    </dgm:pt>
    <dgm:pt modelId="{B7028977-0C9F-184E-AB17-B5DED3E16D4E}" type="sibTrans" cxnId="{624EEB25-AC15-2047-9249-F4B01B163E80}">
      <dgm:prSet/>
      <dgm:spPr/>
      <dgm:t>
        <a:bodyPr/>
        <a:lstStyle/>
        <a:p>
          <a:endParaRPr lang="fr-FR"/>
        </a:p>
      </dgm:t>
    </dgm:pt>
    <dgm:pt modelId="{7E294326-9CE7-A44D-AFEF-8D54FC6387B8}">
      <dgm:prSet/>
      <dgm:spPr/>
      <dgm:t>
        <a:bodyPr/>
        <a:lstStyle/>
        <a:p>
          <a:r>
            <a:rPr lang="fr-FR" dirty="0"/>
            <a:t>Frais réels</a:t>
          </a:r>
        </a:p>
      </dgm:t>
    </dgm:pt>
    <dgm:pt modelId="{546DF1FE-5732-D445-A5E7-0A9F13AF40F7}" type="parTrans" cxnId="{8F4A5650-AA28-5148-9C2D-14FFFCB2CDC6}">
      <dgm:prSet/>
      <dgm:spPr/>
      <dgm:t>
        <a:bodyPr/>
        <a:lstStyle/>
        <a:p>
          <a:endParaRPr lang="fr-FR"/>
        </a:p>
      </dgm:t>
    </dgm:pt>
    <dgm:pt modelId="{7035481F-FE9D-1F48-89DA-8D83323A4BEE}" type="sibTrans" cxnId="{8F4A5650-AA28-5148-9C2D-14FFFCB2CDC6}">
      <dgm:prSet/>
      <dgm:spPr/>
      <dgm:t>
        <a:bodyPr/>
        <a:lstStyle/>
        <a:p>
          <a:endParaRPr lang="fr-FR"/>
        </a:p>
      </dgm:t>
    </dgm:pt>
    <dgm:pt modelId="{FB28930B-92F7-CE42-B602-DAA8A517392E}" type="pres">
      <dgm:prSet presAssocID="{8926C8E9-29F8-974B-84DC-87872A8433DC}" presName="hierChild1" presStyleCnt="0">
        <dgm:presLayoutVars>
          <dgm:chPref val="1"/>
          <dgm:dir/>
          <dgm:animOne val="branch"/>
          <dgm:animLvl val="lvl"/>
          <dgm:resizeHandles/>
        </dgm:presLayoutVars>
      </dgm:prSet>
      <dgm:spPr/>
    </dgm:pt>
    <dgm:pt modelId="{83197000-C90A-CD42-B3D5-0C0A200C6E16}" type="pres">
      <dgm:prSet presAssocID="{BE198A71-0018-1B4E-A436-45587E5BC8FF}" presName="hierRoot1" presStyleCnt="0"/>
      <dgm:spPr/>
    </dgm:pt>
    <dgm:pt modelId="{C7F61D6B-F005-EF47-B7D9-BE41331CBC9E}" type="pres">
      <dgm:prSet presAssocID="{BE198A71-0018-1B4E-A436-45587E5BC8FF}" presName="composite" presStyleCnt="0"/>
      <dgm:spPr/>
    </dgm:pt>
    <dgm:pt modelId="{A9A39BA1-3A2C-BF4E-B93B-843C08162D15}" type="pres">
      <dgm:prSet presAssocID="{BE198A71-0018-1B4E-A436-45587E5BC8FF}" presName="background" presStyleLbl="node0" presStyleIdx="0" presStyleCnt="1"/>
      <dgm:spPr/>
    </dgm:pt>
    <dgm:pt modelId="{B8825E23-BE31-9942-BD4A-97D024F75824}" type="pres">
      <dgm:prSet presAssocID="{BE198A71-0018-1B4E-A436-45587E5BC8FF}" presName="text" presStyleLbl="fgAcc0" presStyleIdx="0" presStyleCnt="1">
        <dgm:presLayoutVars>
          <dgm:chPref val="3"/>
        </dgm:presLayoutVars>
      </dgm:prSet>
      <dgm:spPr/>
    </dgm:pt>
    <dgm:pt modelId="{5B56AE0A-33E4-DE48-997F-9A3782271B2C}" type="pres">
      <dgm:prSet presAssocID="{BE198A71-0018-1B4E-A436-45587E5BC8FF}" presName="hierChild2" presStyleCnt="0"/>
      <dgm:spPr/>
    </dgm:pt>
    <dgm:pt modelId="{F435C9DE-BA74-B344-86C9-F834CCC5BE82}" type="pres">
      <dgm:prSet presAssocID="{B949F048-37EF-3541-94E2-FCED22F978F2}" presName="Name10" presStyleLbl="parChTrans1D2" presStyleIdx="0" presStyleCnt="2"/>
      <dgm:spPr/>
    </dgm:pt>
    <dgm:pt modelId="{19F19AB0-F00D-7149-80DA-EE8CEF0AC63C}" type="pres">
      <dgm:prSet presAssocID="{3FC09DAB-6F88-7B4F-A6C5-6230D4331E0A}" presName="hierRoot2" presStyleCnt="0"/>
      <dgm:spPr/>
    </dgm:pt>
    <dgm:pt modelId="{A2E03431-9C73-DF47-9B35-510A06734055}" type="pres">
      <dgm:prSet presAssocID="{3FC09DAB-6F88-7B4F-A6C5-6230D4331E0A}" presName="composite2" presStyleCnt="0"/>
      <dgm:spPr/>
    </dgm:pt>
    <dgm:pt modelId="{70FDC10A-54B3-D147-9A0D-5AF4A77639C9}" type="pres">
      <dgm:prSet presAssocID="{3FC09DAB-6F88-7B4F-A6C5-6230D4331E0A}" presName="background2" presStyleLbl="node2" presStyleIdx="0" presStyleCnt="2"/>
      <dgm:spPr/>
    </dgm:pt>
    <dgm:pt modelId="{CF6DEA46-FD92-094B-9A98-185848E19FD1}" type="pres">
      <dgm:prSet presAssocID="{3FC09DAB-6F88-7B4F-A6C5-6230D4331E0A}" presName="text2" presStyleLbl="fgAcc2" presStyleIdx="0" presStyleCnt="2">
        <dgm:presLayoutVars>
          <dgm:chPref val="3"/>
        </dgm:presLayoutVars>
      </dgm:prSet>
      <dgm:spPr/>
    </dgm:pt>
    <dgm:pt modelId="{D640C92C-513C-514E-9AF7-7650EC049E06}" type="pres">
      <dgm:prSet presAssocID="{3FC09DAB-6F88-7B4F-A6C5-6230D4331E0A}" presName="hierChild3" presStyleCnt="0"/>
      <dgm:spPr/>
    </dgm:pt>
    <dgm:pt modelId="{BEFCD894-D699-364D-8F35-C18BE9797866}" type="pres">
      <dgm:prSet presAssocID="{E409CF02-39DE-0D4A-A29B-F85DEB9B46B0}" presName="Name17" presStyleLbl="parChTrans1D3" presStyleIdx="0" presStyleCnt="4"/>
      <dgm:spPr/>
    </dgm:pt>
    <dgm:pt modelId="{D383CFA7-B882-144E-B8BB-0A1284026E66}" type="pres">
      <dgm:prSet presAssocID="{67FD8D32-2A5F-694F-8D62-B20E4728899F}" presName="hierRoot3" presStyleCnt="0"/>
      <dgm:spPr/>
    </dgm:pt>
    <dgm:pt modelId="{CF68E455-3A48-A24B-92B4-2B48A6F16600}" type="pres">
      <dgm:prSet presAssocID="{67FD8D32-2A5F-694F-8D62-B20E4728899F}" presName="composite3" presStyleCnt="0"/>
      <dgm:spPr/>
    </dgm:pt>
    <dgm:pt modelId="{7997E5B4-53D2-E54B-904C-13220B8A25B6}" type="pres">
      <dgm:prSet presAssocID="{67FD8D32-2A5F-694F-8D62-B20E4728899F}" presName="background3" presStyleLbl="node3" presStyleIdx="0" presStyleCnt="4"/>
      <dgm:spPr/>
    </dgm:pt>
    <dgm:pt modelId="{FEB5292F-1261-FB4C-B703-75747CB7B243}" type="pres">
      <dgm:prSet presAssocID="{67FD8D32-2A5F-694F-8D62-B20E4728899F}" presName="text3" presStyleLbl="fgAcc3" presStyleIdx="0" presStyleCnt="4">
        <dgm:presLayoutVars>
          <dgm:chPref val="3"/>
        </dgm:presLayoutVars>
      </dgm:prSet>
      <dgm:spPr/>
    </dgm:pt>
    <dgm:pt modelId="{A995E0EC-BCE2-D844-80EC-06AA93E752C2}" type="pres">
      <dgm:prSet presAssocID="{67FD8D32-2A5F-694F-8D62-B20E4728899F}" presName="hierChild4" presStyleCnt="0"/>
      <dgm:spPr/>
    </dgm:pt>
    <dgm:pt modelId="{79168AAC-3F3B-7A42-9E84-214509436865}" type="pres">
      <dgm:prSet presAssocID="{637C6328-6BA7-6942-8CAE-09C14D8F33B4}" presName="Name23" presStyleLbl="parChTrans1D4" presStyleIdx="0" presStyleCnt="9"/>
      <dgm:spPr/>
    </dgm:pt>
    <dgm:pt modelId="{7379E046-08E0-3741-BAFF-6F4B69091C64}" type="pres">
      <dgm:prSet presAssocID="{87261DFD-5925-B349-9DCC-97B2FBC92907}" presName="hierRoot4" presStyleCnt="0"/>
      <dgm:spPr/>
    </dgm:pt>
    <dgm:pt modelId="{11BEF4E5-223A-2D41-9441-DF6610921671}" type="pres">
      <dgm:prSet presAssocID="{87261DFD-5925-B349-9DCC-97B2FBC92907}" presName="composite4" presStyleCnt="0"/>
      <dgm:spPr/>
    </dgm:pt>
    <dgm:pt modelId="{B3E25E2C-5689-3C42-A5A5-874EEC7D69C5}" type="pres">
      <dgm:prSet presAssocID="{87261DFD-5925-B349-9DCC-97B2FBC92907}" presName="background4" presStyleLbl="node4" presStyleIdx="0" presStyleCnt="9"/>
      <dgm:spPr/>
    </dgm:pt>
    <dgm:pt modelId="{6D23581A-BCD7-E542-AD5D-9548A1D20DA5}" type="pres">
      <dgm:prSet presAssocID="{87261DFD-5925-B349-9DCC-97B2FBC92907}" presName="text4" presStyleLbl="fgAcc4" presStyleIdx="0" presStyleCnt="9">
        <dgm:presLayoutVars>
          <dgm:chPref val="3"/>
        </dgm:presLayoutVars>
      </dgm:prSet>
      <dgm:spPr/>
    </dgm:pt>
    <dgm:pt modelId="{2C4E862B-9A4F-A74C-89E8-861B3C79F14C}" type="pres">
      <dgm:prSet presAssocID="{87261DFD-5925-B349-9DCC-97B2FBC92907}" presName="hierChild5" presStyleCnt="0"/>
      <dgm:spPr/>
    </dgm:pt>
    <dgm:pt modelId="{E7EC7133-BAB8-DD42-AA54-121C04058A0F}" type="pres">
      <dgm:prSet presAssocID="{0FE141C9-6E2F-C344-A5C9-629CA0184CD7}" presName="Name17" presStyleLbl="parChTrans1D3" presStyleIdx="1" presStyleCnt="4"/>
      <dgm:spPr/>
    </dgm:pt>
    <dgm:pt modelId="{5E7895CF-1BBB-8A46-8C02-0116C22BB654}" type="pres">
      <dgm:prSet presAssocID="{13681B4A-CA06-D04D-A42B-F4599957CE7E}" presName="hierRoot3" presStyleCnt="0"/>
      <dgm:spPr/>
    </dgm:pt>
    <dgm:pt modelId="{CEC7A7C0-E322-2F48-BA00-C16DECC66A18}" type="pres">
      <dgm:prSet presAssocID="{13681B4A-CA06-D04D-A42B-F4599957CE7E}" presName="composite3" presStyleCnt="0"/>
      <dgm:spPr/>
    </dgm:pt>
    <dgm:pt modelId="{B8176EDE-DB10-FA47-86BD-140B0F52A8E2}" type="pres">
      <dgm:prSet presAssocID="{13681B4A-CA06-D04D-A42B-F4599957CE7E}" presName="background3" presStyleLbl="node3" presStyleIdx="1" presStyleCnt="4"/>
      <dgm:spPr/>
    </dgm:pt>
    <dgm:pt modelId="{3EE681ED-1328-9740-A4B2-0C0F96E58F44}" type="pres">
      <dgm:prSet presAssocID="{13681B4A-CA06-D04D-A42B-F4599957CE7E}" presName="text3" presStyleLbl="fgAcc3" presStyleIdx="1" presStyleCnt="4">
        <dgm:presLayoutVars>
          <dgm:chPref val="3"/>
        </dgm:presLayoutVars>
      </dgm:prSet>
      <dgm:spPr/>
    </dgm:pt>
    <dgm:pt modelId="{ACAB713B-28D8-4846-B405-B05817517988}" type="pres">
      <dgm:prSet presAssocID="{13681B4A-CA06-D04D-A42B-F4599957CE7E}" presName="hierChild4" presStyleCnt="0"/>
      <dgm:spPr/>
    </dgm:pt>
    <dgm:pt modelId="{2B3659A2-F669-1D4F-AFA4-DCFEBDB35DDF}" type="pres">
      <dgm:prSet presAssocID="{E7A5621D-1616-3040-8BB7-D981A84DB376}" presName="Name23" presStyleLbl="parChTrans1D4" presStyleIdx="1" presStyleCnt="9"/>
      <dgm:spPr/>
    </dgm:pt>
    <dgm:pt modelId="{82B3D335-9E79-5046-892A-F07449C6B8CD}" type="pres">
      <dgm:prSet presAssocID="{3DC6B4CD-6397-694F-B17B-9EBAE2E63254}" presName="hierRoot4" presStyleCnt="0"/>
      <dgm:spPr/>
    </dgm:pt>
    <dgm:pt modelId="{7234A5D5-84A5-1A4E-BFA9-9D6923DA4933}" type="pres">
      <dgm:prSet presAssocID="{3DC6B4CD-6397-694F-B17B-9EBAE2E63254}" presName="composite4" presStyleCnt="0"/>
      <dgm:spPr/>
    </dgm:pt>
    <dgm:pt modelId="{B15A4AAE-2137-654E-843A-74C309DB7994}" type="pres">
      <dgm:prSet presAssocID="{3DC6B4CD-6397-694F-B17B-9EBAE2E63254}" presName="background4" presStyleLbl="node4" presStyleIdx="1" presStyleCnt="9"/>
      <dgm:spPr/>
    </dgm:pt>
    <dgm:pt modelId="{62EC74AD-9BF4-9F4A-92D5-9F08910239B9}" type="pres">
      <dgm:prSet presAssocID="{3DC6B4CD-6397-694F-B17B-9EBAE2E63254}" presName="text4" presStyleLbl="fgAcc4" presStyleIdx="1" presStyleCnt="9">
        <dgm:presLayoutVars>
          <dgm:chPref val="3"/>
        </dgm:presLayoutVars>
      </dgm:prSet>
      <dgm:spPr/>
    </dgm:pt>
    <dgm:pt modelId="{A6458D6D-0367-E047-9CEE-0DB9212B72A2}" type="pres">
      <dgm:prSet presAssocID="{3DC6B4CD-6397-694F-B17B-9EBAE2E63254}" presName="hierChild5" presStyleCnt="0"/>
      <dgm:spPr/>
    </dgm:pt>
    <dgm:pt modelId="{7ACCCDA0-6F29-FC4F-85C4-104F057986DB}" type="pres">
      <dgm:prSet presAssocID="{EC8DCAEA-5093-2E46-B51B-6DAEDDED8738}" presName="Name23" presStyleLbl="parChTrans1D4" presStyleIdx="2" presStyleCnt="9"/>
      <dgm:spPr/>
    </dgm:pt>
    <dgm:pt modelId="{93F77C07-9B93-F64C-A66B-3A0462AD12F9}" type="pres">
      <dgm:prSet presAssocID="{4B333845-2862-434F-AACD-B4B2E4246CC3}" presName="hierRoot4" presStyleCnt="0"/>
      <dgm:spPr/>
    </dgm:pt>
    <dgm:pt modelId="{E150836E-91F3-7A4C-AD18-CE8D38843597}" type="pres">
      <dgm:prSet presAssocID="{4B333845-2862-434F-AACD-B4B2E4246CC3}" presName="composite4" presStyleCnt="0"/>
      <dgm:spPr/>
    </dgm:pt>
    <dgm:pt modelId="{3D163E3A-21AB-1A42-B203-9A96DC286BCF}" type="pres">
      <dgm:prSet presAssocID="{4B333845-2862-434F-AACD-B4B2E4246CC3}" presName="background4" presStyleLbl="node4" presStyleIdx="2" presStyleCnt="9"/>
      <dgm:spPr/>
    </dgm:pt>
    <dgm:pt modelId="{9CA968C2-DD2A-C44C-9CBB-6FECE5C3DF22}" type="pres">
      <dgm:prSet presAssocID="{4B333845-2862-434F-AACD-B4B2E4246CC3}" presName="text4" presStyleLbl="fgAcc4" presStyleIdx="2" presStyleCnt="9">
        <dgm:presLayoutVars>
          <dgm:chPref val="3"/>
        </dgm:presLayoutVars>
      </dgm:prSet>
      <dgm:spPr/>
    </dgm:pt>
    <dgm:pt modelId="{11B50A00-F290-6944-BB74-41F19A1DF5CE}" type="pres">
      <dgm:prSet presAssocID="{4B333845-2862-434F-AACD-B4B2E4246CC3}" presName="hierChild5" presStyleCnt="0"/>
      <dgm:spPr/>
    </dgm:pt>
    <dgm:pt modelId="{CA68B1E9-F66A-4749-96E3-9C458738E4E8}" type="pres">
      <dgm:prSet presAssocID="{7BF6A081-0063-EE41-BFBB-3C8225FD2BE6}" presName="Name23" presStyleLbl="parChTrans1D4" presStyleIdx="3" presStyleCnt="9"/>
      <dgm:spPr/>
    </dgm:pt>
    <dgm:pt modelId="{FD83F0AA-7734-894D-A6DA-9E30C94FE8D7}" type="pres">
      <dgm:prSet presAssocID="{761E5451-3C2B-0E4D-A1C5-A23FA29C1395}" presName="hierRoot4" presStyleCnt="0"/>
      <dgm:spPr/>
    </dgm:pt>
    <dgm:pt modelId="{E05E1317-F0E3-594D-A9C4-7742BEA5EA78}" type="pres">
      <dgm:prSet presAssocID="{761E5451-3C2B-0E4D-A1C5-A23FA29C1395}" presName="composite4" presStyleCnt="0"/>
      <dgm:spPr/>
    </dgm:pt>
    <dgm:pt modelId="{34B7D916-05AD-714A-B21A-4BE3BB3B5500}" type="pres">
      <dgm:prSet presAssocID="{761E5451-3C2B-0E4D-A1C5-A23FA29C1395}" presName="background4" presStyleLbl="node4" presStyleIdx="3" presStyleCnt="9"/>
      <dgm:spPr/>
    </dgm:pt>
    <dgm:pt modelId="{37A37354-7688-C94C-98D1-4FD6F013E2DC}" type="pres">
      <dgm:prSet presAssocID="{761E5451-3C2B-0E4D-A1C5-A23FA29C1395}" presName="text4" presStyleLbl="fgAcc4" presStyleIdx="3" presStyleCnt="9">
        <dgm:presLayoutVars>
          <dgm:chPref val="3"/>
        </dgm:presLayoutVars>
      </dgm:prSet>
      <dgm:spPr/>
    </dgm:pt>
    <dgm:pt modelId="{512DB51D-CCCD-974B-80EF-EB4C24AFA84F}" type="pres">
      <dgm:prSet presAssocID="{761E5451-3C2B-0E4D-A1C5-A23FA29C1395}" presName="hierChild5" presStyleCnt="0"/>
      <dgm:spPr/>
    </dgm:pt>
    <dgm:pt modelId="{5A99CB3E-0D9F-E941-A019-416E6111F921}" type="pres">
      <dgm:prSet presAssocID="{EB6BA4CC-09EA-EC4C-83FF-2910D953F684}" presName="Name23" presStyleLbl="parChTrans1D4" presStyleIdx="4" presStyleCnt="9"/>
      <dgm:spPr/>
    </dgm:pt>
    <dgm:pt modelId="{9F22431A-B9C8-F343-9092-1147F0B8DA80}" type="pres">
      <dgm:prSet presAssocID="{CFF39E2B-608C-DD4F-BB99-198B6BE895F3}" presName="hierRoot4" presStyleCnt="0"/>
      <dgm:spPr/>
    </dgm:pt>
    <dgm:pt modelId="{09F6100A-CBD6-1540-9F14-5CEBAD2A4269}" type="pres">
      <dgm:prSet presAssocID="{CFF39E2B-608C-DD4F-BB99-198B6BE895F3}" presName="composite4" presStyleCnt="0"/>
      <dgm:spPr/>
    </dgm:pt>
    <dgm:pt modelId="{4BA518B5-AE62-FB4A-9B7F-FD0978185136}" type="pres">
      <dgm:prSet presAssocID="{CFF39E2B-608C-DD4F-BB99-198B6BE895F3}" presName="background4" presStyleLbl="node4" presStyleIdx="4" presStyleCnt="9"/>
      <dgm:spPr/>
    </dgm:pt>
    <dgm:pt modelId="{6DED0203-9F96-964D-86CC-4DC7020548A8}" type="pres">
      <dgm:prSet presAssocID="{CFF39E2B-608C-DD4F-BB99-198B6BE895F3}" presName="text4" presStyleLbl="fgAcc4" presStyleIdx="4" presStyleCnt="9">
        <dgm:presLayoutVars>
          <dgm:chPref val="3"/>
        </dgm:presLayoutVars>
      </dgm:prSet>
      <dgm:spPr/>
    </dgm:pt>
    <dgm:pt modelId="{9EEFF1F5-E5C7-8448-AE69-F05AB588FAC5}" type="pres">
      <dgm:prSet presAssocID="{CFF39E2B-608C-DD4F-BB99-198B6BE895F3}" presName="hierChild5" presStyleCnt="0"/>
      <dgm:spPr/>
    </dgm:pt>
    <dgm:pt modelId="{1B7FB27F-9337-BE44-8BDA-B1350D09C175}" type="pres">
      <dgm:prSet presAssocID="{689DA4E7-359E-3C46-926D-40004E24A50E}" presName="Name23" presStyleLbl="parChTrans1D4" presStyleIdx="5" presStyleCnt="9"/>
      <dgm:spPr/>
    </dgm:pt>
    <dgm:pt modelId="{516EDBD6-3B3C-6C4B-8313-EAF2F12D6835}" type="pres">
      <dgm:prSet presAssocID="{F8D71EB1-EA89-DE41-9E69-AE5321E81823}" presName="hierRoot4" presStyleCnt="0"/>
      <dgm:spPr/>
    </dgm:pt>
    <dgm:pt modelId="{26D23904-B747-6D41-9428-ECF00F822201}" type="pres">
      <dgm:prSet presAssocID="{F8D71EB1-EA89-DE41-9E69-AE5321E81823}" presName="composite4" presStyleCnt="0"/>
      <dgm:spPr/>
    </dgm:pt>
    <dgm:pt modelId="{F023881E-957B-B846-A00E-2D5150BEC852}" type="pres">
      <dgm:prSet presAssocID="{F8D71EB1-EA89-DE41-9E69-AE5321E81823}" presName="background4" presStyleLbl="node4" presStyleIdx="5" presStyleCnt="9"/>
      <dgm:spPr/>
    </dgm:pt>
    <dgm:pt modelId="{07EFF8E6-881D-1D48-8F54-CFE4C70AB2BA}" type="pres">
      <dgm:prSet presAssocID="{F8D71EB1-EA89-DE41-9E69-AE5321E81823}" presName="text4" presStyleLbl="fgAcc4" presStyleIdx="5" presStyleCnt="9">
        <dgm:presLayoutVars>
          <dgm:chPref val="3"/>
        </dgm:presLayoutVars>
      </dgm:prSet>
      <dgm:spPr/>
    </dgm:pt>
    <dgm:pt modelId="{02A9E2B3-A5B3-1640-B830-18CC85B66B9C}" type="pres">
      <dgm:prSet presAssocID="{F8D71EB1-EA89-DE41-9E69-AE5321E81823}" presName="hierChild5" presStyleCnt="0"/>
      <dgm:spPr/>
    </dgm:pt>
    <dgm:pt modelId="{B35E3AAF-56D6-D448-8EE0-E5A1CAD192DB}" type="pres">
      <dgm:prSet presAssocID="{804370E6-2C2D-7142-9C2C-3869E55B0E67}" presName="Name23" presStyleLbl="parChTrans1D4" presStyleIdx="6" presStyleCnt="9"/>
      <dgm:spPr/>
    </dgm:pt>
    <dgm:pt modelId="{B0A83384-9386-E147-AC4D-3DB8696B3BE5}" type="pres">
      <dgm:prSet presAssocID="{AD05B970-436F-544C-A422-4B86462F8F19}" presName="hierRoot4" presStyleCnt="0"/>
      <dgm:spPr/>
    </dgm:pt>
    <dgm:pt modelId="{7D81CF68-56FC-6E42-B5C2-7A85674774DD}" type="pres">
      <dgm:prSet presAssocID="{AD05B970-436F-544C-A422-4B86462F8F19}" presName="composite4" presStyleCnt="0"/>
      <dgm:spPr/>
    </dgm:pt>
    <dgm:pt modelId="{04A78917-F7F9-7647-ACB5-19D5361BACA8}" type="pres">
      <dgm:prSet presAssocID="{AD05B970-436F-544C-A422-4B86462F8F19}" presName="background4" presStyleLbl="node4" presStyleIdx="6" presStyleCnt="9"/>
      <dgm:spPr/>
    </dgm:pt>
    <dgm:pt modelId="{7423A6A7-2CC6-A741-941C-20FFC89FCC2A}" type="pres">
      <dgm:prSet presAssocID="{AD05B970-436F-544C-A422-4B86462F8F19}" presName="text4" presStyleLbl="fgAcc4" presStyleIdx="6" presStyleCnt="9">
        <dgm:presLayoutVars>
          <dgm:chPref val="3"/>
        </dgm:presLayoutVars>
      </dgm:prSet>
      <dgm:spPr/>
    </dgm:pt>
    <dgm:pt modelId="{7C572339-6333-054F-8FA4-6440135E456C}" type="pres">
      <dgm:prSet presAssocID="{AD05B970-436F-544C-A422-4B86462F8F19}" presName="hierChild5" presStyleCnt="0"/>
      <dgm:spPr/>
    </dgm:pt>
    <dgm:pt modelId="{0CDB72A9-7BB6-FC40-9D86-18FAA454C438}" type="pres">
      <dgm:prSet presAssocID="{FF01CACB-1597-D844-8132-F118F9919445}" presName="Name23" presStyleLbl="parChTrans1D4" presStyleIdx="7" presStyleCnt="9"/>
      <dgm:spPr/>
    </dgm:pt>
    <dgm:pt modelId="{0B19D0A4-18C2-C349-B3D7-24E04A6D74E5}" type="pres">
      <dgm:prSet presAssocID="{5F090214-0111-4944-9836-6596DF46385C}" presName="hierRoot4" presStyleCnt="0"/>
      <dgm:spPr/>
    </dgm:pt>
    <dgm:pt modelId="{674F0C1B-2E3A-EF41-9F82-45E0198901BD}" type="pres">
      <dgm:prSet presAssocID="{5F090214-0111-4944-9836-6596DF46385C}" presName="composite4" presStyleCnt="0"/>
      <dgm:spPr/>
    </dgm:pt>
    <dgm:pt modelId="{05329A03-75ED-0541-BED2-B42648EB289E}" type="pres">
      <dgm:prSet presAssocID="{5F090214-0111-4944-9836-6596DF46385C}" presName="background4" presStyleLbl="node4" presStyleIdx="7" presStyleCnt="9"/>
      <dgm:spPr/>
    </dgm:pt>
    <dgm:pt modelId="{DEEEA5B1-6155-5A4C-B47D-328593708FF9}" type="pres">
      <dgm:prSet presAssocID="{5F090214-0111-4944-9836-6596DF46385C}" presName="text4" presStyleLbl="fgAcc4" presStyleIdx="7" presStyleCnt="9">
        <dgm:presLayoutVars>
          <dgm:chPref val="3"/>
        </dgm:presLayoutVars>
      </dgm:prSet>
      <dgm:spPr/>
    </dgm:pt>
    <dgm:pt modelId="{81B65E65-D91F-0140-B7AB-DAC7130EE8E0}" type="pres">
      <dgm:prSet presAssocID="{5F090214-0111-4944-9836-6596DF46385C}" presName="hierChild5" presStyleCnt="0"/>
      <dgm:spPr/>
    </dgm:pt>
    <dgm:pt modelId="{2C9EFDF9-85BD-F34D-A8EF-C0847EECB3C6}" type="pres">
      <dgm:prSet presAssocID="{68C1732D-9231-BE48-BD1C-A42519A26D1F}" presName="Name23" presStyleLbl="parChTrans1D4" presStyleIdx="8" presStyleCnt="9"/>
      <dgm:spPr/>
    </dgm:pt>
    <dgm:pt modelId="{25F5929E-98C1-2A42-9608-CEF12F7D6454}" type="pres">
      <dgm:prSet presAssocID="{25692850-436A-8F44-A86E-66B3C8E87A2B}" presName="hierRoot4" presStyleCnt="0"/>
      <dgm:spPr/>
    </dgm:pt>
    <dgm:pt modelId="{C69897E1-C542-7C44-A593-B8184B51A49B}" type="pres">
      <dgm:prSet presAssocID="{25692850-436A-8F44-A86E-66B3C8E87A2B}" presName="composite4" presStyleCnt="0"/>
      <dgm:spPr/>
    </dgm:pt>
    <dgm:pt modelId="{358B6FF9-887C-0F47-8BE6-1581D6A9DB79}" type="pres">
      <dgm:prSet presAssocID="{25692850-436A-8F44-A86E-66B3C8E87A2B}" presName="background4" presStyleLbl="node4" presStyleIdx="8" presStyleCnt="9"/>
      <dgm:spPr/>
    </dgm:pt>
    <dgm:pt modelId="{929A8D7A-A5A4-DA4F-8602-7F2E222C52EF}" type="pres">
      <dgm:prSet presAssocID="{25692850-436A-8F44-A86E-66B3C8E87A2B}" presName="text4" presStyleLbl="fgAcc4" presStyleIdx="8" presStyleCnt="9">
        <dgm:presLayoutVars>
          <dgm:chPref val="3"/>
        </dgm:presLayoutVars>
      </dgm:prSet>
      <dgm:spPr/>
    </dgm:pt>
    <dgm:pt modelId="{D2958354-3EA8-AA47-86ED-71E23B0123A2}" type="pres">
      <dgm:prSet presAssocID="{25692850-436A-8F44-A86E-66B3C8E87A2B}" presName="hierChild5" presStyleCnt="0"/>
      <dgm:spPr/>
    </dgm:pt>
    <dgm:pt modelId="{0D46DC39-26A8-A04D-A2CA-70B39CAC2174}" type="pres">
      <dgm:prSet presAssocID="{19B2CAC4-84E7-B548-B74A-33ABA7CA44E3}" presName="Name10" presStyleLbl="parChTrans1D2" presStyleIdx="1" presStyleCnt="2"/>
      <dgm:spPr/>
    </dgm:pt>
    <dgm:pt modelId="{DAB637E5-5817-B949-8D44-947A9818F7C4}" type="pres">
      <dgm:prSet presAssocID="{2EB6AFA0-ADE8-7044-A8D1-7DA77B26005F}" presName="hierRoot2" presStyleCnt="0"/>
      <dgm:spPr/>
    </dgm:pt>
    <dgm:pt modelId="{A660A67D-33FC-EB48-83E5-6D10BF1E9A6C}" type="pres">
      <dgm:prSet presAssocID="{2EB6AFA0-ADE8-7044-A8D1-7DA77B26005F}" presName="composite2" presStyleCnt="0"/>
      <dgm:spPr/>
    </dgm:pt>
    <dgm:pt modelId="{65D8766F-5F5E-0142-9640-4450A1E50879}" type="pres">
      <dgm:prSet presAssocID="{2EB6AFA0-ADE8-7044-A8D1-7DA77B26005F}" presName="background2" presStyleLbl="node2" presStyleIdx="1" presStyleCnt="2"/>
      <dgm:spPr/>
    </dgm:pt>
    <dgm:pt modelId="{2A8F1E56-A04B-C241-AF19-C47272461613}" type="pres">
      <dgm:prSet presAssocID="{2EB6AFA0-ADE8-7044-A8D1-7DA77B26005F}" presName="text2" presStyleLbl="fgAcc2" presStyleIdx="1" presStyleCnt="2" custLinFactNeighborX="60011">
        <dgm:presLayoutVars>
          <dgm:chPref val="3"/>
        </dgm:presLayoutVars>
      </dgm:prSet>
      <dgm:spPr/>
    </dgm:pt>
    <dgm:pt modelId="{A51BA1D2-A709-CD42-B6AB-24FC63DFAA8E}" type="pres">
      <dgm:prSet presAssocID="{2EB6AFA0-ADE8-7044-A8D1-7DA77B26005F}" presName="hierChild3" presStyleCnt="0"/>
      <dgm:spPr/>
    </dgm:pt>
    <dgm:pt modelId="{2F6A0E73-4CC1-5543-AE21-9CEDD65BBCE9}" type="pres">
      <dgm:prSet presAssocID="{7138E08B-F64D-6143-96D6-4489B6CC84AE}" presName="Name17" presStyleLbl="parChTrans1D3" presStyleIdx="2" presStyleCnt="4"/>
      <dgm:spPr/>
    </dgm:pt>
    <dgm:pt modelId="{F2AB7E1D-DD7A-5645-81AA-3D8F5876F3C5}" type="pres">
      <dgm:prSet presAssocID="{732B23A9-FC50-ED42-9214-EC5EECB0F444}" presName="hierRoot3" presStyleCnt="0"/>
      <dgm:spPr/>
    </dgm:pt>
    <dgm:pt modelId="{A5ED9213-83EB-5649-AA8A-61749EAE4448}" type="pres">
      <dgm:prSet presAssocID="{732B23A9-FC50-ED42-9214-EC5EECB0F444}" presName="composite3" presStyleCnt="0"/>
      <dgm:spPr/>
    </dgm:pt>
    <dgm:pt modelId="{5D2399CB-7AE7-7E48-9CBB-A306CBBEBAA5}" type="pres">
      <dgm:prSet presAssocID="{732B23A9-FC50-ED42-9214-EC5EECB0F444}" presName="background3" presStyleLbl="node3" presStyleIdx="2" presStyleCnt="4"/>
      <dgm:spPr/>
    </dgm:pt>
    <dgm:pt modelId="{141B8D12-F987-844A-9596-791058C4B6AF}" type="pres">
      <dgm:prSet presAssocID="{732B23A9-FC50-ED42-9214-EC5EECB0F444}" presName="text3" presStyleLbl="fgAcc3" presStyleIdx="2" presStyleCnt="4" custLinFactNeighborX="60012">
        <dgm:presLayoutVars>
          <dgm:chPref val="3"/>
        </dgm:presLayoutVars>
      </dgm:prSet>
      <dgm:spPr/>
    </dgm:pt>
    <dgm:pt modelId="{2C5635E8-C4BC-E546-92FE-05250F2EDDEE}" type="pres">
      <dgm:prSet presAssocID="{732B23A9-FC50-ED42-9214-EC5EECB0F444}" presName="hierChild4" presStyleCnt="0"/>
      <dgm:spPr/>
    </dgm:pt>
    <dgm:pt modelId="{E5E61B5F-A40E-3849-B37A-FC85D47BB047}" type="pres">
      <dgm:prSet presAssocID="{546DF1FE-5732-D445-A5E7-0A9F13AF40F7}" presName="Name17" presStyleLbl="parChTrans1D3" presStyleIdx="3" presStyleCnt="4"/>
      <dgm:spPr/>
    </dgm:pt>
    <dgm:pt modelId="{87768CDA-F547-C140-AE12-F0BBDA8A9A2E}" type="pres">
      <dgm:prSet presAssocID="{7E294326-9CE7-A44D-AFEF-8D54FC6387B8}" presName="hierRoot3" presStyleCnt="0"/>
      <dgm:spPr/>
    </dgm:pt>
    <dgm:pt modelId="{7AA79373-9F81-8B41-801B-E1EA8DC51187}" type="pres">
      <dgm:prSet presAssocID="{7E294326-9CE7-A44D-AFEF-8D54FC6387B8}" presName="composite3" presStyleCnt="0"/>
      <dgm:spPr/>
    </dgm:pt>
    <dgm:pt modelId="{CD7748F5-3035-934C-A8C8-C97D7C37C33D}" type="pres">
      <dgm:prSet presAssocID="{7E294326-9CE7-A44D-AFEF-8D54FC6387B8}" presName="background3" presStyleLbl="node3" presStyleIdx="3" presStyleCnt="4"/>
      <dgm:spPr/>
    </dgm:pt>
    <dgm:pt modelId="{9BD2F813-9F1C-4649-95C6-81CBD4582E05}" type="pres">
      <dgm:prSet presAssocID="{7E294326-9CE7-A44D-AFEF-8D54FC6387B8}" presName="text3" presStyleLbl="fgAcc3" presStyleIdx="3" presStyleCnt="4" custLinFactNeighborX="64243" custLinFactNeighborY="-1711">
        <dgm:presLayoutVars>
          <dgm:chPref val="3"/>
        </dgm:presLayoutVars>
      </dgm:prSet>
      <dgm:spPr/>
    </dgm:pt>
    <dgm:pt modelId="{D1F207BF-1389-D749-AA4B-194058ECF737}" type="pres">
      <dgm:prSet presAssocID="{7E294326-9CE7-A44D-AFEF-8D54FC6387B8}" presName="hierChild4" presStyleCnt="0"/>
      <dgm:spPr/>
    </dgm:pt>
  </dgm:ptLst>
  <dgm:cxnLst>
    <dgm:cxn modelId="{CB778B02-9684-174C-ADB8-D1C0593D7C5E}" srcId="{BE198A71-0018-1B4E-A436-45587E5BC8FF}" destId="{2EB6AFA0-ADE8-7044-A8D1-7DA77B26005F}" srcOrd="1" destOrd="0" parTransId="{19B2CAC4-84E7-B548-B74A-33ABA7CA44E3}" sibTransId="{820CF1DB-C586-4544-AE78-18F9C333CDD0}"/>
    <dgm:cxn modelId="{ED500F0E-85CF-1D46-BF72-3906F8110016}" type="presOf" srcId="{F8D71EB1-EA89-DE41-9E69-AE5321E81823}" destId="{07EFF8E6-881D-1D48-8F54-CFE4C70AB2BA}" srcOrd="0" destOrd="0" presId="urn:microsoft.com/office/officeart/2005/8/layout/hierarchy1"/>
    <dgm:cxn modelId="{29607711-AA0E-484D-A671-23F9DE89A738}" type="presOf" srcId="{2EB6AFA0-ADE8-7044-A8D1-7DA77B26005F}" destId="{2A8F1E56-A04B-C241-AF19-C47272461613}" srcOrd="0" destOrd="0" presId="urn:microsoft.com/office/officeart/2005/8/layout/hierarchy1"/>
    <dgm:cxn modelId="{E2FE1314-C880-C644-8B9A-68263CFC2986}" type="presOf" srcId="{3DC6B4CD-6397-694F-B17B-9EBAE2E63254}" destId="{62EC74AD-9BF4-9F4A-92D5-9F08910239B9}" srcOrd="0" destOrd="0" presId="urn:microsoft.com/office/officeart/2005/8/layout/hierarchy1"/>
    <dgm:cxn modelId="{0874DF18-4BD9-BD44-A21A-F4DF8C378D2C}" srcId="{2EB6AFA0-ADE8-7044-A8D1-7DA77B26005F}" destId="{732B23A9-FC50-ED42-9214-EC5EECB0F444}" srcOrd="0" destOrd="0" parTransId="{7138E08B-F64D-6143-96D6-4489B6CC84AE}" sibTransId="{B1A63866-3CEE-CF4A-AF87-C2D18BADA60A}"/>
    <dgm:cxn modelId="{75F3821C-0812-8943-A7E6-CFA5F3F13EEC}" type="presOf" srcId="{546DF1FE-5732-D445-A5E7-0A9F13AF40F7}" destId="{E5E61B5F-A40E-3849-B37A-FC85D47BB047}" srcOrd="0" destOrd="0" presId="urn:microsoft.com/office/officeart/2005/8/layout/hierarchy1"/>
    <dgm:cxn modelId="{E0E9E11C-5618-5744-A238-539B1131A590}" type="presOf" srcId="{EB6BA4CC-09EA-EC4C-83FF-2910D953F684}" destId="{5A99CB3E-0D9F-E941-A019-416E6111F921}" srcOrd="0" destOrd="0" presId="urn:microsoft.com/office/officeart/2005/8/layout/hierarchy1"/>
    <dgm:cxn modelId="{85F43522-41D7-9940-927B-EC941C26BCAE}" srcId="{BE198A71-0018-1B4E-A436-45587E5BC8FF}" destId="{3FC09DAB-6F88-7B4F-A6C5-6230D4331E0A}" srcOrd="0" destOrd="0" parTransId="{B949F048-37EF-3541-94E2-FCED22F978F2}" sibTransId="{4B312CEC-7255-0F4F-90C6-7062FBBF1B11}"/>
    <dgm:cxn modelId="{6A30CE23-0B5A-8546-9FF6-2F77CFE74D01}" srcId="{F8D71EB1-EA89-DE41-9E69-AE5321E81823}" destId="{5F090214-0111-4944-9836-6596DF46385C}" srcOrd="1" destOrd="0" parTransId="{FF01CACB-1597-D844-8132-F118F9919445}" sibTransId="{54EC6DBE-8514-4544-A028-12A17CB4344C}"/>
    <dgm:cxn modelId="{624EEB25-AC15-2047-9249-F4B01B163E80}" srcId="{67FD8D32-2A5F-694F-8D62-B20E4728899F}" destId="{87261DFD-5925-B349-9DCC-97B2FBC92907}" srcOrd="0" destOrd="0" parTransId="{637C6328-6BA7-6942-8CAE-09C14D8F33B4}" sibTransId="{B7028977-0C9F-184E-AB17-B5DED3E16D4E}"/>
    <dgm:cxn modelId="{ED8E9B31-B573-A740-A1A0-72B74B3F7366}" srcId="{F8D71EB1-EA89-DE41-9E69-AE5321E81823}" destId="{AD05B970-436F-544C-A422-4B86462F8F19}" srcOrd="0" destOrd="0" parTransId="{804370E6-2C2D-7142-9C2C-3869E55B0E67}" sibTransId="{0070EF29-413A-A247-99A8-740D1C5C1E55}"/>
    <dgm:cxn modelId="{4282173A-1662-0D47-94F6-6A2F752C7C74}" type="presOf" srcId="{E7A5621D-1616-3040-8BB7-D981A84DB376}" destId="{2B3659A2-F669-1D4F-AFA4-DCFEBDB35DDF}" srcOrd="0" destOrd="0" presId="urn:microsoft.com/office/officeart/2005/8/layout/hierarchy1"/>
    <dgm:cxn modelId="{5F6E5440-A03D-F346-95AC-CB6D416B344C}" type="presOf" srcId="{7BF6A081-0063-EE41-BFBB-3C8225FD2BE6}" destId="{CA68B1E9-F66A-4749-96E3-9C458738E4E8}" srcOrd="0" destOrd="0" presId="urn:microsoft.com/office/officeart/2005/8/layout/hierarchy1"/>
    <dgm:cxn modelId="{8F4A5650-AA28-5148-9C2D-14FFFCB2CDC6}" srcId="{2EB6AFA0-ADE8-7044-A8D1-7DA77B26005F}" destId="{7E294326-9CE7-A44D-AFEF-8D54FC6387B8}" srcOrd="1" destOrd="0" parTransId="{546DF1FE-5732-D445-A5E7-0A9F13AF40F7}" sibTransId="{7035481F-FE9D-1F48-89DA-8D83323A4BEE}"/>
    <dgm:cxn modelId="{188B0956-D071-2442-9FCE-771FD72DD61C}" type="presOf" srcId="{13681B4A-CA06-D04D-A42B-F4599957CE7E}" destId="{3EE681ED-1328-9740-A4B2-0C0F96E58F44}" srcOrd="0" destOrd="0" presId="urn:microsoft.com/office/officeart/2005/8/layout/hierarchy1"/>
    <dgm:cxn modelId="{449CAB5D-4DBC-124B-8B81-6E1AF937804B}" type="presOf" srcId="{637C6328-6BA7-6942-8CAE-09C14D8F33B4}" destId="{79168AAC-3F3B-7A42-9E84-214509436865}" srcOrd="0" destOrd="0" presId="urn:microsoft.com/office/officeart/2005/8/layout/hierarchy1"/>
    <dgm:cxn modelId="{C4A58761-FCF6-634E-B125-2AE67BA61593}" type="presOf" srcId="{EC8DCAEA-5093-2E46-B51B-6DAEDDED8738}" destId="{7ACCCDA0-6F29-FC4F-85C4-104F057986DB}" srcOrd="0" destOrd="0" presId="urn:microsoft.com/office/officeart/2005/8/layout/hierarchy1"/>
    <dgm:cxn modelId="{4C798963-AA41-7245-8F78-D37D771438CB}" type="presOf" srcId="{B949F048-37EF-3541-94E2-FCED22F978F2}" destId="{F435C9DE-BA74-B344-86C9-F834CCC5BE82}" srcOrd="0" destOrd="0" presId="urn:microsoft.com/office/officeart/2005/8/layout/hierarchy1"/>
    <dgm:cxn modelId="{F4721764-EEB9-0E41-884D-3A8043422009}" type="presOf" srcId="{8926C8E9-29F8-974B-84DC-87872A8433DC}" destId="{FB28930B-92F7-CE42-B602-DAA8A517392E}" srcOrd="0" destOrd="0" presId="urn:microsoft.com/office/officeart/2005/8/layout/hierarchy1"/>
    <dgm:cxn modelId="{18687964-778C-6D43-9A6E-34C4F6A02A8C}" type="presOf" srcId="{E409CF02-39DE-0D4A-A29B-F85DEB9B46B0}" destId="{BEFCD894-D699-364D-8F35-C18BE9797866}" srcOrd="0" destOrd="0" presId="urn:microsoft.com/office/officeart/2005/8/layout/hierarchy1"/>
    <dgm:cxn modelId="{A7415E6C-FEF8-7F42-9748-C84E19328EE7}" type="presOf" srcId="{68C1732D-9231-BE48-BD1C-A42519A26D1F}" destId="{2C9EFDF9-85BD-F34D-A8EF-C0847EECB3C6}" srcOrd="0" destOrd="0" presId="urn:microsoft.com/office/officeart/2005/8/layout/hierarchy1"/>
    <dgm:cxn modelId="{92A6A36C-6BDD-BE43-81FD-D8591716474A}" type="presOf" srcId="{761E5451-3C2B-0E4D-A1C5-A23FA29C1395}" destId="{37A37354-7688-C94C-98D1-4FD6F013E2DC}" srcOrd="0" destOrd="0" presId="urn:microsoft.com/office/officeart/2005/8/layout/hierarchy1"/>
    <dgm:cxn modelId="{E61B1275-C831-2441-B777-4BB54A3DDC4E}" srcId="{F8D71EB1-EA89-DE41-9E69-AE5321E81823}" destId="{25692850-436A-8F44-A86E-66B3C8E87A2B}" srcOrd="2" destOrd="0" parTransId="{68C1732D-9231-BE48-BD1C-A42519A26D1F}" sibTransId="{177144E7-3C5B-984A-9444-597C767C0EAA}"/>
    <dgm:cxn modelId="{E6267279-0FDC-7E4A-8152-8FF12B9CD4CD}" type="presOf" srcId="{87261DFD-5925-B349-9DCC-97B2FBC92907}" destId="{6D23581A-BCD7-E542-AD5D-9548A1D20DA5}" srcOrd="0" destOrd="0" presId="urn:microsoft.com/office/officeart/2005/8/layout/hierarchy1"/>
    <dgm:cxn modelId="{5BB64883-7937-1646-8CCF-3D6D5626289F}" srcId="{3FC09DAB-6F88-7B4F-A6C5-6230D4331E0A}" destId="{13681B4A-CA06-D04D-A42B-F4599957CE7E}" srcOrd="1" destOrd="0" parTransId="{0FE141C9-6E2F-C344-A5C9-629CA0184CD7}" sibTransId="{0AAFE835-8A48-3641-ABEB-66A71EF8B87D}"/>
    <dgm:cxn modelId="{150B8790-B3C6-5040-81CB-5CCEF24E7724}" type="presOf" srcId="{0FE141C9-6E2F-C344-A5C9-629CA0184CD7}" destId="{E7EC7133-BAB8-DD42-AA54-121C04058A0F}" srcOrd="0" destOrd="0" presId="urn:microsoft.com/office/officeart/2005/8/layout/hierarchy1"/>
    <dgm:cxn modelId="{71BB6192-3ACD-6644-A6E3-ED4F86FD714A}" type="presOf" srcId="{AD05B970-436F-544C-A422-4B86462F8F19}" destId="{7423A6A7-2CC6-A741-941C-20FFC89FCC2A}" srcOrd="0" destOrd="0" presId="urn:microsoft.com/office/officeart/2005/8/layout/hierarchy1"/>
    <dgm:cxn modelId="{56EE8292-1101-4B44-A94A-2E3B848C0404}" type="presOf" srcId="{689DA4E7-359E-3C46-926D-40004E24A50E}" destId="{1B7FB27F-9337-BE44-8BDA-B1350D09C175}" srcOrd="0" destOrd="0" presId="urn:microsoft.com/office/officeart/2005/8/layout/hierarchy1"/>
    <dgm:cxn modelId="{C9054E94-77D1-0D4D-A6E6-147AD1A2E35F}" type="presOf" srcId="{804370E6-2C2D-7142-9C2C-3869E55B0E67}" destId="{B35E3AAF-56D6-D448-8EE0-E5A1CAD192DB}" srcOrd="0" destOrd="0" presId="urn:microsoft.com/office/officeart/2005/8/layout/hierarchy1"/>
    <dgm:cxn modelId="{210E8098-42A2-4143-B6DF-BAB74ACA9560}" type="presOf" srcId="{732B23A9-FC50-ED42-9214-EC5EECB0F444}" destId="{141B8D12-F987-844A-9596-791058C4B6AF}" srcOrd="0" destOrd="0" presId="urn:microsoft.com/office/officeart/2005/8/layout/hierarchy1"/>
    <dgm:cxn modelId="{2C928298-5203-7345-968D-01989EF3676F}" type="presOf" srcId="{25692850-436A-8F44-A86E-66B3C8E87A2B}" destId="{929A8D7A-A5A4-DA4F-8602-7F2E222C52EF}" srcOrd="0" destOrd="0" presId="urn:microsoft.com/office/officeart/2005/8/layout/hierarchy1"/>
    <dgm:cxn modelId="{972624A1-5C9D-614F-BE9E-65C36C4F1EE4}" srcId="{13681B4A-CA06-D04D-A42B-F4599957CE7E}" destId="{F8D71EB1-EA89-DE41-9E69-AE5321E81823}" srcOrd="2" destOrd="0" parTransId="{689DA4E7-359E-3C46-926D-40004E24A50E}" sibTransId="{573F248B-87F1-E546-ACA0-7A611AB50EE7}"/>
    <dgm:cxn modelId="{990C9CA4-5680-5348-A0C0-CB7A6CB74701}" type="presOf" srcId="{BE198A71-0018-1B4E-A436-45587E5BC8FF}" destId="{B8825E23-BE31-9942-BD4A-97D024F75824}" srcOrd="0" destOrd="0" presId="urn:microsoft.com/office/officeart/2005/8/layout/hierarchy1"/>
    <dgm:cxn modelId="{68C425A8-5163-7440-91E1-02A2FB9B6C6A}" type="presOf" srcId="{FF01CACB-1597-D844-8132-F118F9919445}" destId="{0CDB72A9-7BB6-FC40-9D86-18FAA454C438}" srcOrd="0" destOrd="0" presId="urn:microsoft.com/office/officeart/2005/8/layout/hierarchy1"/>
    <dgm:cxn modelId="{7D22A3A8-4FE6-D44C-8926-8050187CF5D8}" type="presOf" srcId="{5F090214-0111-4944-9836-6596DF46385C}" destId="{DEEEA5B1-6155-5A4C-B47D-328593708FF9}" srcOrd="0" destOrd="0" presId="urn:microsoft.com/office/officeart/2005/8/layout/hierarchy1"/>
    <dgm:cxn modelId="{DF6CCFAB-AFBD-2A41-A87D-A348E456874D}" type="presOf" srcId="{19B2CAC4-84E7-B548-B74A-33ABA7CA44E3}" destId="{0D46DC39-26A8-A04D-A2CA-70B39CAC2174}" srcOrd="0" destOrd="0" presId="urn:microsoft.com/office/officeart/2005/8/layout/hierarchy1"/>
    <dgm:cxn modelId="{8D6A08AC-FEC8-D34C-A05D-548FD14D9B1A}" srcId="{13681B4A-CA06-D04D-A42B-F4599957CE7E}" destId="{4B333845-2862-434F-AACD-B4B2E4246CC3}" srcOrd="1" destOrd="0" parTransId="{EC8DCAEA-5093-2E46-B51B-6DAEDDED8738}" sibTransId="{9CD2C4B8-B886-8B49-BA98-95A7A46D2BF0}"/>
    <dgm:cxn modelId="{FB6266AC-9951-7249-85DC-12C972EFF969}" srcId="{3FC09DAB-6F88-7B4F-A6C5-6230D4331E0A}" destId="{67FD8D32-2A5F-694F-8D62-B20E4728899F}" srcOrd="0" destOrd="0" parTransId="{E409CF02-39DE-0D4A-A29B-F85DEB9B46B0}" sibTransId="{707AD740-F613-6443-B811-CCE852FAF000}"/>
    <dgm:cxn modelId="{1A5C36AE-7DE0-9040-ADC3-5C63801A1600}" srcId="{4B333845-2862-434F-AACD-B4B2E4246CC3}" destId="{761E5451-3C2B-0E4D-A1C5-A23FA29C1395}" srcOrd="0" destOrd="0" parTransId="{7BF6A081-0063-EE41-BFBB-3C8225FD2BE6}" sibTransId="{D1452479-B3D9-8240-AD29-8E6F9B830F87}"/>
    <dgm:cxn modelId="{770E78BF-7818-F64C-8A84-BDCB86A699FA}" type="presOf" srcId="{7E294326-9CE7-A44D-AFEF-8D54FC6387B8}" destId="{9BD2F813-9F1C-4649-95C6-81CBD4582E05}" srcOrd="0" destOrd="0" presId="urn:microsoft.com/office/officeart/2005/8/layout/hierarchy1"/>
    <dgm:cxn modelId="{201935CB-BA85-584E-AEDC-6DF237C947B8}" type="presOf" srcId="{3FC09DAB-6F88-7B4F-A6C5-6230D4331E0A}" destId="{CF6DEA46-FD92-094B-9A98-185848E19FD1}" srcOrd="0" destOrd="0" presId="urn:microsoft.com/office/officeart/2005/8/layout/hierarchy1"/>
    <dgm:cxn modelId="{59D415CC-F68E-B54C-B6EA-6BEBDC0AF491}" type="presOf" srcId="{4B333845-2862-434F-AACD-B4B2E4246CC3}" destId="{9CA968C2-DD2A-C44C-9CBB-6FECE5C3DF22}" srcOrd="0" destOrd="0" presId="urn:microsoft.com/office/officeart/2005/8/layout/hierarchy1"/>
    <dgm:cxn modelId="{4D434ED9-F45B-5448-9671-79583F04AB4A}" type="presOf" srcId="{7138E08B-F64D-6143-96D6-4489B6CC84AE}" destId="{2F6A0E73-4CC1-5543-AE21-9CEDD65BBCE9}" srcOrd="0" destOrd="0" presId="urn:microsoft.com/office/officeart/2005/8/layout/hierarchy1"/>
    <dgm:cxn modelId="{4AC0A1DA-1A7D-4D48-B680-E0DF31B758B3}" type="presOf" srcId="{CFF39E2B-608C-DD4F-BB99-198B6BE895F3}" destId="{6DED0203-9F96-964D-86CC-4DC7020548A8}" srcOrd="0" destOrd="0" presId="urn:microsoft.com/office/officeart/2005/8/layout/hierarchy1"/>
    <dgm:cxn modelId="{6FAC36E4-6F22-3847-A355-334D98D014E9}" srcId="{13681B4A-CA06-D04D-A42B-F4599957CE7E}" destId="{3DC6B4CD-6397-694F-B17B-9EBAE2E63254}" srcOrd="0" destOrd="0" parTransId="{E7A5621D-1616-3040-8BB7-D981A84DB376}" sibTransId="{EC1E1890-A2A7-4F4C-A9F9-0D0679AC90E1}"/>
    <dgm:cxn modelId="{5A3896E7-9C01-6846-A62A-649888ED3145}" type="presOf" srcId="{67FD8D32-2A5F-694F-8D62-B20E4728899F}" destId="{FEB5292F-1261-FB4C-B703-75747CB7B243}" srcOrd="0" destOrd="0" presId="urn:microsoft.com/office/officeart/2005/8/layout/hierarchy1"/>
    <dgm:cxn modelId="{62A9DFF7-7CFC-5E45-92AB-DD2519A797B9}" srcId="{8926C8E9-29F8-974B-84DC-87872A8433DC}" destId="{BE198A71-0018-1B4E-A436-45587E5BC8FF}" srcOrd="0" destOrd="0" parTransId="{2936370E-7AE8-084B-B478-93C220579698}" sibTransId="{F4049ED6-CC0E-DA49-AEC8-8765EEA58E57}"/>
    <dgm:cxn modelId="{A64B86FD-FE90-D148-A275-571C3BD8E952}" srcId="{4B333845-2862-434F-AACD-B4B2E4246CC3}" destId="{CFF39E2B-608C-DD4F-BB99-198B6BE895F3}" srcOrd="1" destOrd="0" parTransId="{EB6BA4CC-09EA-EC4C-83FF-2910D953F684}" sibTransId="{5EA0F054-D289-4A4D-93C5-6C7CF7914776}"/>
    <dgm:cxn modelId="{84FCE15E-46EA-9C47-9BAD-798F0AF3C6A8}" type="presParOf" srcId="{FB28930B-92F7-CE42-B602-DAA8A517392E}" destId="{83197000-C90A-CD42-B3D5-0C0A200C6E16}" srcOrd="0" destOrd="0" presId="urn:microsoft.com/office/officeart/2005/8/layout/hierarchy1"/>
    <dgm:cxn modelId="{F54BC6F4-AB5F-094B-886B-6B116CD80EB1}" type="presParOf" srcId="{83197000-C90A-CD42-B3D5-0C0A200C6E16}" destId="{C7F61D6B-F005-EF47-B7D9-BE41331CBC9E}" srcOrd="0" destOrd="0" presId="urn:microsoft.com/office/officeart/2005/8/layout/hierarchy1"/>
    <dgm:cxn modelId="{FD12A3BE-5366-B844-81F1-8947BB06F789}" type="presParOf" srcId="{C7F61D6B-F005-EF47-B7D9-BE41331CBC9E}" destId="{A9A39BA1-3A2C-BF4E-B93B-843C08162D15}" srcOrd="0" destOrd="0" presId="urn:microsoft.com/office/officeart/2005/8/layout/hierarchy1"/>
    <dgm:cxn modelId="{5CEEDA0F-C38B-CE4E-9623-956EDF0C215A}" type="presParOf" srcId="{C7F61D6B-F005-EF47-B7D9-BE41331CBC9E}" destId="{B8825E23-BE31-9942-BD4A-97D024F75824}" srcOrd="1" destOrd="0" presId="urn:microsoft.com/office/officeart/2005/8/layout/hierarchy1"/>
    <dgm:cxn modelId="{BCA8ACDC-AE86-304B-A308-4AB1AF05353A}" type="presParOf" srcId="{83197000-C90A-CD42-B3D5-0C0A200C6E16}" destId="{5B56AE0A-33E4-DE48-997F-9A3782271B2C}" srcOrd="1" destOrd="0" presId="urn:microsoft.com/office/officeart/2005/8/layout/hierarchy1"/>
    <dgm:cxn modelId="{D8ABDB15-DF57-0140-9152-A9E882EBC489}" type="presParOf" srcId="{5B56AE0A-33E4-DE48-997F-9A3782271B2C}" destId="{F435C9DE-BA74-B344-86C9-F834CCC5BE82}" srcOrd="0" destOrd="0" presId="urn:microsoft.com/office/officeart/2005/8/layout/hierarchy1"/>
    <dgm:cxn modelId="{7C37956C-EB5A-0448-A942-6A51477CCDEE}" type="presParOf" srcId="{5B56AE0A-33E4-DE48-997F-9A3782271B2C}" destId="{19F19AB0-F00D-7149-80DA-EE8CEF0AC63C}" srcOrd="1" destOrd="0" presId="urn:microsoft.com/office/officeart/2005/8/layout/hierarchy1"/>
    <dgm:cxn modelId="{E64BBB99-8761-4240-BFF2-1792B4697928}" type="presParOf" srcId="{19F19AB0-F00D-7149-80DA-EE8CEF0AC63C}" destId="{A2E03431-9C73-DF47-9B35-510A06734055}" srcOrd="0" destOrd="0" presId="urn:microsoft.com/office/officeart/2005/8/layout/hierarchy1"/>
    <dgm:cxn modelId="{AE7D1693-7A7F-2745-BE84-ED0323DBCD57}" type="presParOf" srcId="{A2E03431-9C73-DF47-9B35-510A06734055}" destId="{70FDC10A-54B3-D147-9A0D-5AF4A77639C9}" srcOrd="0" destOrd="0" presId="urn:microsoft.com/office/officeart/2005/8/layout/hierarchy1"/>
    <dgm:cxn modelId="{92FC6660-FC73-BC4F-BD84-936F07E7FF5E}" type="presParOf" srcId="{A2E03431-9C73-DF47-9B35-510A06734055}" destId="{CF6DEA46-FD92-094B-9A98-185848E19FD1}" srcOrd="1" destOrd="0" presId="urn:microsoft.com/office/officeart/2005/8/layout/hierarchy1"/>
    <dgm:cxn modelId="{F7C0F50B-EC37-F746-A0AD-970C64FDC0CF}" type="presParOf" srcId="{19F19AB0-F00D-7149-80DA-EE8CEF0AC63C}" destId="{D640C92C-513C-514E-9AF7-7650EC049E06}" srcOrd="1" destOrd="0" presId="urn:microsoft.com/office/officeart/2005/8/layout/hierarchy1"/>
    <dgm:cxn modelId="{3FECE58F-9C09-D846-A77D-9CE8CD6E3E65}" type="presParOf" srcId="{D640C92C-513C-514E-9AF7-7650EC049E06}" destId="{BEFCD894-D699-364D-8F35-C18BE9797866}" srcOrd="0" destOrd="0" presId="urn:microsoft.com/office/officeart/2005/8/layout/hierarchy1"/>
    <dgm:cxn modelId="{1ADC2B49-94C2-1D42-82D7-65AD747452D0}" type="presParOf" srcId="{D640C92C-513C-514E-9AF7-7650EC049E06}" destId="{D383CFA7-B882-144E-B8BB-0A1284026E66}" srcOrd="1" destOrd="0" presId="urn:microsoft.com/office/officeart/2005/8/layout/hierarchy1"/>
    <dgm:cxn modelId="{B1853E7E-DC82-464F-8A42-FC3318188B73}" type="presParOf" srcId="{D383CFA7-B882-144E-B8BB-0A1284026E66}" destId="{CF68E455-3A48-A24B-92B4-2B48A6F16600}" srcOrd="0" destOrd="0" presId="urn:microsoft.com/office/officeart/2005/8/layout/hierarchy1"/>
    <dgm:cxn modelId="{513F58DF-8378-DC46-8B98-CFF7D4C9CAAC}" type="presParOf" srcId="{CF68E455-3A48-A24B-92B4-2B48A6F16600}" destId="{7997E5B4-53D2-E54B-904C-13220B8A25B6}" srcOrd="0" destOrd="0" presId="urn:microsoft.com/office/officeart/2005/8/layout/hierarchy1"/>
    <dgm:cxn modelId="{F0D3F28B-2E75-C74F-8A98-1C53783DFF52}" type="presParOf" srcId="{CF68E455-3A48-A24B-92B4-2B48A6F16600}" destId="{FEB5292F-1261-FB4C-B703-75747CB7B243}" srcOrd="1" destOrd="0" presId="urn:microsoft.com/office/officeart/2005/8/layout/hierarchy1"/>
    <dgm:cxn modelId="{050B7D2C-9635-7C44-8167-40A68E3D9010}" type="presParOf" srcId="{D383CFA7-B882-144E-B8BB-0A1284026E66}" destId="{A995E0EC-BCE2-D844-80EC-06AA93E752C2}" srcOrd="1" destOrd="0" presId="urn:microsoft.com/office/officeart/2005/8/layout/hierarchy1"/>
    <dgm:cxn modelId="{F626D704-0257-684F-BC39-A3BBAB374D83}" type="presParOf" srcId="{A995E0EC-BCE2-D844-80EC-06AA93E752C2}" destId="{79168AAC-3F3B-7A42-9E84-214509436865}" srcOrd="0" destOrd="0" presId="urn:microsoft.com/office/officeart/2005/8/layout/hierarchy1"/>
    <dgm:cxn modelId="{F20D1327-995C-CE45-8447-D5D986E43BC1}" type="presParOf" srcId="{A995E0EC-BCE2-D844-80EC-06AA93E752C2}" destId="{7379E046-08E0-3741-BAFF-6F4B69091C64}" srcOrd="1" destOrd="0" presId="urn:microsoft.com/office/officeart/2005/8/layout/hierarchy1"/>
    <dgm:cxn modelId="{C2968E40-4AB1-F24F-A5FD-3D734912B913}" type="presParOf" srcId="{7379E046-08E0-3741-BAFF-6F4B69091C64}" destId="{11BEF4E5-223A-2D41-9441-DF6610921671}" srcOrd="0" destOrd="0" presId="urn:microsoft.com/office/officeart/2005/8/layout/hierarchy1"/>
    <dgm:cxn modelId="{8F92F4FD-9006-EC47-BC9E-2EF1CF1E1065}" type="presParOf" srcId="{11BEF4E5-223A-2D41-9441-DF6610921671}" destId="{B3E25E2C-5689-3C42-A5A5-874EEC7D69C5}" srcOrd="0" destOrd="0" presId="urn:microsoft.com/office/officeart/2005/8/layout/hierarchy1"/>
    <dgm:cxn modelId="{A88AF8B5-7281-3A49-923E-7A8199536E4B}" type="presParOf" srcId="{11BEF4E5-223A-2D41-9441-DF6610921671}" destId="{6D23581A-BCD7-E542-AD5D-9548A1D20DA5}" srcOrd="1" destOrd="0" presId="urn:microsoft.com/office/officeart/2005/8/layout/hierarchy1"/>
    <dgm:cxn modelId="{A9FAE26C-3F9D-F24F-BD28-BBE5FB07AAA9}" type="presParOf" srcId="{7379E046-08E0-3741-BAFF-6F4B69091C64}" destId="{2C4E862B-9A4F-A74C-89E8-861B3C79F14C}" srcOrd="1" destOrd="0" presId="urn:microsoft.com/office/officeart/2005/8/layout/hierarchy1"/>
    <dgm:cxn modelId="{8D9EE79B-75E3-D14C-B9C8-84EFC1DD3759}" type="presParOf" srcId="{D640C92C-513C-514E-9AF7-7650EC049E06}" destId="{E7EC7133-BAB8-DD42-AA54-121C04058A0F}" srcOrd="2" destOrd="0" presId="urn:microsoft.com/office/officeart/2005/8/layout/hierarchy1"/>
    <dgm:cxn modelId="{138DBBE8-F79B-0247-A721-2F74C95FBDF8}" type="presParOf" srcId="{D640C92C-513C-514E-9AF7-7650EC049E06}" destId="{5E7895CF-1BBB-8A46-8C02-0116C22BB654}" srcOrd="3" destOrd="0" presId="urn:microsoft.com/office/officeart/2005/8/layout/hierarchy1"/>
    <dgm:cxn modelId="{AD5458A3-64D0-064F-B829-F939A5008623}" type="presParOf" srcId="{5E7895CF-1BBB-8A46-8C02-0116C22BB654}" destId="{CEC7A7C0-E322-2F48-BA00-C16DECC66A18}" srcOrd="0" destOrd="0" presId="urn:microsoft.com/office/officeart/2005/8/layout/hierarchy1"/>
    <dgm:cxn modelId="{E56F9D2B-69AA-B14D-A7FA-A78668AF1DDC}" type="presParOf" srcId="{CEC7A7C0-E322-2F48-BA00-C16DECC66A18}" destId="{B8176EDE-DB10-FA47-86BD-140B0F52A8E2}" srcOrd="0" destOrd="0" presId="urn:microsoft.com/office/officeart/2005/8/layout/hierarchy1"/>
    <dgm:cxn modelId="{7B24DB4D-5A61-7847-8CE4-D5BBB55D8A6B}" type="presParOf" srcId="{CEC7A7C0-E322-2F48-BA00-C16DECC66A18}" destId="{3EE681ED-1328-9740-A4B2-0C0F96E58F44}" srcOrd="1" destOrd="0" presId="urn:microsoft.com/office/officeart/2005/8/layout/hierarchy1"/>
    <dgm:cxn modelId="{02F73342-5766-E740-BF93-A71226CBE7D6}" type="presParOf" srcId="{5E7895CF-1BBB-8A46-8C02-0116C22BB654}" destId="{ACAB713B-28D8-4846-B405-B05817517988}" srcOrd="1" destOrd="0" presId="urn:microsoft.com/office/officeart/2005/8/layout/hierarchy1"/>
    <dgm:cxn modelId="{2D1A28BE-A370-7246-B46E-E55BF7B00471}" type="presParOf" srcId="{ACAB713B-28D8-4846-B405-B05817517988}" destId="{2B3659A2-F669-1D4F-AFA4-DCFEBDB35DDF}" srcOrd="0" destOrd="0" presId="urn:microsoft.com/office/officeart/2005/8/layout/hierarchy1"/>
    <dgm:cxn modelId="{2BBA8031-BB04-E942-9A16-A28CE0457DE7}" type="presParOf" srcId="{ACAB713B-28D8-4846-B405-B05817517988}" destId="{82B3D335-9E79-5046-892A-F07449C6B8CD}" srcOrd="1" destOrd="0" presId="urn:microsoft.com/office/officeart/2005/8/layout/hierarchy1"/>
    <dgm:cxn modelId="{D9818CD2-05D1-FD47-AF05-99986F2A62FC}" type="presParOf" srcId="{82B3D335-9E79-5046-892A-F07449C6B8CD}" destId="{7234A5D5-84A5-1A4E-BFA9-9D6923DA4933}" srcOrd="0" destOrd="0" presId="urn:microsoft.com/office/officeart/2005/8/layout/hierarchy1"/>
    <dgm:cxn modelId="{93A78B89-A80B-3C4B-859E-405EB9B9E214}" type="presParOf" srcId="{7234A5D5-84A5-1A4E-BFA9-9D6923DA4933}" destId="{B15A4AAE-2137-654E-843A-74C309DB7994}" srcOrd="0" destOrd="0" presId="urn:microsoft.com/office/officeart/2005/8/layout/hierarchy1"/>
    <dgm:cxn modelId="{0FB72E3D-FD2A-B94C-A52A-9AC79909D9F9}" type="presParOf" srcId="{7234A5D5-84A5-1A4E-BFA9-9D6923DA4933}" destId="{62EC74AD-9BF4-9F4A-92D5-9F08910239B9}" srcOrd="1" destOrd="0" presId="urn:microsoft.com/office/officeart/2005/8/layout/hierarchy1"/>
    <dgm:cxn modelId="{4FF62D2A-143D-2847-B67C-E793EA843C51}" type="presParOf" srcId="{82B3D335-9E79-5046-892A-F07449C6B8CD}" destId="{A6458D6D-0367-E047-9CEE-0DB9212B72A2}" srcOrd="1" destOrd="0" presId="urn:microsoft.com/office/officeart/2005/8/layout/hierarchy1"/>
    <dgm:cxn modelId="{5F68E3B9-6B3E-BE47-9DAE-41B5C3595E41}" type="presParOf" srcId="{ACAB713B-28D8-4846-B405-B05817517988}" destId="{7ACCCDA0-6F29-FC4F-85C4-104F057986DB}" srcOrd="2" destOrd="0" presId="urn:microsoft.com/office/officeart/2005/8/layout/hierarchy1"/>
    <dgm:cxn modelId="{B25FD4DB-AD31-F041-AE9A-81303A9365CC}" type="presParOf" srcId="{ACAB713B-28D8-4846-B405-B05817517988}" destId="{93F77C07-9B93-F64C-A66B-3A0462AD12F9}" srcOrd="3" destOrd="0" presId="urn:microsoft.com/office/officeart/2005/8/layout/hierarchy1"/>
    <dgm:cxn modelId="{3502233C-EED1-CC40-AE1D-1CC1CE3F477A}" type="presParOf" srcId="{93F77C07-9B93-F64C-A66B-3A0462AD12F9}" destId="{E150836E-91F3-7A4C-AD18-CE8D38843597}" srcOrd="0" destOrd="0" presId="urn:microsoft.com/office/officeart/2005/8/layout/hierarchy1"/>
    <dgm:cxn modelId="{97F30ACB-40ED-814E-B59B-EECEF37C8A1B}" type="presParOf" srcId="{E150836E-91F3-7A4C-AD18-CE8D38843597}" destId="{3D163E3A-21AB-1A42-B203-9A96DC286BCF}" srcOrd="0" destOrd="0" presId="urn:microsoft.com/office/officeart/2005/8/layout/hierarchy1"/>
    <dgm:cxn modelId="{BB88C6AA-7BCE-BB42-BADF-2C2E31B7DE18}" type="presParOf" srcId="{E150836E-91F3-7A4C-AD18-CE8D38843597}" destId="{9CA968C2-DD2A-C44C-9CBB-6FECE5C3DF22}" srcOrd="1" destOrd="0" presId="urn:microsoft.com/office/officeart/2005/8/layout/hierarchy1"/>
    <dgm:cxn modelId="{832A55E6-2CAD-794C-82AC-797B0A3FFB71}" type="presParOf" srcId="{93F77C07-9B93-F64C-A66B-3A0462AD12F9}" destId="{11B50A00-F290-6944-BB74-41F19A1DF5CE}" srcOrd="1" destOrd="0" presId="urn:microsoft.com/office/officeart/2005/8/layout/hierarchy1"/>
    <dgm:cxn modelId="{6B0387DE-24B2-4345-A8DB-9AEDF1088989}" type="presParOf" srcId="{11B50A00-F290-6944-BB74-41F19A1DF5CE}" destId="{CA68B1E9-F66A-4749-96E3-9C458738E4E8}" srcOrd="0" destOrd="0" presId="urn:microsoft.com/office/officeart/2005/8/layout/hierarchy1"/>
    <dgm:cxn modelId="{1ABB0C21-ABF8-2D4B-93A9-A5EA3A530683}" type="presParOf" srcId="{11B50A00-F290-6944-BB74-41F19A1DF5CE}" destId="{FD83F0AA-7734-894D-A6DA-9E30C94FE8D7}" srcOrd="1" destOrd="0" presId="urn:microsoft.com/office/officeart/2005/8/layout/hierarchy1"/>
    <dgm:cxn modelId="{2FD36ED2-43A2-7A4F-B399-C7A1826509C4}" type="presParOf" srcId="{FD83F0AA-7734-894D-A6DA-9E30C94FE8D7}" destId="{E05E1317-F0E3-594D-A9C4-7742BEA5EA78}" srcOrd="0" destOrd="0" presId="urn:microsoft.com/office/officeart/2005/8/layout/hierarchy1"/>
    <dgm:cxn modelId="{A7DC79A0-1EFF-A748-A31A-21194545BEB3}" type="presParOf" srcId="{E05E1317-F0E3-594D-A9C4-7742BEA5EA78}" destId="{34B7D916-05AD-714A-B21A-4BE3BB3B5500}" srcOrd="0" destOrd="0" presId="urn:microsoft.com/office/officeart/2005/8/layout/hierarchy1"/>
    <dgm:cxn modelId="{247D213A-7814-AC41-BEE0-D6CA6E1D99D7}" type="presParOf" srcId="{E05E1317-F0E3-594D-A9C4-7742BEA5EA78}" destId="{37A37354-7688-C94C-98D1-4FD6F013E2DC}" srcOrd="1" destOrd="0" presId="urn:microsoft.com/office/officeart/2005/8/layout/hierarchy1"/>
    <dgm:cxn modelId="{79A3E1BD-5BFE-9744-B868-857DBB592199}" type="presParOf" srcId="{FD83F0AA-7734-894D-A6DA-9E30C94FE8D7}" destId="{512DB51D-CCCD-974B-80EF-EB4C24AFA84F}" srcOrd="1" destOrd="0" presId="urn:microsoft.com/office/officeart/2005/8/layout/hierarchy1"/>
    <dgm:cxn modelId="{65072008-E090-5444-97F5-6C6E115A6A34}" type="presParOf" srcId="{11B50A00-F290-6944-BB74-41F19A1DF5CE}" destId="{5A99CB3E-0D9F-E941-A019-416E6111F921}" srcOrd="2" destOrd="0" presId="urn:microsoft.com/office/officeart/2005/8/layout/hierarchy1"/>
    <dgm:cxn modelId="{9730DA33-68A6-9E4C-8B23-E1EF7B02D2FB}" type="presParOf" srcId="{11B50A00-F290-6944-BB74-41F19A1DF5CE}" destId="{9F22431A-B9C8-F343-9092-1147F0B8DA80}" srcOrd="3" destOrd="0" presId="urn:microsoft.com/office/officeart/2005/8/layout/hierarchy1"/>
    <dgm:cxn modelId="{002194DD-29F5-1847-A492-1A29139D2BE8}" type="presParOf" srcId="{9F22431A-B9C8-F343-9092-1147F0B8DA80}" destId="{09F6100A-CBD6-1540-9F14-5CEBAD2A4269}" srcOrd="0" destOrd="0" presId="urn:microsoft.com/office/officeart/2005/8/layout/hierarchy1"/>
    <dgm:cxn modelId="{02277F22-F7B8-934E-8DE2-169B8F503B8C}" type="presParOf" srcId="{09F6100A-CBD6-1540-9F14-5CEBAD2A4269}" destId="{4BA518B5-AE62-FB4A-9B7F-FD0978185136}" srcOrd="0" destOrd="0" presId="urn:microsoft.com/office/officeart/2005/8/layout/hierarchy1"/>
    <dgm:cxn modelId="{EBAFF052-3BFD-9046-A4E0-CC9DED1D63E1}" type="presParOf" srcId="{09F6100A-CBD6-1540-9F14-5CEBAD2A4269}" destId="{6DED0203-9F96-964D-86CC-4DC7020548A8}" srcOrd="1" destOrd="0" presId="urn:microsoft.com/office/officeart/2005/8/layout/hierarchy1"/>
    <dgm:cxn modelId="{AD516CC1-63D9-8746-AEC1-0D0B27D695C5}" type="presParOf" srcId="{9F22431A-B9C8-F343-9092-1147F0B8DA80}" destId="{9EEFF1F5-E5C7-8448-AE69-F05AB588FAC5}" srcOrd="1" destOrd="0" presId="urn:microsoft.com/office/officeart/2005/8/layout/hierarchy1"/>
    <dgm:cxn modelId="{0C47F3FC-F9C1-7F4B-B046-528C598DAE11}" type="presParOf" srcId="{ACAB713B-28D8-4846-B405-B05817517988}" destId="{1B7FB27F-9337-BE44-8BDA-B1350D09C175}" srcOrd="4" destOrd="0" presId="urn:microsoft.com/office/officeart/2005/8/layout/hierarchy1"/>
    <dgm:cxn modelId="{9C523E1C-6696-6645-8126-FC728B2BE4F3}" type="presParOf" srcId="{ACAB713B-28D8-4846-B405-B05817517988}" destId="{516EDBD6-3B3C-6C4B-8313-EAF2F12D6835}" srcOrd="5" destOrd="0" presId="urn:microsoft.com/office/officeart/2005/8/layout/hierarchy1"/>
    <dgm:cxn modelId="{EADF7188-F9E9-9C47-B21A-AA1F0A548909}" type="presParOf" srcId="{516EDBD6-3B3C-6C4B-8313-EAF2F12D6835}" destId="{26D23904-B747-6D41-9428-ECF00F822201}" srcOrd="0" destOrd="0" presId="urn:microsoft.com/office/officeart/2005/8/layout/hierarchy1"/>
    <dgm:cxn modelId="{FA6BBF45-39C6-4D4B-84EA-CB10D1D51DCC}" type="presParOf" srcId="{26D23904-B747-6D41-9428-ECF00F822201}" destId="{F023881E-957B-B846-A00E-2D5150BEC852}" srcOrd="0" destOrd="0" presId="urn:microsoft.com/office/officeart/2005/8/layout/hierarchy1"/>
    <dgm:cxn modelId="{C3488D77-8D28-ED44-851C-98C13C8270DF}" type="presParOf" srcId="{26D23904-B747-6D41-9428-ECF00F822201}" destId="{07EFF8E6-881D-1D48-8F54-CFE4C70AB2BA}" srcOrd="1" destOrd="0" presId="urn:microsoft.com/office/officeart/2005/8/layout/hierarchy1"/>
    <dgm:cxn modelId="{FE624BFC-8BB5-8A4E-8543-F3A33E30CEC1}" type="presParOf" srcId="{516EDBD6-3B3C-6C4B-8313-EAF2F12D6835}" destId="{02A9E2B3-A5B3-1640-B830-18CC85B66B9C}" srcOrd="1" destOrd="0" presId="urn:microsoft.com/office/officeart/2005/8/layout/hierarchy1"/>
    <dgm:cxn modelId="{BEB61219-2BC4-E34F-AA06-67A5DDB45161}" type="presParOf" srcId="{02A9E2B3-A5B3-1640-B830-18CC85B66B9C}" destId="{B35E3AAF-56D6-D448-8EE0-E5A1CAD192DB}" srcOrd="0" destOrd="0" presId="urn:microsoft.com/office/officeart/2005/8/layout/hierarchy1"/>
    <dgm:cxn modelId="{8A80C032-866E-234F-AAAF-A84A42D249A8}" type="presParOf" srcId="{02A9E2B3-A5B3-1640-B830-18CC85B66B9C}" destId="{B0A83384-9386-E147-AC4D-3DB8696B3BE5}" srcOrd="1" destOrd="0" presId="urn:microsoft.com/office/officeart/2005/8/layout/hierarchy1"/>
    <dgm:cxn modelId="{0D4DC3C3-5E80-7C4E-8E2C-2E143BB77D9E}" type="presParOf" srcId="{B0A83384-9386-E147-AC4D-3DB8696B3BE5}" destId="{7D81CF68-56FC-6E42-B5C2-7A85674774DD}" srcOrd="0" destOrd="0" presId="urn:microsoft.com/office/officeart/2005/8/layout/hierarchy1"/>
    <dgm:cxn modelId="{6E0EECE0-651B-254A-8F62-B38B81E71E50}" type="presParOf" srcId="{7D81CF68-56FC-6E42-B5C2-7A85674774DD}" destId="{04A78917-F7F9-7647-ACB5-19D5361BACA8}" srcOrd="0" destOrd="0" presId="urn:microsoft.com/office/officeart/2005/8/layout/hierarchy1"/>
    <dgm:cxn modelId="{8117A9A0-346F-6E42-9FEE-CD09CCDF9FFA}" type="presParOf" srcId="{7D81CF68-56FC-6E42-B5C2-7A85674774DD}" destId="{7423A6A7-2CC6-A741-941C-20FFC89FCC2A}" srcOrd="1" destOrd="0" presId="urn:microsoft.com/office/officeart/2005/8/layout/hierarchy1"/>
    <dgm:cxn modelId="{82AE77D7-013B-9241-AC79-DEF50B908926}" type="presParOf" srcId="{B0A83384-9386-E147-AC4D-3DB8696B3BE5}" destId="{7C572339-6333-054F-8FA4-6440135E456C}" srcOrd="1" destOrd="0" presId="urn:microsoft.com/office/officeart/2005/8/layout/hierarchy1"/>
    <dgm:cxn modelId="{ADF7361E-A46B-FA4A-BC27-A6BC335F9BFD}" type="presParOf" srcId="{02A9E2B3-A5B3-1640-B830-18CC85B66B9C}" destId="{0CDB72A9-7BB6-FC40-9D86-18FAA454C438}" srcOrd="2" destOrd="0" presId="urn:microsoft.com/office/officeart/2005/8/layout/hierarchy1"/>
    <dgm:cxn modelId="{78E629D3-3BCF-7D4F-866B-563F43FFBF16}" type="presParOf" srcId="{02A9E2B3-A5B3-1640-B830-18CC85B66B9C}" destId="{0B19D0A4-18C2-C349-B3D7-24E04A6D74E5}" srcOrd="3" destOrd="0" presId="urn:microsoft.com/office/officeart/2005/8/layout/hierarchy1"/>
    <dgm:cxn modelId="{FDF43522-F73A-3A4D-87DC-778B58E347C4}" type="presParOf" srcId="{0B19D0A4-18C2-C349-B3D7-24E04A6D74E5}" destId="{674F0C1B-2E3A-EF41-9F82-45E0198901BD}" srcOrd="0" destOrd="0" presId="urn:microsoft.com/office/officeart/2005/8/layout/hierarchy1"/>
    <dgm:cxn modelId="{8A9A350E-E056-F944-97DA-32A9CCD40EAB}" type="presParOf" srcId="{674F0C1B-2E3A-EF41-9F82-45E0198901BD}" destId="{05329A03-75ED-0541-BED2-B42648EB289E}" srcOrd="0" destOrd="0" presId="urn:microsoft.com/office/officeart/2005/8/layout/hierarchy1"/>
    <dgm:cxn modelId="{0F9B4EF2-D2C8-5145-A25E-BE64BA1EF905}" type="presParOf" srcId="{674F0C1B-2E3A-EF41-9F82-45E0198901BD}" destId="{DEEEA5B1-6155-5A4C-B47D-328593708FF9}" srcOrd="1" destOrd="0" presId="urn:microsoft.com/office/officeart/2005/8/layout/hierarchy1"/>
    <dgm:cxn modelId="{C82FCD6A-9C36-EF47-9FB8-9382E8E4A5EB}" type="presParOf" srcId="{0B19D0A4-18C2-C349-B3D7-24E04A6D74E5}" destId="{81B65E65-D91F-0140-B7AB-DAC7130EE8E0}" srcOrd="1" destOrd="0" presId="urn:microsoft.com/office/officeart/2005/8/layout/hierarchy1"/>
    <dgm:cxn modelId="{84E4DD9A-4BE4-664B-AB03-A9B3E5056F1D}" type="presParOf" srcId="{02A9E2B3-A5B3-1640-B830-18CC85B66B9C}" destId="{2C9EFDF9-85BD-F34D-A8EF-C0847EECB3C6}" srcOrd="4" destOrd="0" presId="urn:microsoft.com/office/officeart/2005/8/layout/hierarchy1"/>
    <dgm:cxn modelId="{18E8DD65-05B8-BA45-9FAD-C2912C401A1B}" type="presParOf" srcId="{02A9E2B3-A5B3-1640-B830-18CC85B66B9C}" destId="{25F5929E-98C1-2A42-9608-CEF12F7D6454}" srcOrd="5" destOrd="0" presId="urn:microsoft.com/office/officeart/2005/8/layout/hierarchy1"/>
    <dgm:cxn modelId="{D6F5FF38-CB84-9640-A108-987CE2630817}" type="presParOf" srcId="{25F5929E-98C1-2A42-9608-CEF12F7D6454}" destId="{C69897E1-C542-7C44-A593-B8184B51A49B}" srcOrd="0" destOrd="0" presId="urn:microsoft.com/office/officeart/2005/8/layout/hierarchy1"/>
    <dgm:cxn modelId="{7AD4E71C-4756-9445-9E39-D1C549779977}" type="presParOf" srcId="{C69897E1-C542-7C44-A593-B8184B51A49B}" destId="{358B6FF9-887C-0F47-8BE6-1581D6A9DB79}" srcOrd="0" destOrd="0" presId="urn:microsoft.com/office/officeart/2005/8/layout/hierarchy1"/>
    <dgm:cxn modelId="{669DB14C-0DC5-F54C-8E19-D9D420B00485}" type="presParOf" srcId="{C69897E1-C542-7C44-A593-B8184B51A49B}" destId="{929A8D7A-A5A4-DA4F-8602-7F2E222C52EF}" srcOrd="1" destOrd="0" presId="urn:microsoft.com/office/officeart/2005/8/layout/hierarchy1"/>
    <dgm:cxn modelId="{E33466BF-E5E7-1A48-B5B3-DA80FC4B6A67}" type="presParOf" srcId="{25F5929E-98C1-2A42-9608-CEF12F7D6454}" destId="{D2958354-3EA8-AA47-86ED-71E23B0123A2}" srcOrd="1" destOrd="0" presId="urn:microsoft.com/office/officeart/2005/8/layout/hierarchy1"/>
    <dgm:cxn modelId="{425DF56F-D45D-F544-8491-83AF18E7957A}" type="presParOf" srcId="{5B56AE0A-33E4-DE48-997F-9A3782271B2C}" destId="{0D46DC39-26A8-A04D-A2CA-70B39CAC2174}" srcOrd="2" destOrd="0" presId="urn:microsoft.com/office/officeart/2005/8/layout/hierarchy1"/>
    <dgm:cxn modelId="{77787BA1-7B95-AC48-8306-18D81F6E5C4C}" type="presParOf" srcId="{5B56AE0A-33E4-DE48-997F-9A3782271B2C}" destId="{DAB637E5-5817-B949-8D44-947A9818F7C4}" srcOrd="3" destOrd="0" presId="urn:microsoft.com/office/officeart/2005/8/layout/hierarchy1"/>
    <dgm:cxn modelId="{4FF7D794-DE56-1543-85FF-43DD1B2E3505}" type="presParOf" srcId="{DAB637E5-5817-B949-8D44-947A9818F7C4}" destId="{A660A67D-33FC-EB48-83E5-6D10BF1E9A6C}" srcOrd="0" destOrd="0" presId="urn:microsoft.com/office/officeart/2005/8/layout/hierarchy1"/>
    <dgm:cxn modelId="{BC132097-21D1-4A4C-B9A9-49C4E8DC0768}" type="presParOf" srcId="{A660A67D-33FC-EB48-83E5-6D10BF1E9A6C}" destId="{65D8766F-5F5E-0142-9640-4450A1E50879}" srcOrd="0" destOrd="0" presId="urn:microsoft.com/office/officeart/2005/8/layout/hierarchy1"/>
    <dgm:cxn modelId="{61487710-118D-E944-8116-3D336A640797}" type="presParOf" srcId="{A660A67D-33FC-EB48-83E5-6D10BF1E9A6C}" destId="{2A8F1E56-A04B-C241-AF19-C47272461613}" srcOrd="1" destOrd="0" presId="urn:microsoft.com/office/officeart/2005/8/layout/hierarchy1"/>
    <dgm:cxn modelId="{0A884594-AE11-3A41-A52D-0F4A710425FC}" type="presParOf" srcId="{DAB637E5-5817-B949-8D44-947A9818F7C4}" destId="{A51BA1D2-A709-CD42-B6AB-24FC63DFAA8E}" srcOrd="1" destOrd="0" presId="urn:microsoft.com/office/officeart/2005/8/layout/hierarchy1"/>
    <dgm:cxn modelId="{33CBAB4C-DF8C-6246-9E82-4663478778EE}" type="presParOf" srcId="{A51BA1D2-A709-CD42-B6AB-24FC63DFAA8E}" destId="{2F6A0E73-4CC1-5543-AE21-9CEDD65BBCE9}" srcOrd="0" destOrd="0" presId="urn:microsoft.com/office/officeart/2005/8/layout/hierarchy1"/>
    <dgm:cxn modelId="{9D10A7C9-DF00-B242-842E-E08CB35061D8}" type="presParOf" srcId="{A51BA1D2-A709-CD42-B6AB-24FC63DFAA8E}" destId="{F2AB7E1D-DD7A-5645-81AA-3D8F5876F3C5}" srcOrd="1" destOrd="0" presId="urn:microsoft.com/office/officeart/2005/8/layout/hierarchy1"/>
    <dgm:cxn modelId="{344442F7-D357-F641-8A42-327DAB41036F}" type="presParOf" srcId="{F2AB7E1D-DD7A-5645-81AA-3D8F5876F3C5}" destId="{A5ED9213-83EB-5649-AA8A-61749EAE4448}" srcOrd="0" destOrd="0" presId="urn:microsoft.com/office/officeart/2005/8/layout/hierarchy1"/>
    <dgm:cxn modelId="{9FC88271-676B-B84F-B727-52FE94350EEB}" type="presParOf" srcId="{A5ED9213-83EB-5649-AA8A-61749EAE4448}" destId="{5D2399CB-7AE7-7E48-9CBB-A306CBBEBAA5}" srcOrd="0" destOrd="0" presId="urn:microsoft.com/office/officeart/2005/8/layout/hierarchy1"/>
    <dgm:cxn modelId="{6E158A2D-B185-404A-8D02-3CE39507707A}" type="presParOf" srcId="{A5ED9213-83EB-5649-AA8A-61749EAE4448}" destId="{141B8D12-F987-844A-9596-791058C4B6AF}" srcOrd="1" destOrd="0" presId="urn:microsoft.com/office/officeart/2005/8/layout/hierarchy1"/>
    <dgm:cxn modelId="{6BBD743D-40BA-9040-897B-F224AC8F190C}" type="presParOf" srcId="{F2AB7E1D-DD7A-5645-81AA-3D8F5876F3C5}" destId="{2C5635E8-C4BC-E546-92FE-05250F2EDDEE}" srcOrd="1" destOrd="0" presId="urn:microsoft.com/office/officeart/2005/8/layout/hierarchy1"/>
    <dgm:cxn modelId="{9DEC914A-7E00-A042-915D-D3339608DFF1}" type="presParOf" srcId="{A51BA1D2-A709-CD42-B6AB-24FC63DFAA8E}" destId="{E5E61B5F-A40E-3849-B37A-FC85D47BB047}" srcOrd="2" destOrd="0" presId="urn:microsoft.com/office/officeart/2005/8/layout/hierarchy1"/>
    <dgm:cxn modelId="{50E946B6-9728-F84E-B5D6-EBCB2B3F5F85}" type="presParOf" srcId="{A51BA1D2-A709-CD42-B6AB-24FC63DFAA8E}" destId="{87768CDA-F547-C140-AE12-F0BBDA8A9A2E}" srcOrd="3" destOrd="0" presId="urn:microsoft.com/office/officeart/2005/8/layout/hierarchy1"/>
    <dgm:cxn modelId="{8A0D5CBA-67A0-754B-AD5B-666B7DE67D1A}" type="presParOf" srcId="{87768CDA-F547-C140-AE12-F0BBDA8A9A2E}" destId="{7AA79373-9F81-8B41-801B-E1EA8DC51187}" srcOrd="0" destOrd="0" presId="urn:microsoft.com/office/officeart/2005/8/layout/hierarchy1"/>
    <dgm:cxn modelId="{B7387AB6-850E-D84E-900D-39E488359164}" type="presParOf" srcId="{7AA79373-9F81-8B41-801B-E1EA8DC51187}" destId="{CD7748F5-3035-934C-A8C8-C97D7C37C33D}" srcOrd="0" destOrd="0" presId="urn:microsoft.com/office/officeart/2005/8/layout/hierarchy1"/>
    <dgm:cxn modelId="{74817B8C-A03A-B34E-B916-68B17E2606C5}" type="presParOf" srcId="{7AA79373-9F81-8B41-801B-E1EA8DC51187}" destId="{9BD2F813-9F1C-4649-95C6-81CBD4582E05}" srcOrd="1" destOrd="0" presId="urn:microsoft.com/office/officeart/2005/8/layout/hierarchy1"/>
    <dgm:cxn modelId="{570A6726-EBCD-2C4F-9D40-F3F70DEDA7D4}" type="presParOf" srcId="{87768CDA-F547-C140-AE12-F0BBDA8A9A2E}" destId="{D1F207BF-1389-D749-AA4B-194058ECF7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ECF55C-A969-3F4C-9CDD-F56F27C4E2E6}" type="doc">
      <dgm:prSet loTypeId="urn:microsoft.com/office/officeart/2005/8/layout/hierarchy2" loCatId="" qsTypeId="urn:microsoft.com/office/officeart/2005/8/quickstyle/simple1" qsCatId="simple" csTypeId="urn:microsoft.com/office/officeart/2005/8/colors/colorful2" csCatId="colorful" phldr="1"/>
      <dgm:spPr/>
      <dgm:t>
        <a:bodyPr/>
        <a:lstStyle/>
        <a:p>
          <a:endParaRPr lang="fr-FR"/>
        </a:p>
      </dgm:t>
    </dgm:pt>
    <dgm:pt modelId="{AA4C28D9-5A22-FB4C-BA7C-9D37A1014DF7}">
      <dgm:prSet phldrT="[Texte]"/>
      <dgm:spPr/>
      <dgm:t>
        <a:bodyPr/>
        <a:lstStyle/>
        <a:p>
          <a:r>
            <a:rPr lang="fr-FR" dirty="0"/>
            <a:t>Non accepté dans l’indemnité</a:t>
          </a:r>
        </a:p>
      </dgm:t>
    </dgm:pt>
    <dgm:pt modelId="{A0325880-F887-C74E-A5B4-98A0F7438D3C}" type="parTrans" cxnId="{9EE41C3C-3121-0C4D-A790-A5B4B4A5FE9F}">
      <dgm:prSet/>
      <dgm:spPr/>
      <dgm:t>
        <a:bodyPr/>
        <a:lstStyle/>
        <a:p>
          <a:endParaRPr lang="fr-FR"/>
        </a:p>
      </dgm:t>
    </dgm:pt>
    <dgm:pt modelId="{257420FD-D0B6-BE40-A626-44CECEFC1838}" type="sibTrans" cxnId="{9EE41C3C-3121-0C4D-A790-A5B4B4A5FE9F}">
      <dgm:prSet/>
      <dgm:spPr/>
      <dgm:t>
        <a:bodyPr/>
        <a:lstStyle/>
        <a:p>
          <a:endParaRPr lang="fr-FR"/>
        </a:p>
      </dgm:t>
    </dgm:pt>
    <dgm:pt modelId="{08231642-493F-FF45-851F-7800ACD755A1}">
      <dgm:prSet phldrT="[Texte]"/>
      <dgm:spPr/>
      <dgm:t>
        <a:bodyPr/>
        <a:lstStyle/>
        <a:p>
          <a:r>
            <a:rPr lang="fr-FR" dirty="0"/>
            <a:t>Chaise de bureau</a:t>
          </a:r>
        </a:p>
      </dgm:t>
    </dgm:pt>
    <dgm:pt modelId="{DA3ED92F-CEA3-9047-B69F-5FAC49C016B4}" type="parTrans" cxnId="{64B3766E-0F2F-8148-A0CD-ED23F27A969B}">
      <dgm:prSet/>
      <dgm:spPr/>
      <dgm:t>
        <a:bodyPr/>
        <a:lstStyle/>
        <a:p>
          <a:endParaRPr lang="fr-FR"/>
        </a:p>
      </dgm:t>
    </dgm:pt>
    <dgm:pt modelId="{F6A03A9D-80F7-3146-B4AE-057178FF0418}" type="sibTrans" cxnId="{64B3766E-0F2F-8148-A0CD-ED23F27A969B}">
      <dgm:prSet/>
      <dgm:spPr/>
      <dgm:t>
        <a:bodyPr/>
        <a:lstStyle/>
        <a:p>
          <a:endParaRPr lang="fr-FR"/>
        </a:p>
      </dgm:t>
    </dgm:pt>
    <dgm:pt modelId="{F4154CB7-1E5A-594E-A871-C2432D6E04F8}">
      <dgm:prSet phldrT="[Texte]"/>
      <dgm:spPr/>
      <dgm:t>
        <a:bodyPr/>
        <a:lstStyle/>
        <a:p>
          <a:r>
            <a:rPr lang="fr-FR" dirty="0"/>
            <a:t>Lampe de bureau</a:t>
          </a:r>
        </a:p>
      </dgm:t>
    </dgm:pt>
    <dgm:pt modelId="{33037F2A-119A-A740-9D55-2EA0251D311D}" type="parTrans" cxnId="{AB18AC6F-E1E1-2544-AF27-DDD6D8DD499A}">
      <dgm:prSet/>
      <dgm:spPr/>
      <dgm:t>
        <a:bodyPr/>
        <a:lstStyle/>
        <a:p>
          <a:endParaRPr lang="fr-FR"/>
        </a:p>
      </dgm:t>
    </dgm:pt>
    <dgm:pt modelId="{759E7C21-E297-0443-9047-2C6D5502F537}" type="sibTrans" cxnId="{AB18AC6F-E1E1-2544-AF27-DDD6D8DD499A}">
      <dgm:prSet/>
      <dgm:spPr/>
      <dgm:t>
        <a:bodyPr/>
        <a:lstStyle/>
        <a:p>
          <a:endParaRPr lang="fr-FR"/>
        </a:p>
      </dgm:t>
    </dgm:pt>
    <dgm:pt modelId="{1D4C272F-4617-C146-B4A6-C63CB464E242}">
      <dgm:prSet/>
      <dgm:spPr/>
      <dgm:t>
        <a:bodyPr/>
        <a:lstStyle/>
        <a:p>
          <a:r>
            <a:rPr lang="fr-FR" dirty="0"/>
            <a:t>Bureau</a:t>
          </a:r>
        </a:p>
      </dgm:t>
    </dgm:pt>
    <dgm:pt modelId="{0486B8E6-7B84-B642-99F0-607245B89DA2}" type="parTrans" cxnId="{56B115A7-9240-B04B-9D6C-2B5C07CBE14A}">
      <dgm:prSet/>
      <dgm:spPr/>
      <dgm:t>
        <a:bodyPr/>
        <a:lstStyle/>
        <a:p>
          <a:endParaRPr lang="fr-FR"/>
        </a:p>
      </dgm:t>
    </dgm:pt>
    <dgm:pt modelId="{DFF25682-B4A7-B743-9E7D-78AAB36F7E3D}" type="sibTrans" cxnId="{56B115A7-9240-B04B-9D6C-2B5C07CBE14A}">
      <dgm:prSet/>
      <dgm:spPr/>
      <dgm:t>
        <a:bodyPr/>
        <a:lstStyle/>
        <a:p>
          <a:endParaRPr lang="fr-FR"/>
        </a:p>
      </dgm:t>
    </dgm:pt>
    <dgm:pt modelId="{BE2D4B70-98F8-6F4C-9467-0EF13C9658E7}">
      <dgm:prSet/>
      <dgm:spPr/>
      <dgm:t>
        <a:bodyPr/>
        <a:lstStyle/>
        <a:p>
          <a:r>
            <a:rPr lang="fr-FR" dirty="0"/>
            <a:t>Écran supplémentaire</a:t>
          </a:r>
        </a:p>
      </dgm:t>
    </dgm:pt>
    <dgm:pt modelId="{E0DA4A45-5F8E-0F41-9B56-91B5921774F3}" type="parTrans" cxnId="{1D49842D-D604-B24F-AC66-4DE54DF2CB1F}">
      <dgm:prSet/>
      <dgm:spPr/>
      <dgm:t>
        <a:bodyPr/>
        <a:lstStyle/>
        <a:p>
          <a:endParaRPr lang="fr-FR"/>
        </a:p>
      </dgm:t>
    </dgm:pt>
    <dgm:pt modelId="{E3D56278-AAFC-E248-9368-3C5B50F87408}" type="sibTrans" cxnId="{1D49842D-D604-B24F-AC66-4DE54DF2CB1F}">
      <dgm:prSet/>
      <dgm:spPr/>
      <dgm:t>
        <a:bodyPr/>
        <a:lstStyle/>
        <a:p>
          <a:endParaRPr lang="fr-FR"/>
        </a:p>
      </dgm:t>
    </dgm:pt>
    <dgm:pt modelId="{913E6326-F65F-7A4B-8F0F-EF423787CD88}">
      <dgm:prSet/>
      <dgm:spPr/>
      <dgm:t>
        <a:bodyPr/>
        <a:lstStyle/>
        <a:p>
          <a:r>
            <a:rPr lang="fr-FR" dirty="0"/>
            <a:t>Imprimante/scanner</a:t>
          </a:r>
        </a:p>
      </dgm:t>
    </dgm:pt>
    <dgm:pt modelId="{2509292E-2186-CB42-BF4E-68B7D31C4E90}" type="parTrans" cxnId="{BFEFD6F6-2A75-214D-B0E6-A46337F22298}">
      <dgm:prSet/>
      <dgm:spPr/>
      <dgm:t>
        <a:bodyPr/>
        <a:lstStyle/>
        <a:p>
          <a:endParaRPr lang="fr-FR"/>
        </a:p>
      </dgm:t>
    </dgm:pt>
    <dgm:pt modelId="{34CCAC04-1F43-1E4B-8C7C-23AEBF712435}" type="sibTrans" cxnId="{BFEFD6F6-2A75-214D-B0E6-A46337F22298}">
      <dgm:prSet/>
      <dgm:spPr/>
      <dgm:t>
        <a:bodyPr/>
        <a:lstStyle/>
        <a:p>
          <a:endParaRPr lang="fr-FR"/>
        </a:p>
      </dgm:t>
    </dgm:pt>
    <dgm:pt modelId="{3ACF1CC6-5B03-C440-848D-683DDCF36652}">
      <dgm:prSet/>
      <dgm:spPr/>
      <dgm:t>
        <a:bodyPr/>
        <a:lstStyle/>
        <a:p>
          <a:r>
            <a:rPr lang="fr-FR" dirty="0"/>
            <a:t>Clavier, souris, souris à pédale, boule de commande, pavé tactile</a:t>
          </a:r>
        </a:p>
      </dgm:t>
    </dgm:pt>
    <dgm:pt modelId="{84136AE6-12B5-3049-9110-401079EF574E}" type="parTrans" cxnId="{240D84A2-8689-0942-ADED-6D0CD463ABE4}">
      <dgm:prSet/>
      <dgm:spPr/>
      <dgm:t>
        <a:bodyPr/>
        <a:lstStyle/>
        <a:p>
          <a:endParaRPr lang="fr-FR"/>
        </a:p>
      </dgm:t>
    </dgm:pt>
    <dgm:pt modelId="{8164F0B1-4A65-8A41-99D3-DF0FE6060EE2}" type="sibTrans" cxnId="{240D84A2-8689-0942-ADED-6D0CD463ABE4}">
      <dgm:prSet/>
      <dgm:spPr/>
      <dgm:t>
        <a:bodyPr/>
        <a:lstStyle/>
        <a:p>
          <a:endParaRPr lang="fr-FR"/>
        </a:p>
      </dgm:t>
    </dgm:pt>
    <dgm:pt modelId="{4C0CF800-4C1F-4747-B7A8-2FC86F7048CA}">
      <dgm:prSet/>
      <dgm:spPr/>
      <dgm:t>
        <a:bodyPr/>
        <a:lstStyle/>
        <a:p>
          <a:r>
            <a:rPr lang="fr-FR" dirty="0"/>
            <a:t>Casque, enceinte conférence mains libres</a:t>
          </a:r>
        </a:p>
      </dgm:t>
    </dgm:pt>
    <dgm:pt modelId="{7C46FCC8-364E-3142-97FF-09F0753D71E5}" type="parTrans" cxnId="{284DD55D-64E7-914C-AA34-AE7C4CA050A5}">
      <dgm:prSet/>
      <dgm:spPr/>
      <dgm:t>
        <a:bodyPr/>
        <a:lstStyle/>
        <a:p>
          <a:endParaRPr lang="fr-FR"/>
        </a:p>
      </dgm:t>
    </dgm:pt>
    <dgm:pt modelId="{0360374D-09E1-8440-BC0D-63ED384FD996}" type="sibTrans" cxnId="{284DD55D-64E7-914C-AA34-AE7C4CA050A5}">
      <dgm:prSet/>
      <dgm:spPr/>
      <dgm:t>
        <a:bodyPr/>
        <a:lstStyle/>
        <a:p>
          <a:endParaRPr lang="fr-FR"/>
        </a:p>
      </dgm:t>
    </dgm:pt>
    <dgm:pt modelId="{869A3EBA-618B-0240-91F3-D67C49D33869}" type="pres">
      <dgm:prSet presAssocID="{51ECF55C-A969-3F4C-9CDD-F56F27C4E2E6}" presName="diagram" presStyleCnt="0">
        <dgm:presLayoutVars>
          <dgm:chPref val="1"/>
          <dgm:dir/>
          <dgm:animOne val="branch"/>
          <dgm:animLvl val="lvl"/>
          <dgm:resizeHandles val="exact"/>
        </dgm:presLayoutVars>
      </dgm:prSet>
      <dgm:spPr/>
    </dgm:pt>
    <dgm:pt modelId="{905D5720-BFD2-5340-A9D3-390FDE6A51DB}" type="pres">
      <dgm:prSet presAssocID="{AA4C28D9-5A22-FB4C-BA7C-9D37A1014DF7}" presName="root1" presStyleCnt="0"/>
      <dgm:spPr/>
    </dgm:pt>
    <dgm:pt modelId="{500DA8A1-B272-DA46-A9B4-E3E872D554B6}" type="pres">
      <dgm:prSet presAssocID="{AA4C28D9-5A22-FB4C-BA7C-9D37A1014DF7}" presName="LevelOneTextNode" presStyleLbl="node0" presStyleIdx="0" presStyleCnt="1" custLinFactX="-82860" custLinFactNeighborX="-100000" custLinFactNeighborY="3004">
        <dgm:presLayoutVars>
          <dgm:chPref val="3"/>
        </dgm:presLayoutVars>
      </dgm:prSet>
      <dgm:spPr/>
    </dgm:pt>
    <dgm:pt modelId="{46EE99A3-9812-5C42-8F1C-FE65AA8C98BB}" type="pres">
      <dgm:prSet presAssocID="{AA4C28D9-5A22-FB4C-BA7C-9D37A1014DF7}" presName="level2hierChild" presStyleCnt="0"/>
      <dgm:spPr/>
    </dgm:pt>
    <dgm:pt modelId="{012CFC5D-E6E4-AB4B-979A-E7EBEA47A6D7}" type="pres">
      <dgm:prSet presAssocID="{DA3ED92F-CEA3-9047-B69F-5FAC49C016B4}" presName="conn2-1" presStyleLbl="parChTrans1D2" presStyleIdx="0" presStyleCnt="7"/>
      <dgm:spPr/>
    </dgm:pt>
    <dgm:pt modelId="{DF18B2A8-BA94-6746-913B-B10E2A93961A}" type="pres">
      <dgm:prSet presAssocID="{DA3ED92F-CEA3-9047-B69F-5FAC49C016B4}" presName="connTx" presStyleLbl="parChTrans1D2" presStyleIdx="0" presStyleCnt="7"/>
      <dgm:spPr/>
    </dgm:pt>
    <dgm:pt modelId="{8DAF616E-C833-1249-9149-6362064CDC95}" type="pres">
      <dgm:prSet presAssocID="{08231642-493F-FF45-851F-7800ACD755A1}" presName="root2" presStyleCnt="0"/>
      <dgm:spPr/>
    </dgm:pt>
    <dgm:pt modelId="{FF26CB76-A19D-C245-A773-EEFCF4E4DF5F}" type="pres">
      <dgm:prSet presAssocID="{08231642-493F-FF45-851F-7800ACD755A1}" presName="LevelTwoTextNode" presStyleLbl="node2" presStyleIdx="0" presStyleCnt="7">
        <dgm:presLayoutVars>
          <dgm:chPref val="3"/>
        </dgm:presLayoutVars>
      </dgm:prSet>
      <dgm:spPr/>
    </dgm:pt>
    <dgm:pt modelId="{AEBB9EC4-B6FC-7A40-8C71-D36D2DB98753}" type="pres">
      <dgm:prSet presAssocID="{08231642-493F-FF45-851F-7800ACD755A1}" presName="level3hierChild" presStyleCnt="0"/>
      <dgm:spPr/>
    </dgm:pt>
    <dgm:pt modelId="{F192D8B3-DBD8-514F-BED1-402C3F9465EB}" type="pres">
      <dgm:prSet presAssocID="{33037F2A-119A-A740-9D55-2EA0251D311D}" presName="conn2-1" presStyleLbl="parChTrans1D2" presStyleIdx="1" presStyleCnt="7"/>
      <dgm:spPr/>
    </dgm:pt>
    <dgm:pt modelId="{BA927CBF-7941-3B4A-B294-BCC7199E2051}" type="pres">
      <dgm:prSet presAssocID="{33037F2A-119A-A740-9D55-2EA0251D311D}" presName="connTx" presStyleLbl="parChTrans1D2" presStyleIdx="1" presStyleCnt="7"/>
      <dgm:spPr/>
    </dgm:pt>
    <dgm:pt modelId="{C5656FD8-8398-0F4D-801F-DE944EFF6D29}" type="pres">
      <dgm:prSet presAssocID="{F4154CB7-1E5A-594E-A871-C2432D6E04F8}" presName="root2" presStyleCnt="0"/>
      <dgm:spPr/>
    </dgm:pt>
    <dgm:pt modelId="{B329BE7F-1FDD-654A-9898-DDF2258CECB4}" type="pres">
      <dgm:prSet presAssocID="{F4154CB7-1E5A-594E-A871-C2432D6E04F8}" presName="LevelTwoTextNode" presStyleLbl="node2" presStyleIdx="1" presStyleCnt="7">
        <dgm:presLayoutVars>
          <dgm:chPref val="3"/>
        </dgm:presLayoutVars>
      </dgm:prSet>
      <dgm:spPr/>
    </dgm:pt>
    <dgm:pt modelId="{363D849D-5A9D-3248-B71E-DFD884D66A42}" type="pres">
      <dgm:prSet presAssocID="{F4154CB7-1E5A-594E-A871-C2432D6E04F8}" presName="level3hierChild" presStyleCnt="0"/>
      <dgm:spPr/>
    </dgm:pt>
    <dgm:pt modelId="{3E411592-D372-CE43-B866-AF9962E62865}" type="pres">
      <dgm:prSet presAssocID="{0486B8E6-7B84-B642-99F0-607245B89DA2}" presName="conn2-1" presStyleLbl="parChTrans1D2" presStyleIdx="2" presStyleCnt="7"/>
      <dgm:spPr/>
    </dgm:pt>
    <dgm:pt modelId="{D3BE4360-D0DE-C146-8206-6485224A3E7A}" type="pres">
      <dgm:prSet presAssocID="{0486B8E6-7B84-B642-99F0-607245B89DA2}" presName="connTx" presStyleLbl="parChTrans1D2" presStyleIdx="2" presStyleCnt="7"/>
      <dgm:spPr/>
    </dgm:pt>
    <dgm:pt modelId="{757C5136-EC4F-6D4A-AB22-9BC2CAE76AF6}" type="pres">
      <dgm:prSet presAssocID="{1D4C272F-4617-C146-B4A6-C63CB464E242}" presName="root2" presStyleCnt="0"/>
      <dgm:spPr/>
    </dgm:pt>
    <dgm:pt modelId="{DD8E7C4D-DB1E-EB46-B2EA-67064635AB34}" type="pres">
      <dgm:prSet presAssocID="{1D4C272F-4617-C146-B4A6-C63CB464E242}" presName="LevelTwoTextNode" presStyleLbl="node2" presStyleIdx="2" presStyleCnt="7">
        <dgm:presLayoutVars>
          <dgm:chPref val="3"/>
        </dgm:presLayoutVars>
      </dgm:prSet>
      <dgm:spPr/>
    </dgm:pt>
    <dgm:pt modelId="{48F19996-3AFF-8645-8FA0-CFB4DF2C41A8}" type="pres">
      <dgm:prSet presAssocID="{1D4C272F-4617-C146-B4A6-C63CB464E242}" presName="level3hierChild" presStyleCnt="0"/>
      <dgm:spPr/>
    </dgm:pt>
    <dgm:pt modelId="{17F6C381-C0A9-2D46-B9C4-45E2277ADF20}" type="pres">
      <dgm:prSet presAssocID="{E0DA4A45-5F8E-0F41-9B56-91B5921774F3}" presName="conn2-1" presStyleLbl="parChTrans1D2" presStyleIdx="3" presStyleCnt="7"/>
      <dgm:spPr/>
    </dgm:pt>
    <dgm:pt modelId="{65185F02-8FEE-814C-9FB7-FC5C3EA46F95}" type="pres">
      <dgm:prSet presAssocID="{E0DA4A45-5F8E-0F41-9B56-91B5921774F3}" presName="connTx" presStyleLbl="parChTrans1D2" presStyleIdx="3" presStyleCnt="7"/>
      <dgm:spPr/>
    </dgm:pt>
    <dgm:pt modelId="{AA1B73C8-C419-A24F-ABFF-19299BFC0E8C}" type="pres">
      <dgm:prSet presAssocID="{BE2D4B70-98F8-6F4C-9467-0EF13C9658E7}" presName="root2" presStyleCnt="0"/>
      <dgm:spPr/>
    </dgm:pt>
    <dgm:pt modelId="{C90D11DE-5546-A242-99B1-8624C6B06F45}" type="pres">
      <dgm:prSet presAssocID="{BE2D4B70-98F8-6F4C-9467-0EF13C9658E7}" presName="LevelTwoTextNode" presStyleLbl="node2" presStyleIdx="3" presStyleCnt="7">
        <dgm:presLayoutVars>
          <dgm:chPref val="3"/>
        </dgm:presLayoutVars>
      </dgm:prSet>
      <dgm:spPr/>
    </dgm:pt>
    <dgm:pt modelId="{0F34BEEE-174F-B44D-A15E-7D41F2093A07}" type="pres">
      <dgm:prSet presAssocID="{BE2D4B70-98F8-6F4C-9467-0EF13C9658E7}" presName="level3hierChild" presStyleCnt="0"/>
      <dgm:spPr/>
    </dgm:pt>
    <dgm:pt modelId="{CC7FC48E-C75D-9B4E-AF6D-9745E7B6B3CF}" type="pres">
      <dgm:prSet presAssocID="{2509292E-2186-CB42-BF4E-68B7D31C4E90}" presName="conn2-1" presStyleLbl="parChTrans1D2" presStyleIdx="4" presStyleCnt="7"/>
      <dgm:spPr/>
    </dgm:pt>
    <dgm:pt modelId="{EFB016B3-90CA-9947-A04E-A9E3551D9E2C}" type="pres">
      <dgm:prSet presAssocID="{2509292E-2186-CB42-BF4E-68B7D31C4E90}" presName="connTx" presStyleLbl="parChTrans1D2" presStyleIdx="4" presStyleCnt="7"/>
      <dgm:spPr/>
    </dgm:pt>
    <dgm:pt modelId="{9D143AAA-FDD1-9A45-B766-35B4DAD9A080}" type="pres">
      <dgm:prSet presAssocID="{913E6326-F65F-7A4B-8F0F-EF423787CD88}" presName="root2" presStyleCnt="0"/>
      <dgm:spPr/>
    </dgm:pt>
    <dgm:pt modelId="{677907D0-81D3-054B-A343-A8E8BF51D6DE}" type="pres">
      <dgm:prSet presAssocID="{913E6326-F65F-7A4B-8F0F-EF423787CD88}" presName="LevelTwoTextNode" presStyleLbl="node2" presStyleIdx="4" presStyleCnt="7">
        <dgm:presLayoutVars>
          <dgm:chPref val="3"/>
        </dgm:presLayoutVars>
      </dgm:prSet>
      <dgm:spPr/>
    </dgm:pt>
    <dgm:pt modelId="{0A3B5C9E-20A8-224A-AF9B-1236925AAA99}" type="pres">
      <dgm:prSet presAssocID="{913E6326-F65F-7A4B-8F0F-EF423787CD88}" presName="level3hierChild" presStyleCnt="0"/>
      <dgm:spPr/>
    </dgm:pt>
    <dgm:pt modelId="{E17CF9CC-E6DA-FC4C-8E39-3EB0CEA21712}" type="pres">
      <dgm:prSet presAssocID="{84136AE6-12B5-3049-9110-401079EF574E}" presName="conn2-1" presStyleLbl="parChTrans1D2" presStyleIdx="5" presStyleCnt="7"/>
      <dgm:spPr/>
    </dgm:pt>
    <dgm:pt modelId="{5B2494BA-A25B-4B46-B46C-66C1D5FE8481}" type="pres">
      <dgm:prSet presAssocID="{84136AE6-12B5-3049-9110-401079EF574E}" presName="connTx" presStyleLbl="parChTrans1D2" presStyleIdx="5" presStyleCnt="7"/>
      <dgm:spPr/>
    </dgm:pt>
    <dgm:pt modelId="{18594F0F-35DC-9F46-BA37-1B928A1F3B1B}" type="pres">
      <dgm:prSet presAssocID="{3ACF1CC6-5B03-C440-848D-683DDCF36652}" presName="root2" presStyleCnt="0"/>
      <dgm:spPr/>
    </dgm:pt>
    <dgm:pt modelId="{AB44AC29-F70A-9A45-8F54-4B894097A96A}" type="pres">
      <dgm:prSet presAssocID="{3ACF1CC6-5B03-C440-848D-683DDCF36652}" presName="LevelTwoTextNode" presStyleLbl="node2" presStyleIdx="5" presStyleCnt="7">
        <dgm:presLayoutVars>
          <dgm:chPref val="3"/>
        </dgm:presLayoutVars>
      </dgm:prSet>
      <dgm:spPr/>
    </dgm:pt>
    <dgm:pt modelId="{5425C346-8C40-0548-ACA7-A1D333F76021}" type="pres">
      <dgm:prSet presAssocID="{3ACF1CC6-5B03-C440-848D-683DDCF36652}" presName="level3hierChild" presStyleCnt="0"/>
      <dgm:spPr/>
    </dgm:pt>
    <dgm:pt modelId="{30280BDB-B377-5646-97A9-C3B89E081917}" type="pres">
      <dgm:prSet presAssocID="{7C46FCC8-364E-3142-97FF-09F0753D71E5}" presName="conn2-1" presStyleLbl="parChTrans1D2" presStyleIdx="6" presStyleCnt="7"/>
      <dgm:spPr/>
    </dgm:pt>
    <dgm:pt modelId="{9C2070CA-59FC-A845-8029-3C7E2C92E365}" type="pres">
      <dgm:prSet presAssocID="{7C46FCC8-364E-3142-97FF-09F0753D71E5}" presName="connTx" presStyleLbl="parChTrans1D2" presStyleIdx="6" presStyleCnt="7"/>
      <dgm:spPr/>
    </dgm:pt>
    <dgm:pt modelId="{FAB5E767-4457-714F-ADA3-A49A7AB9CE1F}" type="pres">
      <dgm:prSet presAssocID="{4C0CF800-4C1F-4747-B7A8-2FC86F7048CA}" presName="root2" presStyleCnt="0"/>
      <dgm:spPr/>
    </dgm:pt>
    <dgm:pt modelId="{FB5D2489-C1CA-3F47-BBD8-34E2994D373B}" type="pres">
      <dgm:prSet presAssocID="{4C0CF800-4C1F-4747-B7A8-2FC86F7048CA}" presName="LevelTwoTextNode" presStyleLbl="node2" presStyleIdx="6" presStyleCnt="7">
        <dgm:presLayoutVars>
          <dgm:chPref val="3"/>
        </dgm:presLayoutVars>
      </dgm:prSet>
      <dgm:spPr/>
    </dgm:pt>
    <dgm:pt modelId="{0103AAF0-D9DB-744C-BBE3-2BB0AEF28869}" type="pres">
      <dgm:prSet presAssocID="{4C0CF800-4C1F-4747-B7A8-2FC86F7048CA}" presName="level3hierChild" presStyleCnt="0"/>
      <dgm:spPr/>
    </dgm:pt>
  </dgm:ptLst>
  <dgm:cxnLst>
    <dgm:cxn modelId="{1A1E7201-AB28-6F4A-B268-A427D3B13D2F}" type="presOf" srcId="{AA4C28D9-5A22-FB4C-BA7C-9D37A1014DF7}" destId="{500DA8A1-B272-DA46-A9B4-E3E872D554B6}" srcOrd="0" destOrd="0" presId="urn:microsoft.com/office/officeart/2005/8/layout/hierarchy2"/>
    <dgm:cxn modelId="{7131590A-3223-2146-856A-87F3B674341A}" type="presOf" srcId="{7C46FCC8-364E-3142-97FF-09F0753D71E5}" destId="{9C2070CA-59FC-A845-8029-3C7E2C92E365}" srcOrd="1" destOrd="0" presId="urn:microsoft.com/office/officeart/2005/8/layout/hierarchy2"/>
    <dgm:cxn modelId="{6E69A118-D5DD-F942-A46F-B12EAC17BA61}" type="presOf" srcId="{51ECF55C-A969-3F4C-9CDD-F56F27C4E2E6}" destId="{869A3EBA-618B-0240-91F3-D67C49D33869}" srcOrd="0" destOrd="0" presId="urn:microsoft.com/office/officeart/2005/8/layout/hierarchy2"/>
    <dgm:cxn modelId="{5A61C11B-FB0A-0840-B9E4-73E61DB1CA93}" type="presOf" srcId="{1D4C272F-4617-C146-B4A6-C63CB464E242}" destId="{DD8E7C4D-DB1E-EB46-B2EA-67064635AB34}" srcOrd="0" destOrd="0" presId="urn:microsoft.com/office/officeart/2005/8/layout/hierarchy2"/>
    <dgm:cxn modelId="{EA6C461D-3DFE-4348-AA18-D118F78E0763}" type="presOf" srcId="{DA3ED92F-CEA3-9047-B69F-5FAC49C016B4}" destId="{012CFC5D-E6E4-AB4B-979A-E7EBEA47A6D7}" srcOrd="0" destOrd="0" presId="urn:microsoft.com/office/officeart/2005/8/layout/hierarchy2"/>
    <dgm:cxn modelId="{1D49842D-D604-B24F-AC66-4DE54DF2CB1F}" srcId="{AA4C28D9-5A22-FB4C-BA7C-9D37A1014DF7}" destId="{BE2D4B70-98F8-6F4C-9467-0EF13C9658E7}" srcOrd="3" destOrd="0" parTransId="{E0DA4A45-5F8E-0F41-9B56-91B5921774F3}" sibTransId="{E3D56278-AAFC-E248-9368-3C5B50F87408}"/>
    <dgm:cxn modelId="{42EDDC32-1AE8-B742-BB8E-FEF475FB0A03}" type="presOf" srcId="{84136AE6-12B5-3049-9110-401079EF574E}" destId="{E17CF9CC-E6DA-FC4C-8E39-3EB0CEA21712}" srcOrd="0" destOrd="0" presId="urn:microsoft.com/office/officeart/2005/8/layout/hierarchy2"/>
    <dgm:cxn modelId="{11FF7939-AF8F-3347-8B37-CEE1BBBAE750}" type="presOf" srcId="{913E6326-F65F-7A4B-8F0F-EF423787CD88}" destId="{677907D0-81D3-054B-A343-A8E8BF51D6DE}" srcOrd="0" destOrd="0" presId="urn:microsoft.com/office/officeart/2005/8/layout/hierarchy2"/>
    <dgm:cxn modelId="{5FEBA839-3631-9F4A-B025-3807687E12A8}" type="presOf" srcId="{0486B8E6-7B84-B642-99F0-607245B89DA2}" destId="{3E411592-D372-CE43-B866-AF9962E62865}" srcOrd="0" destOrd="0" presId="urn:microsoft.com/office/officeart/2005/8/layout/hierarchy2"/>
    <dgm:cxn modelId="{9EE41C3C-3121-0C4D-A790-A5B4B4A5FE9F}" srcId="{51ECF55C-A969-3F4C-9CDD-F56F27C4E2E6}" destId="{AA4C28D9-5A22-FB4C-BA7C-9D37A1014DF7}" srcOrd="0" destOrd="0" parTransId="{A0325880-F887-C74E-A5B4-98A0F7438D3C}" sibTransId="{257420FD-D0B6-BE40-A626-44CECEFC1838}"/>
    <dgm:cxn modelId="{3FCABB48-26DC-3546-B52B-C46DC814725D}" type="presOf" srcId="{84136AE6-12B5-3049-9110-401079EF574E}" destId="{5B2494BA-A25B-4B46-B46C-66C1D5FE8481}" srcOrd="1" destOrd="0" presId="urn:microsoft.com/office/officeart/2005/8/layout/hierarchy2"/>
    <dgm:cxn modelId="{AC2FA14D-9FEE-A242-88AE-73326850F440}" type="presOf" srcId="{08231642-493F-FF45-851F-7800ACD755A1}" destId="{FF26CB76-A19D-C245-A773-EEFCF4E4DF5F}" srcOrd="0" destOrd="0" presId="urn:microsoft.com/office/officeart/2005/8/layout/hierarchy2"/>
    <dgm:cxn modelId="{2B93A855-A448-8D4F-ABC1-39E120627C91}" type="presOf" srcId="{33037F2A-119A-A740-9D55-2EA0251D311D}" destId="{F192D8B3-DBD8-514F-BED1-402C3F9465EB}" srcOrd="0" destOrd="0" presId="urn:microsoft.com/office/officeart/2005/8/layout/hierarchy2"/>
    <dgm:cxn modelId="{284DD55D-64E7-914C-AA34-AE7C4CA050A5}" srcId="{AA4C28D9-5A22-FB4C-BA7C-9D37A1014DF7}" destId="{4C0CF800-4C1F-4747-B7A8-2FC86F7048CA}" srcOrd="6" destOrd="0" parTransId="{7C46FCC8-364E-3142-97FF-09F0753D71E5}" sibTransId="{0360374D-09E1-8440-BC0D-63ED384FD996}"/>
    <dgm:cxn modelId="{54F68C69-8578-F443-A490-D55E1745B444}" type="presOf" srcId="{DA3ED92F-CEA3-9047-B69F-5FAC49C016B4}" destId="{DF18B2A8-BA94-6746-913B-B10E2A93961A}" srcOrd="1" destOrd="0" presId="urn:microsoft.com/office/officeart/2005/8/layout/hierarchy2"/>
    <dgm:cxn modelId="{64B3766E-0F2F-8148-A0CD-ED23F27A969B}" srcId="{AA4C28D9-5A22-FB4C-BA7C-9D37A1014DF7}" destId="{08231642-493F-FF45-851F-7800ACD755A1}" srcOrd="0" destOrd="0" parTransId="{DA3ED92F-CEA3-9047-B69F-5FAC49C016B4}" sibTransId="{F6A03A9D-80F7-3146-B4AE-057178FF0418}"/>
    <dgm:cxn modelId="{4A02FF6E-CABE-D54A-8304-11DA48CD8C4F}" type="presOf" srcId="{E0DA4A45-5F8E-0F41-9B56-91B5921774F3}" destId="{65185F02-8FEE-814C-9FB7-FC5C3EA46F95}" srcOrd="1" destOrd="0" presId="urn:microsoft.com/office/officeart/2005/8/layout/hierarchy2"/>
    <dgm:cxn modelId="{AB18AC6F-E1E1-2544-AF27-DDD6D8DD499A}" srcId="{AA4C28D9-5A22-FB4C-BA7C-9D37A1014DF7}" destId="{F4154CB7-1E5A-594E-A871-C2432D6E04F8}" srcOrd="1" destOrd="0" parTransId="{33037F2A-119A-A740-9D55-2EA0251D311D}" sibTransId="{759E7C21-E297-0443-9047-2C6D5502F537}"/>
    <dgm:cxn modelId="{2EA84174-E28E-154A-8EF1-1557F1D1593F}" type="presOf" srcId="{F4154CB7-1E5A-594E-A871-C2432D6E04F8}" destId="{B329BE7F-1FDD-654A-9898-DDF2258CECB4}" srcOrd="0" destOrd="0" presId="urn:microsoft.com/office/officeart/2005/8/layout/hierarchy2"/>
    <dgm:cxn modelId="{5405F577-DDCA-9048-9464-C6283D9654A4}" type="presOf" srcId="{4C0CF800-4C1F-4747-B7A8-2FC86F7048CA}" destId="{FB5D2489-C1CA-3F47-BBD8-34E2994D373B}" srcOrd="0" destOrd="0" presId="urn:microsoft.com/office/officeart/2005/8/layout/hierarchy2"/>
    <dgm:cxn modelId="{D7648E9B-1199-4846-936D-C2FF72C3390F}" type="presOf" srcId="{BE2D4B70-98F8-6F4C-9467-0EF13C9658E7}" destId="{C90D11DE-5546-A242-99B1-8624C6B06F45}" srcOrd="0" destOrd="0" presId="urn:microsoft.com/office/officeart/2005/8/layout/hierarchy2"/>
    <dgm:cxn modelId="{6A6E07A1-4C55-7D42-B6D0-535EB8502714}" type="presOf" srcId="{3ACF1CC6-5B03-C440-848D-683DDCF36652}" destId="{AB44AC29-F70A-9A45-8F54-4B894097A96A}" srcOrd="0" destOrd="0" presId="urn:microsoft.com/office/officeart/2005/8/layout/hierarchy2"/>
    <dgm:cxn modelId="{240D84A2-8689-0942-ADED-6D0CD463ABE4}" srcId="{AA4C28D9-5A22-FB4C-BA7C-9D37A1014DF7}" destId="{3ACF1CC6-5B03-C440-848D-683DDCF36652}" srcOrd="5" destOrd="0" parTransId="{84136AE6-12B5-3049-9110-401079EF574E}" sibTransId="{8164F0B1-4A65-8A41-99D3-DF0FE6060EE2}"/>
    <dgm:cxn modelId="{56B115A7-9240-B04B-9D6C-2B5C07CBE14A}" srcId="{AA4C28D9-5A22-FB4C-BA7C-9D37A1014DF7}" destId="{1D4C272F-4617-C146-B4A6-C63CB464E242}" srcOrd="2" destOrd="0" parTransId="{0486B8E6-7B84-B642-99F0-607245B89DA2}" sibTransId="{DFF25682-B4A7-B743-9E7D-78AAB36F7E3D}"/>
    <dgm:cxn modelId="{54F996B3-5124-7D48-A6B4-0D8733FF2FEA}" type="presOf" srcId="{2509292E-2186-CB42-BF4E-68B7D31C4E90}" destId="{CC7FC48E-C75D-9B4E-AF6D-9745E7B6B3CF}" srcOrd="0" destOrd="0" presId="urn:microsoft.com/office/officeart/2005/8/layout/hierarchy2"/>
    <dgm:cxn modelId="{3C714ED8-119C-0E43-9A57-5DC3FA4B1829}" type="presOf" srcId="{0486B8E6-7B84-B642-99F0-607245B89DA2}" destId="{D3BE4360-D0DE-C146-8206-6485224A3E7A}" srcOrd="1" destOrd="0" presId="urn:microsoft.com/office/officeart/2005/8/layout/hierarchy2"/>
    <dgm:cxn modelId="{109B3EE1-DD63-7D4A-B5E3-13D44601D7E7}" type="presOf" srcId="{E0DA4A45-5F8E-0F41-9B56-91B5921774F3}" destId="{17F6C381-C0A9-2D46-B9C4-45E2277ADF20}" srcOrd="0" destOrd="0" presId="urn:microsoft.com/office/officeart/2005/8/layout/hierarchy2"/>
    <dgm:cxn modelId="{5C7E8AEA-74FB-0844-A2A8-E03F1331C321}" type="presOf" srcId="{7C46FCC8-364E-3142-97FF-09F0753D71E5}" destId="{30280BDB-B377-5646-97A9-C3B89E081917}" srcOrd="0" destOrd="0" presId="urn:microsoft.com/office/officeart/2005/8/layout/hierarchy2"/>
    <dgm:cxn modelId="{9E7483F4-B7E9-B240-9826-A81EA72BC952}" type="presOf" srcId="{33037F2A-119A-A740-9D55-2EA0251D311D}" destId="{BA927CBF-7941-3B4A-B294-BCC7199E2051}" srcOrd="1" destOrd="0" presId="urn:microsoft.com/office/officeart/2005/8/layout/hierarchy2"/>
    <dgm:cxn modelId="{AA7C88F5-3CCD-A244-8821-5EEA4A75D8A4}" type="presOf" srcId="{2509292E-2186-CB42-BF4E-68B7D31C4E90}" destId="{EFB016B3-90CA-9947-A04E-A9E3551D9E2C}" srcOrd="1" destOrd="0" presId="urn:microsoft.com/office/officeart/2005/8/layout/hierarchy2"/>
    <dgm:cxn modelId="{BFEFD6F6-2A75-214D-B0E6-A46337F22298}" srcId="{AA4C28D9-5A22-FB4C-BA7C-9D37A1014DF7}" destId="{913E6326-F65F-7A4B-8F0F-EF423787CD88}" srcOrd="4" destOrd="0" parTransId="{2509292E-2186-CB42-BF4E-68B7D31C4E90}" sibTransId="{34CCAC04-1F43-1E4B-8C7C-23AEBF712435}"/>
    <dgm:cxn modelId="{914BC13C-895C-3744-A134-3ABB0F8D0696}" type="presParOf" srcId="{869A3EBA-618B-0240-91F3-D67C49D33869}" destId="{905D5720-BFD2-5340-A9D3-390FDE6A51DB}" srcOrd="0" destOrd="0" presId="urn:microsoft.com/office/officeart/2005/8/layout/hierarchy2"/>
    <dgm:cxn modelId="{C659BFEF-C1F9-E341-A1AF-9E693AE6587E}" type="presParOf" srcId="{905D5720-BFD2-5340-A9D3-390FDE6A51DB}" destId="{500DA8A1-B272-DA46-A9B4-E3E872D554B6}" srcOrd="0" destOrd="0" presId="urn:microsoft.com/office/officeart/2005/8/layout/hierarchy2"/>
    <dgm:cxn modelId="{BC6C78A6-9E9F-AC4E-BF9E-644A277DCE9B}" type="presParOf" srcId="{905D5720-BFD2-5340-A9D3-390FDE6A51DB}" destId="{46EE99A3-9812-5C42-8F1C-FE65AA8C98BB}" srcOrd="1" destOrd="0" presId="urn:microsoft.com/office/officeart/2005/8/layout/hierarchy2"/>
    <dgm:cxn modelId="{B4E4D9C8-B85C-D444-B52F-5D917C746725}" type="presParOf" srcId="{46EE99A3-9812-5C42-8F1C-FE65AA8C98BB}" destId="{012CFC5D-E6E4-AB4B-979A-E7EBEA47A6D7}" srcOrd="0" destOrd="0" presId="urn:microsoft.com/office/officeart/2005/8/layout/hierarchy2"/>
    <dgm:cxn modelId="{ED5B1723-27CE-5C4B-BF93-052226D2558C}" type="presParOf" srcId="{012CFC5D-E6E4-AB4B-979A-E7EBEA47A6D7}" destId="{DF18B2A8-BA94-6746-913B-B10E2A93961A}" srcOrd="0" destOrd="0" presId="urn:microsoft.com/office/officeart/2005/8/layout/hierarchy2"/>
    <dgm:cxn modelId="{7E87918A-88C9-534F-A233-0426093281A4}" type="presParOf" srcId="{46EE99A3-9812-5C42-8F1C-FE65AA8C98BB}" destId="{8DAF616E-C833-1249-9149-6362064CDC95}" srcOrd="1" destOrd="0" presId="urn:microsoft.com/office/officeart/2005/8/layout/hierarchy2"/>
    <dgm:cxn modelId="{2B05C591-4DDE-9447-9444-AE10471FDA7C}" type="presParOf" srcId="{8DAF616E-C833-1249-9149-6362064CDC95}" destId="{FF26CB76-A19D-C245-A773-EEFCF4E4DF5F}" srcOrd="0" destOrd="0" presId="urn:microsoft.com/office/officeart/2005/8/layout/hierarchy2"/>
    <dgm:cxn modelId="{11C83FE4-8C6B-B14A-95AF-1DC64C647989}" type="presParOf" srcId="{8DAF616E-C833-1249-9149-6362064CDC95}" destId="{AEBB9EC4-B6FC-7A40-8C71-D36D2DB98753}" srcOrd="1" destOrd="0" presId="urn:microsoft.com/office/officeart/2005/8/layout/hierarchy2"/>
    <dgm:cxn modelId="{36A8E474-905B-8C4C-B954-F5CADF9EB1F6}" type="presParOf" srcId="{46EE99A3-9812-5C42-8F1C-FE65AA8C98BB}" destId="{F192D8B3-DBD8-514F-BED1-402C3F9465EB}" srcOrd="2" destOrd="0" presId="urn:microsoft.com/office/officeart/2005/8/layout/hierarchy2"/>
    <dgm:cxn modelId="{B59EFE7A-42A1-1842-AD85-89CFE88E46E4}" type="presParOf" srcId="{F192D8B3-DBD8-514F-BED1-402C3F9465EB}" destId="{BA927CBF-7941-3B4A-B294-BCC7199E2051}" srcOrd="0" destOrd="0" presId="urn:microsoft.com/office/officeart/2005/8/layout/hierarchy2"/>
    <dgm:cxn modelId="{5F7796AE-889F-2843-9EAB-C49085797F80}" type="presParOf" srcId="{46EE99A3-9812-5C42-8F1C-FE65AA8C98BB}" destId="{C5656FD8-8398-0F4D-801F-DE944EFF6D29}" srcOrd="3" destOrd="0" presId="urn:microsoft.com/office/officeart/2005/8/layout/hierarchy2"/>
    <dgm:cxn modelId="{D46B5E5B-2141-074B-B551-FA6DEC80D768}" type="presParOf" srcId="{C5656FD8-8398-0F4D-801F-DE944EFF6D29}" destId="{B329BE7F-1FDD-654A-9898-DDF2258CECB4}" srcOrd="0" destOrd="0" presId="urn:microsoft.com/office/officeart/2005/8/layout/hierarchy2"/>
    <dgm:cxn modelId="{89C33537-D98B-4F4B-8C0A-D61613824074}" type="presParOf" srcId="{C5656FD8-8398-0F4D-801F-DE944EFF6D29}" destId="{363D849D-5A9D-3248-B71E-DFD884D66A42}" srcOrd="1" destOrd="0" presId="urn:microsoft.com/office/officeart/2005/8/layout/hierarchy2"/>
    <dgm:cxn modelId="{607AF96F-5336-3D4C-85C9-D2E0A40B9219}" type="presParOf" srcId="{46EE99A3-9812-5C42-8F1C-FE65AA8C98BB}" destId="{3E411592-D372-CE43-B866-AF9962E62865}" srcOrd="4" destOrd="0" presId="urn:microsoft.com/office/officeart/2005/8/layout/hierarchy2"/>
    <dgm:cxn modelId="{F43561D1-DD2E-3448-8476-807B5C7DF37A}" type="presParOf" srcId="{3E411592-D372-CE43-B866-AF9962E62865}" destId="{D3BE4360-D0DE-C146-8206-6485224A3E7A}" srcOrd="0" destOrd="0" presId="urn:microsoft.com/office/officeart/2005/8/layout/hierarchy2"/>
    <dgm:cxn modelId="{A6ADFE03-917F-BD4A-B51B-A650080FC259}" type="presParOf" srcId="{46EE99A3-9812-5C42-8F1C-FE65AA8C98BB}" destId="{757C5136-EC4F-6D4A-AB22-9BC2CAE76AF6}" srcOrd="5" destOrd="0" presId="urn:microsoft.com/office/officeart/2005/8/layout/hierarchy2"/>
    <dgm:cxn modelId="{57E0DA23-D795-3446-AD2B-37B6FD4A3705}" type="presParOf" srcId="{757C5136-EC4F-6D4A-AB22-9BC2CAE76AF6}" destId="{DD8E7C4D-DB1E-EB46-B2EA-67064635AB34}" srcOrd="0" destOrd="0" presId="urn:microsoft.com/office/officeart/2005/8/layout/hierarchy2"/>
    <dgm:cxn modelId="{7176E494-7E01-BE41-99EF-646A08A6E439}" type="presParOf" srcId="{757C5136-EC4F-6D4A-AB22-9BC2CAE76AF6}" destId="{48F19996-3AFF-8645-8FA0-CFB4DF2C41A8}" srcOrd="1" destOrd="0" presId="urn:microsoft.com/office/officeart/2005/8/layout/hierarchy2"/>
    <dgm:cxn modelId="{E5BF5DBD-F96F-D543-8CB8-0E765BADD099}" type="presParOf" srcId="{46EE99A3-9812-5C42-8F1C-FE65AA8C98BB}" destId="{17F6C381-C0A9-2D46-B9C4-45E2277ADF20}" srcOrd="6" destOrd="0" presId="urn:microsoft.com/office/officeart/2005/8/layout/hierarchy2"/>
    <dgm:cxn modelId="{6C7D508B-E7EB-F546-B934-E529E1BB2E97}" type="presParOf" srcId="{17F6C381-C0A9-2D46-B9C4-45E2277ADF20}" destId="{65185F02-8FEE-814C-9FB7-FC5C3EA46F95}" srcOrd="0" destOrd="0" presId="urn:microsoft.com/office/officeart/2005/8/layout/hierarchy2"/>
    <dgm:cxn modelId="{EFCEC1E6-4474-3945-9C0E-187FE41D581A}" type="presParOf" srcId="{46EE99A3-9812-5C42-8F1C-FE65AA8C98BB}" destId="{AA1B73C8-C419-A24F-ABFF-19299BFC0E8C}" srcOrd="7" destOrd="0" presId="urn:microsoft.com/office/officeart/2005/8/layout/hierarchy2"/>
    <dgm:cxn modelId="{B5FBE99A-202A-FC44-A34E-E5F3F285B592}" type="presParOf" srcId="{AA1B73C8-C419-A24F-ABFF-19299BFC0E8C}" destId="{C90D11DE-5546-A242-99B1-8624C6B06F45}" srcOrd="0" destOrd="0" presId="urn:microsoft.com/office/officeart/2005/8/layout/hierarchy2"/>
    <dgm:cxn modelId="{D057C4EB-8099-9B48-B1DD-5A3F134C4527}" type="presParOf" srcId="{AA1B73C8-C419-A24F-ABFF-19299BFC0E8C}" destId="{0F34BEEE-174F-B44D-A15E-7D41F2093A07}" srcOrd="1" destOrd="0" presId="urn:microsoft.com/office/officeart/2005/8/layout/hierarchy2"/>
    <dgm:cxn modelId="{48CE0EB7-77F7-DC4A-8EC7-3FFA321028A7}" type="presParOf" srcId="{46EE99A3-9812-5C42-8F1C-FE65AA8C98BB}" destId="{CC7FC48E-C75D-9B4E-AF6D-9745E7B6B3CF}" srcOrd="8" destOrd="0" presId="urn:microsoft.com/office/officeart/2005/8/layout/hierarchy2"/>
    <dgm:cxn modelId="{5A75EF03-05F2-9D49-8CEC-C608F0157900}" type="presParOf" srcId="{CC7FC48E-C75D-9B4E-AF6D-9745E7B6B3CF}" destId="{EFB016B3-90CA-9947-A04E-A9E3551D9E2C}" srcOrd="0" destOrd="0" presId="urn:microsoft.com/office/officeart/2005/8/layout/hierarchy2"/>
    <dgm:cxn modelId="{1C3EBAA8-053A-214C-8842-EE3D2275681D}" type="presParOf" srcId="{46EE99A3-9812-5C42-8F1C-FE65AA8C98BB}" destId="{9D143AAA-FDD1-9A45-B766-35B4DAD9A080}" srcOrd="9" destOrd="0" presId="urn:microsoft.com/office/officeart/2005/8/layout/hierarchy2"/>
    <dgm:cxn modelId="{63DA4E9F-5A9D-034E-80E5-BDD2AB7F52AE}" type="presParOf" srcId="{9D143AAA-FDD1-9A45-B766-35B4DAD9A080}" destId="{677907D0-81D3-054B-A343-A8E8BF51D6DE}" srcOrd="0" destOrd="0" presId="urn:microsoft.com/office/officeart/2005/8/layout/hierarchy2"/>
    <dgm:cxn modelId="{5C533E67-F2FD-324D-96A2-5FA05701831C}" type="presParOf" srcId="{9D143AAA-FDD1-9A45-B766-35B4DAD9A080}" destId="{0A3B5C9E-20A8-224A-AF9B-1236925AAA99}" srcOrd="1" destOrd="0" presId="urn:microsoft.com/office/officeart/2005/8/layout/hierarchy2"/>
    <dgm:cxn modelId="{48A3CEAC-26EF-7641-AD77-D703A4C5094A}" type="presParOf" srcId="{46EE99A3-9812-5C42-8F1C-FE65AA8C98BB}" destId="{E17CF9CC-E6DA-FC4C-8E39-3EB0CEA21712}" srcOrd="10" destOrd="0" presId="urn:microsoft.com/office/officeart/2005/8/layout/hierarchy2"/>
    <dgm:cxn modelId="{0F3D75DB-982C-2240-BA88-390076C6015D}" type="presParOf" srcId="{E17CF9CC-E6DA-FC4C-8E39-3EB0CEA21712}" destId="{5B2494BA-A25B-4B46-B46C-66C1D5FE8481}" srcOrd="0" destOrd="0" presId="urn:microsoft.com/office/officeart/2005/8/layout/hierarchy2"/>
    <dgm:cxn modelId="{F66A2D49-905A-A447-A3E3-DD9B80E3BC4F}" type="presParOf" srcId="{46EE99A3-9812-5C42-8F1C-FE65AA8C98BB}" destId="{18594F0F-35DC-9F46-BA37-1B928A1F3B1B}" srcOrd="11" destOrd="0" presId="urn:microsoft.com/office/officeart/2005/8/layout/hierarchy2"/>
    <dgm:cxn modelId="{ACAF6F37-8943-784A-A5F0-887CA7C69218}" type="presParOf" srcId="{18594F0F-35DC-9F46-BA37-1B928A1F3B1B}" destId="{AB44AC29-F70A-9A45-8F54-4B894097A96A}" srcOrd="0" destOrd="0" presId="urn:microsoft.com/office/officeart/2005/8/layout/hierarchy2"/>
    <dgm:cxn modelId="{DD81E0F5-E3D2-7249-A469-0D1F1399FC88}" type="presParOf" srcId="{18594F0F-35DC-9F46-BA37-1B928A1F3B1B}" destId="{5425C346-8C40-0548-ACA7-A1D333F76021}" srcOrd="1" destOrd="0" presId="urn:microsoft.com/office/officeart/2005/8/layout/hierarchy2"/>
    <dgm:cxn modelId="{C96239D6-4058-9041-A8ED-33516E043078}" type="presParOf" srcId="{46EE99A3-9812-5C42-8F1C-FE65AA8C98BB}" destId="{30280BDB-B377-5646-97A9-C3B89E081917}" srcOrd="12" destOrd="0" presId="urn:microsoft.com/office/officeart/2005/8/layout/hierarchy2"/>
    <dgm:cxn modelId="{00B14A55-372B-9E40-A294-EFC876561647}" type="presParOf" srcId="{30280BDB-B377-5646-97A9-C3B89E081917}" destId="{9C2070CA-59FC-A845-8029-3C7E2C92E365}" srcOrd="0" destOrd="0" presId="urn:microsoft.com/office/officeart/2005/8/layout/hierarchy2"/>
    <dgm:cxn modelId="{4EF6AD02-8C46-CA47-B8B6-1629A6EE4D9A}" type="presParOf" srcId="{46EE99A3-9812-5C42-8F1C-FE65AA8C98BB}" destId="{FAB5E767-4457-714F-ADA3-A49A7AB9CE1F}" srcOrd="13" destOrd="0" presId="urn:microsoft.com/office/officeart/2005/8/layout/hierarchy2"/>
    <dgm:cxn modelId="{EF86123B-CCDA-D144-BA6E-4E8A78F0C06F}" type="presParOf" srcId="{FAB5E767-4457-714F-ADA3-A49A7AB9CE1F}" destId="{FB5D2489-C1CA-3F47-BBD8-34E2994D373B}" srcOrd="0" destOrd="0" presId="urn:microsoft.com/office/officeart/2005/8/layout/hierarchy2"/>
    <dgm:cxn modelId="{1BA09584-12CF-E94C-8A34-A37DDA571033}" type="presParOf" srcId="{FAB5E767-4457-714F-ADA3-A49A7AB9CE1F}" destId="{0103AAF0-D9DB-744C-BBE3-2BB0AEF2886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72577F-230C-9342-9AE9-19A56A27011A}"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fr-FR"/>
        </a:p>
      </dgm:t>
    </dgm:pt>
    <dgm:pt modelId="{EB7B5006-2633-D443-9013-F368DB4AB04B}">
      <dgm:prSet phldrT="[Texte]"/>
      <dgm:spPr/>
      <dgm:t>
        <a:bodyPr/>
        <a:lstStyle/>
        <a:p>
          <a:r>
            <a:rPr lang="fr-FR" dirty="0"/>
            <a:t>Mise à disposition de matériel par l’employeur</a:t>
          </a:r>
        </a:p>
      </dgm:t>
    </dgm:pt>
    <dgm:pt modelId="{D1150DF5-6E79-5748-8DC5-9AABEAB09DCA}" type="parTrans" cxnId="{522BF95D-52A7-B346-9D43-D4FE993E824F}">
      <dgm:prSet/>
      <dgm:spPr/>
      <dgm:t>
        <a:bodyPr/>
        <a:lstStyle/>
        <a:p>
          <a:endParaRPr lang="fr-FR"/>
        </a:p>
      </dgm:t>
    </dgm:pt>
    <dgm:pt modelId="{F8EEC7D6-0D6D-3D42-A6BA-2EB60D6A35C8}" type="sibTrans" cxnId="{522BF95D-52A7-B346-9D43-D4FE993E824F}">
      <dgm:prSet/>
      <dgm:spPr/>
      <dgm:t>
        <a:bodyPr/>
        <a:lstStyle/>
        <a:p>
          <a:endParaRPr lang="fr-FR"/>
        </a:p>
      </dgm:t>
    </dgm:pt>
    <dgm:pt modelId="{F418B528-487B-7C40-AB8C-800EE8DA665B}">
      <dgm:prSet phldrT="[Texte]"/>
      <dgm:spPr/>
      <dgm:t>
        <a:bodyPr/>
        <a:lstStyle/>
        <a:p>
          <a:r>
            <a:rPr lang="fr-FR" dirty="0"/>
            <a:t>Biens nécessaires pour exercer son activité professionnelle</a:t>
          </a:r>
        </a:p>
      </dgm:t>
    </dgm:pt>
    <dgm:pt modelId="{A282B0B8-1287-414F-8E5F-FC46C21F6BED}" type="parTrans" cxnId="{284F368B-82AE-7742-89D1-EC0E3D2B7264}">
      <dgm:prSet/>
      <dgm:spPr/>
      <dgm:t>
        <a:bodyPr/>
        <a:lstStyle/>
        <a:p>
          <a:endParaRPr lang="fr-FR"/>
        </a:p>
      </dgm:t>
    </dgm:pt>
    <dgm:pt modelId="{D9A05432-8579-0D42-9BE5-2DFB55CBFD99}" type="sibTrans" cxnId="{284F368B-82AE-7742-89D1-EC0E3D2B7264}">
      <dgm:prSet/>
      <dgm:spPr/>
      <dgm:t>
        <a:bodyPr/>
        <a:lstStyle/>
        <a:p>
          <a:endParaRPr lang="fr-FR"/>
        </a:p>
      </dgm:t>
    </dgm:pt>
    <dgm:pt modelId="{E9E285B5-59E9-AC4E-A5AD-2423AC5B8EFA}">
      <dgm:prSet phldrT="[Texte]"/>
      <dgm:spPr/>
      <dgm:t>
        <a:bodyPr/>
        <a:lstStyle/>
        <a:p>
          <a:r>
            <a:rPr lang="fr-FR" dirty="0"/>
            <a:t>Pas évalué comme un avantage de toute nature (ATN) dans le chef du travailleur</a:t>
          </a:r>
        </a:p>
      </dgm:t>
    </dgm:pt>
    <dgm:pt modelId="{CB285601-8E8F-8F40-AE21-DCF2B0D429AB}" type="parTrans" cxnId="{DBAA2CC0-A90F-4541-9A96-901B286CDB2B}">
      <dgm:prSet/>
      <dgm:spPr/>
      <dgm:t>
        <a:bodyPr/>
        <a:lstStyle/>
        <a:p>
          <a:endParaRPr lang="fr-FR"/>
        </a:p>
      </dgm:t>
    </dgm:pt>
    <dgm:pt modelId="{FAD5202D-96D2-A148-AC17-6F6B72B75714}" type="sibTrans" cxnId="{DBAA2CC0-A90F-4541-9A96-901B286CDB2B}">
      <dgm:prSet/>
      <dgm:spPr/>
      <dgm:t>
        <a:bodyPr/>
        <a:lstStyle/>
        <a:p>
          <a:endParaRPr lang="fr-FR"/>
        </a:p>
      </dgm:t>
    </dgm:pt>
    <dgm:pt modelId="{6A0352C1-24F6-EA45-9C89-A7381894B2BC}">
      <dgm:prSet phldrT="[Texte]"/>
      <dgm:spPr/>
      <dgm:t>
        <a:bodyPr/>
        <a:lstStyle/>
        <a:p>
          <a:r>
            <a:rPr lang="fr-FR" dirty="0"/>
            <a:t>Bien excédant de façon déraisonnable les besoins du télétravail</a:t>
          </a:r>
        </a:p>
      </dgm:t>
    </dgm:pt>
    <dgm:pt modelId="{E891E37E-CBC7-A449-9F67-971922010C2A}" type="parTrans" cxnId="{DBBD94CD-C2F7-6C4B-8904-830685745CB3}">
      <dgm:prSet/>
      <dgm:spPr/>
      <dgm:t>
        <a:bodyPr/>
        <a:lstStyle/>
        <a:p>
          <a:endParaRPr lang="fr-FR"/>
        </a:p>
      </dgm:t>
    </dgm:pt>
    <dgm:pt modelId="{1C4536B8-F5F0-9B4C-B0D6-99C37588CACF}" type="sibTrans" cxnId="{DBBD94CD-C2F7-6C4B-8904-830685745CB3}">
      <dgm:prSet/>
      <dgm:spPr/>
      <dgm:t>
        <a:bodyPr/>
        <a:lstStyle/>
        <a:p>
          <a:endParaRPr lang="fr-FR"/>
        </a:p>
      </dgm:t>
    </dgm:pt>
    <dgm:pt modelId="{3F69BEEC-6FC3-8548-84E5-8573F27F968F}">
      <dgm:prSet phldrT="[Texte]"/>
      <dgm:spPr/>
      <dgm:t>
        <a:bodyPr/>
        <a:lstStyle/>
        <a:p>
          <a:r>
            <a:rPr lang="fr-FR" dirty="0"/>
            <a:t>Évalué comme un ATN dans le chef du travailleur pour tout ce qui excède</a:t>
          </a:r>
        </a:p>
      </dgm:t>
    </dgm:pt>
    <dgm:pt modelId="{F64F7251-F693-4042-8257-BAACFF3BA86B}" type="parTrans" cxnId="{D1008EDE-09EF-F045-9C4E-003B16747EBD}">
      <dgm:prSet/>
      <dgm:spPr/>
      <dgm:t>
        <a:bodyPr/>
        <a:lstStyle/>
        <a:p>
          <a:endParaRPr lang="fr-FR"/>
        </a:p>
      </dgm:t>
    </dgm:pt>
    <dgm:pt modelId="{A13D16C7-4609-544A-BF1A-53C6040E81D7}" type="sibTrans" cxnId="{D1008EDE-09EF-F045-9C4E-003B16747EBD}">
      <dgm:prSet/>
      <dgm:spPr/>
      <dgm:t>
        <a:bodyPr/>
        <a:lstStyle/>
        <a:p>
          <a:endParaRPr lang="fr-FR"/>
        </a:p>
      </dgm:t>
    </dgm:pt>
    <dgm:pt modelId="{42A934BE-5D2C-6B45-AA9D-7F9D5ECF3A43}">
      <dgm:prSet/>
      <dgm:spPr/>
      <dgm:t>
        <a:bodyPr/>
        <a:lstStyle/>
        <a:p>
          <a:r>
            <a:rPr lang="fr-FR" dirty="0"/>
            <a:t>Utilisation privée du matériel</a:t>
          </a:r>
        </a:p>
      </dgm:t>
    </dgm:pt>
    <dgm:pt modelId="{AC5598C3-B5CC-2A4C-A487-433F18B29128}" type="parTrans" cxnId="{2630454A-F37E-D74F-A920-AA93FA5276AC}">
      <dgm:prSet/>
      <dgm:spPr/>
      <dgm:t>
        <a:bodyPr/>
        <a:lstStyle/>
        <a:p>
          <a:endParaRPr lang="fr-FR"/>
        </a:p>
      </dgm:t>
    </dgm:pt>
    <dgm:pt modelId="{A13DADB4-9412-A74D-BCE3-F1C80B7266AA}" type="sibTrans" cxnId="{2630454A-F37E-D74F-A920-AA93FA5276AC}">
      <dgm:prSet/>
      <dgm:spPr/>
      <dgm:t>
        <a:bodyPr/>
        <a:lstStyle/>
        <a:p>
          <a:endParaRPr lang="fr-FR"/>
        </a:p>
      </dgm:t>
    </dgm:pt>
    <dgm:pt modelId="{D5583882-C380-D241-B2B0-7E4DFB8C3E44}">
      <dgm:prSet/>
      <dgm:spPr/>
      <dgm:t>
        <a:bodyPr/>
        <a:lstStyle/>
        <a:p>
          <a:r>
            <a:rPr lang="fr-FR" dirty="0"/>
            <a:t>ATN dans le chef du travailleur</a:t>
          </a:r>
        </a:p>
      </dgm:t>
    </dgm:pt>
    <dgm:pt modelId="{96774BA7-EFD9-0C4C-832E-F5476194F402}" type="parTrans" cxnId="{1B5B0F6A-988B-3A49-96FF-E08C12164734}">
      <dgm:prSet/>
      <dgm:spPr/>
      <dgm:t>
        <a:bodyPr/>
        <a:lstStyle/>
        <a:p>
          <a:endParaRPr lang="fr-FR"/>
        </a:p>
      </dgm:t>
    </dgm:pt>
    <dgm:pt modelId="{5B55FC2B-EDF8-A344-B1CE-400D70567535}" type="sibTrans" cxnId="{1B5B0F6A-988B-3A49-96FF-E08C12164734}">
      <dgm:prSet/>
      <dgm:spPr/>
      <dgm:t>
        <a:bodyPr/>
        <a:lstStyle/>
        <a:p>
          <a:endParaRPr lang="fr-FR"/>
        </a:p>
      </dgm:t>
    </dgm:pt>
    <dgm:pt modelId="{6A44A4D8-D27B-FF4C-A2C7-20A6D9244DEC}" type="pres">
      <dgm:prSet presAssocID="{D972577F-230C-9342-9AE9-19A56A27011A}" presName="diagram" presStyleCnt="0">
        <dgm:presLayoutVars>
          <dgm:chPref val="1"/>
          <dgm:dir/>
          <dgm:animOne val="branch"/>
          <dgm:animLvl val="lvl"/>
          <dgm:resizeHandles val="exact"/>
        </dgm:presLayoutVars>
      </dgm:prSet>
      <dgm:spPr/>
    </dgm:pt>
    <dgm:pt modelId="{4660C002-DA01-CB45-8A16-8888BF6AA938}" type="pres">
      <dgm:prSet presAssocID="{EB7B5006-2633-D443-9013-F368DB4AB04B}" presName="root1" presStyleCnt="0"/>
      <dgm:spPr/>
    </dgm:pt>
    <dgm:pt modelId="{E46774B7-D08F-6340-BC7F-BF74D7473C8A}" type="pres">
      <dgm:prSet presAssocID="{EB7B5006-2633-D443-9013-F368DB4AB04B}" presName="LevelOneTextNode" presStyleLbl="node0" presStyleIdx="0" presStyleCnt="1">
        <dgm:presLayoutVars>
          <dgm:chPref val="3"/>
        </dgm:presLayoutVars>
      </dgm:prSet>
      <dgm:spPr/>
    </dgm:pt>
    <dgm:pt modelId="{FA7D5D49-4B81-4549-9706-3509AE66C41D}" type="pres">
      <dgm:prSet presAssocID="{EB7B5006-2633-D443-9013-F368DB4AB04B}" presName="level2hierChild" presStyleCnt="0"/>
      <dgm:spPr/>
    </dgm:pt>
    <dgm:pt modelId="{364513BC-0932-FF49-B241-E237D3624F73}" type="pres">
      <dgm:prSet presAssocID="{A282B0B8-1287-414F-8E5F-FC46C21F6BED}" presName="conn2-1" presStyleLbl="parChTrans1D2" presStyleIdx="0" presStyleCnt="3"/>
      <dgm:spPr/>
    </dgm:pt>
    <dgm:pt modelId="{FEC941C1-0345-D94E-B262-7AE2495AEAC3}" type="pres">
      <dgm:prSet presAssocID="{A282B0B8-1287-414F-8E5F-FC46C21F6BED}" presName="connTx" presStyleLbl="parChTrans1D2" presStyleIdx="0" presStyleCnt="3"/>
      <dgm:spPr/>
    </dgm:pt>
    <dgm:pt modelId="{595260DD-1FA9-D146-8F51-5CE7E9756820}" type="pres">
      <dgm:prSet presAssocID="{F418B528-487B-7C40-AB8C-800EE8DA665B}" presName="root2" presStyleCnt="0"/>
      <dgm:spPr/>
    </dgm:pt>
    <dgm:pt modelId="{7C4732F4-224E-9340-A4BD-C1419E3AE0CB}" type="pres">
      <dgm:prSet presAssocID="{F418B528-487B-7C40-AB8C-800EE8DA665B}" presName="LevelTwoTextNode" presStyleLbl="node2" presStyleIdx="0" presStyleCnt="3">
        <dgm:presLayoutVars>
          <dgm:chPref val="3"/>
        </dgm:presLayoutVars>
      </dgm:prSet>
      <dgm:spPr/>
    </dgm:pt>
    <dgm:pt modelId="{77F9022D-B557-2048-8C1F-B8DEE4A4418B}" type="pres">
      <dgm:prSet presAssocID="{F418B528-487B-7C40-AB8C-800EE8DA665B}" presName="level3hierChild" presStyleCnt="0"/>
      <dgm:spPr/>
    </dgm:pt>
    <dgm:pt modelId="{E55B7490-4327-894A-B1D3-1FDECD658F80}" type="pres">
      <dgm:prSet presAssocID="{CB285601-8E8F-8F40-AE21-DCF2B0D429AB}" presName="conn2-1" presStyleLbl="parChTrans1D3" presStyleIdx="0" presStyleCnt="3"/>
      <dgm:spPr/>
    </dgm:pt>
    <dgm:pt modelId="{DAB7FF71-1E20-0D41-8BE3-5CB3B3884F51}" type="pres">
      <dgm:prSet presAssocID="{CB285601-8E8F-8F40-AE21-DCF2B0D429AB}" presName="connTx" presStyleLbl="parChTrans1D3" presStyleIdx="0" presStyleCnt="3"/>
      <dgm:spPr/>
    </dgm:pt>
    <dgm:pt modelId="{8F79837E-FCFB-D54A-872A-87B1DDB1E894}" type="pres">
      <dgm:prSet presAssocID="{E9E285B5-59E9-AC4E-A5AD-2423AC5B8EFA}" presName="root2" presStyleCnt="0"/>
      <dgm:spPr/>
    </dgm:pt>
    <dgm:pt modelId="{FCDD4553-3346-4F41-96AD-D3FE327F6273}" type="pres">
      <dgm:prSet presAssocID="{E9E285B5-59E9-AC4E-A5AD-2423AC5B8EFA}" presName="LevelTwoTextNode" presStyleLbl="node3" presStyleIdx="0" presStyleCnt="3">
        <dgm:presLayoutVars>
          <dgm:chPref val="3"/>
        </dgm:presLayoutVars>
      </dgm:prSet>
      <dgm:spPr/>
    </dgm:pt>
    <dgm:pt modelId="{E7CC6E76-5EC9-484B-B008-4FFAB42C2C27}" type="pres">
      <dgm:prSet presAssocID="{E9E285B5-59E9-AC4E-A5AD-2423AC5B8EFA}" presName="level3hierChild" presStyleCnt="0"/>
      <dgm:spPr/>
    </dgm:pt>
    <dgm:pt modelId="{A50C3F6F-57E1-644B-A0AB-0F59D24E35DF}" type="pres">
      <dgm:prSet presAssocID="{E891E37E-CBC7-A449-9F67-971922010C2A}" presName="conn2-1" presStyleLbl="parChTrans1D2" presStyleIdx="1" presStyleCnt="3"/>
      <dgm:spPr/>
    </dgm:pt>
    <dgm:pt modelId="{C1CD773F-226A-A143-92CA-026BE7CF425D}" type="pres">
      <dgm:prSet presAssocID="{E891E37E-CBC7-A449-9F67-971922010C2A}" presName="connTx" presStyleLbl="parChTrans1D2" presStyleIdx="1" presStyleCnt="3"/>
      <dgm:spPr/>
    </dgm:pt>
    <dgm:pt modelId="{125072A4-150A-C44D-9E56-68028F0B8774}" type="pres">
      <dgm:prSet presAssocID="{6A0352C1-24F6-EA45-9C89-A7381894B2BC}" presName="root2" presStyleCnt="0"/>
      <dgm:spPr/>
    </dgm:pt>
    <dgm:pt modelId="{E654FF85-7FF8-8B4F-BBB6-2874DB550C63}" type="pres">
      <dgm:prSet presAssocID="{6A0352C1-24F6-EA45-9C89-A7381894B2BC}" presName="LevelTwoTextNode" presStyleLbl="node2" presStyleIdx="1" presStyleCnt="3">
        <dgm:presLayoutVars>
          <dgm:chPref val="3"/>
        </dgm:presLayoutVars>
      </dgm:prSet>
      <dgm:spPr/>
    </dgm:pt>
    <dgm:pt modelId="{5A06E900-7C1E-184F-9927-A6E3F6CB9974}" type="pres">
      <dgm:prSet presAssocID="{6A0352C1-24F6-EA45-9C89-A7381894B2BC}" presName="level3hierChild" presStyleCnt="0"/>
      <dgm:spPr/>
    </dgm:pt>
    <dgm:pt modelId="{0E779466-3ED8-DC4B-B875-5ED22C1CAA57}" type="pres">
      <dgm:prSet presAssocID="{F64F7251-F693-4042-8257-BAACFF3BA86B}" presName="conn2-1" presStyleLbl="parChTrans1D3" presStyleIdx="1" presStyleCnt="3"/>
      <dgm:spPr/>
    </dgm:pt>
    <dgm:pt modelId="{DFEF1331-B0C4-7E41-A71F-A92952892724}" type="pres">
      <dgm:prSet presAssocID="{F64F7251-F693-4042-8257-BAACFF3BA86B}" presName="connTx" presStyleLbl="parChTrans1D3" presStyleIdx="1" presStyleCnt="3"/>
      <dgm:spPr/>
    </dgm:pt>
    <dgm:pt modelId="{5462FA61-6C41-1E46-8AD4-751FE7CF40B7}" type="pres">
      <dgm:prSet presAssocID="{3F69BEEC-6FC3-8548-84E5-8573F27F968F}" presName="root2" presStyleCnt="0"/>
      <dgm:spPr/>
    </dgm:pt>
    <dgm:pt modelId="{B7D7FD4B-102F-324B-BAF9-FBB43511A276}" type="pres">
      <dgm:prSet presAssocID="{3F69BEEC-6FC3-8548-84E5-8573F27F968F}" presName="LevelTwoTextNode" presStyleLbl="node3" presStyleIdx="1" presStyleCnt="3">
        <dgm:presLayoutVars>
          <dgm:chPref val="3"/>
        </dgm:presLayoutVars>
      </dgm:prSet>
      <dgm:spPr/>
    </dgm:pt>
    <dgm:pt modelId="{7C752422-F39F-F543-B864-5CAE8A4A7AE6}" type="pres">
      <dgm:prSet presAssocID="{3F69BEEC-6FC3-8548-84E5-8573F27F968F}" presName="level3hierChild" presStyleCnt="0"/>
      <dgm:spPr/>
    </dgm:pt>
    <dgm:pt modelId="{0E863FF6-3853-AA48-AE23-C57E419BD917}" type="pres">
      <dgm:prSet presAssocID="{AC5598C3-B5CC-2A4C-A487-433F18B29128}" presName="conn2-1" presStyleLbl="parChTrans1D2" presStyleIdx="2" presStyleCnt="3"/>
      <dgm:spPr/>
    </dgm:pt>
    <dgm:pt modelId="{B8672974-CBC9-BA43-B404-62BD65747D16}" type="pres">
      <dgm:prSet presAssocID="{AC5598C3-B5CC-2A4C-A487-433F18B29128}" presName="connTx" presStyleLbl="parChTrans1D2" presStyleIdx="2" presStyleCnt="3"/>
      <dgm:spPr/>
    </dgm:pt>
    <dgm:pt modelId="{F5D2D738-1EFB-7444-A44A-9E485DBD88D5}" type="pres">
      <dgm:prSet presAssocID="{42A934BE-5D2C-6B45-AA9D-7F9D5ECF3A43}" presName="root2" presStyleCnt="0"/>
      <dgm:spPr/>
    </dgm:pt>
    <dgm:pt modelId="{EB095B93-8400-0D4E-9CAA-5330EDAE5348}" type="pres">
      <dgm:prSet presAssocID="{42A934BE-5D2C-6B45-AA9D-7F9D5ECF3A43}" presName="LevelTwoTextNode" presStyleLbl="node2" presStyleIdx="2" presStyleCnt="3">
        <dgm:presLayoutVars>
          <dgm:chPref val="3"/>
        </dgm:presLayoutVars>
      </dgm:prSet>
      <dgm:spPr/>
    </dgm:pt>
    <dgm:pt modelId="{7C5D8333-2C46-0348-B259-25182D523DF8}" type="pres">
      <dgm:prSet presAssocID="{42A934BE-5D2C-6B45-AA9D-7F9D5ECF3A43}" presName="level3hierChild" presStyleCnt="0"/>
      <dgm:spPr/>
    </dgm:pt>
    <dgm:pt modelId="{88CC17D2-0E8D-F942-B6A5-A87DE0CFF994}" type="pres">
      <dgm:prSet presAssocID="{96774BA7-EFD9-0C4C-832E-F5476194F402}" presName="conn2-1" presStyleLbl="parChTrans1D3" presStyleIdx="2" presStyleCnt="3"/>
      <dgm:spPr/>
    </dgm:pt>
    <dgm:pt modelId="{58AECFE6-4000-2B4B-BA4C-911C97F2A8CF}" type="pres">
      <dgm:prSet presAssocID="{96774BA7-EFD9-0C4C-832E-F5476194F402}" presName="connTx" presStyleLbl="parChTrans1D3" presStyleIdx="2" presStyleCnt="3"/>
      <dgm:spPr/>
    </dgm:pt>
    <dgm:pt modelId="{A0F17261-116F-6F45-91FF-B878712E97AE}" type="pres">
      <dgm:prSet presAssocID="{D5583882-C380-D241-B2B0-7E4DFB8C3E44}" presName="root2" presStyleCnt="0"/>
      <dgm:spPr/>
    </dgm:pt>
    <dgm:pt modelId="{F8BC4121-3CDF-C74C-8EAE-54E0170A55F8}" type="pres">
      <dgm:prSet presAssocID="{D5583882-C380-D241-B2B0-7E4DFB8C3E44}" presName="LevelTwoTextNode" presStyleLbl="node3" presStyleIdx="2" presStyleCnt="3">
        <dgm:presLayoutVars>
          <dgm:chPref val="3"/>
        </dgm:presLayoutVars>
      </dgm:prSet>
      <dgm:spPr/>
    </dgm:pt>
    <dgm:pt modelId="{6C27F248-08A5-C741-9372-544B772DBBF9}" type="pres">
      <dgm:prSet presAssocID="{D5583882-C380-D241-B2B0-7E4DFB8C3E44}" presName="level3hierChild" presStyleCnt="0"/>
      <dgm:spPr/>
    </dgm:pt>
  </dgm:ptLst>
  <dgm:cxnLst>
    <dgm:cxn modelId="{298D580F-56A0-6643-AE5D-2F82B2243EB8}" type="presOf" srcId="{A282B0B8-1287-414F-8E5F-FC46C21F6BED}" destId="{FEC941C1-0345-D94E-B262-7AE2495AEAC3}" srcOrd="1" destOrd="0" presId="urn:microsoft.com/office/officeart/2005/8/layout/hierarchy2"/>
    <dgm:cxn modelId="{600A031A-CE21-B74D-9E61-7AF9F27DE668}" type="presOf" srcId="{A282B0B8-1287-414F-8E5F-FC46C21F6BED}" destId="{364513BC-0932-FF49-B241-E237D3624F73}" srcOrd="0" destOrd="0" presId="urn:microsoft.com/office/officeart/2005/8/layout/hierarchy2"/>
    <dgm:cxn modelId="{455D962E-D2C5-134B-BBD8-76BB4DBEF49F}" type="presOf" srcId="{CB285601-8E8F-8F40-AE21-DCF2B0D429AB}" destId="{DAB7FF71-1E20-0D41-8BE3-5CB3B3884F51}" srcOrd="1" destOrd="0" presId="urn:microsoft.com/office/officeart/2005/8/layout/hierarchy2"/>
    <dgm:cxn modelId="{594D6333-DAC8-C247-AF6B-87EF0EEC5EA1}" type="presOf" srcId="{F64F7251-F693-4042-8257-BAACFF3BA86B}" destId="{DFEF1331-B0C4-7E41-A71F-A92952892724}" srcOrd="1" destOrd="0" presId="urn:microsoft.com/office/officeart/2005/8/layout/hierarchy2"/>
    <dgm:cxn modelId="{DDC48033-ADFA-2B4B-9935-50FCE490BFEB}" type="presOf" srcId="{EB7B5006-2633-D443-9013-F368DB4AB04B}" destId="{E46774B7-D08F-6340-BC7F-BF74D7473C8A}" srcOrd="0" destOrd="0" presId="urn:microsoft.com/office/officeart/2005/8/layout/hierarchy2"/>
    <dgm:cxn modelId="{B4D94B3E-F418-D34C-A971-6D923D6B9E4C}" type="presOf" srcId="{D972577F-230C-9342-9AE9-19A56A27011A}" destId="{6A44A4D8-D27B-FF4C-A2C7-20A6D9244DEC}" srcOrd="0" destOrd="0" presId="urn:microsoft.com/office/officeart/2005/8/layout/hierarchy2"/>
    <dgm:cxn modelId="{BF02C845-0999-BA40-B2A1-6B58A9D6EAE4}" type="presOf" srcId="{42A934BE-5D2C-6B45-AA9D-7F9D5ECF3A43}" destId="{EB095B93-8400-0D4E-9CAA-5330EDAE5348}" srcOrd="0" destOrd="0" presId="urn:microsoft.com/office/officeart/2005/8/layout/hierarchy2"/>
    <dgm:cxn modelId="{2630454A-F37E-D74F-A920-AA93FA5276AC}" srcId="{EB7B5006-2633-D443-9013-F368DB4AB04B}" destId="{42A934BE-5D2C-6B45-AA9D-7F9D5ECF3A43}" srcOrd="2" destOrd="0" parTransId="{AC5598C3-B5CC-2A4C-A487-433F18B29128}" sibTransId="{A13DADB4-9412-A74D-BCE3-F1C80B7266AA}"/>
    <dgm:cxn modelId="{DD6BF34E-8DA8-E942-8245-CA0557E6526D}" type="presOf" srcId="{6A0352C1-24F6-EA45-9C89-A7381894B2BC}" destId="{E654FF85-7FF8-8B4F-BBB6-2874DB550C63}" srcOrd="0" destOrd="0" presId="urn:microsoft.com/office/officeart/2005/8/layout/hierarchy2"/>
    <dgm:cxn modelId="{522BF95D-52A7-B346-9D43-D4FE993E824F}" srcId="{D972577F-230C-9342-9AE9-19A56A27011A}" destId="{EB7B5006-2633-D443-9013-F368DB4AB04B}" srcOrd="0" destOrd="0" parTransId="{D1150DF5-6E79-5748-8DC5-9AABEAB09DCA}" sibTransId="{F8EEC7D6-0D6D-3D42-A6BA-2EB60D6A35C8}"/>
    <dgm:cxn modelId="{7813B262-E742-9042-94D1-B24F266DDB19}" type="presOf" srcId="{AC5598C3-B5CC-2A4C-A487-433F18B29128}" destId="{B8672974-CBC9-BA43-B404-62BD65747D16}" srcOrd="1" destOrd="0" presId="urn:microsoft.com/office/officeart/2005/8/layout/hierarchy2"/>
    <dgm:cxn modelId="{BA1C3F65-0498-1C4C-AEF9-230AE8BA870F}" type="presOf" srcId="{96774BA7-EFD9-0C4C-832E-F5476194F402}" destId="{58AECFE6-4000-2B4B-BA4C-911C97F2A8CF}" srcOrd="1" destOrd="0" presId="urn:microsoft.com/office/officeart/2005/8/layout/hierarchy2"/>
    <dgm:cxn modelId="{1B5B0F6A-988B-3A49-96FF-E08C12164734}" srcId="{42A934BE-5D2C-6B45-AA9D-7F9D5ECF3A43}" destId="{D5583882-C380-D241-B2B0-7E4DFB8C3E44}" srcOrd="0" destOrd="0" parTransId="{96774BA7-EFD9-0C4C-832E-F5476194F402}" sibTransId="{5B55FC2B-EDF8-A344-B1CE-400D70567535}"/>
    <dgm:cxn modelId="{70565071-4909-6441-8160-1DD5098C3508}" type="presOf" srcId="{3F69BEEC-6FC3-8548-84E5-8573F27F968F}" destId="{B7D7FD4B-102F-324B-BAF9-FBB43511A276}" srcOrd="0" destOrd="0" presId="urn:microsoft.com/office/officeart/2005/8/layout/hierarchy2"/>
    <dgm:cxn modelId="{7D380B76-B721-C546-8217-C2323EC547B5}" type="presOf" srcId="{AC5598C3-B5CC-2A4C-A487-433F18B29128}" destId="{0E863FF6-3853-AA48-AE23-C57E419BD917}" srcOrd="0" destOrd="0" presId="urn:microsoft.com/office/officeart/2005/8/layout/hierarchy2"/>
    <dgm:cxn modelId="{284F368B-82AE-7742-89D1-EC0E3D2B7264}" srcId="{EB7B5006-2633-D443-9013-F368DB4AB04B}" destId="{F418B528-487B-7C40-AB8C-800EE8DA665B}" srcOrd="0" destOrd="0" parTransId="{A282B0B8-1287-414F-8E5F-FC46C21F6BED}" sibTransId="{D9A05432-8579-0D42-9BE5-2DFB55CBFD99}"/>
    <dgm:cxn modelId="{C17AF095-5BBC-AD46-9847-0F19644EED50}" type="presOf" srcId="{E891E37E-CBC7-A449-9F67-971922010C2A}" destId="{C1CD773F-226A-A143-92CA-026BE7CF425D}" srcOrd="1" destOrd="0" presId="urn:microsoft.com/office/officeart/2005/8/layout/hierarchy2"/>
    <dgm:cxn modelId="{DFEEFA95-298F-FF4C-BB69-B85C83CB6DD0}" type="presOf" srcId="{F418B528-487B-7C40-AB8C-800EE8DA665B}" destId="{7C4732F4-224E-9340-A4BD-C1419E3AE0CB}" srcOrd="0" destOrd="0" presId="urn:microsoft.com/office/officeart/2005/8/layout/hierarchy2"/>
    <dgm:cxn modelId="{576CA2A5-05F0-BA49-8E5B-F7906CED3C7D}" type="presOf" srcId="{E9E285B5-59E9-AC4E-A5AD-2423AC5B8EFA}" destId="{FCDD4553-3346-4F41-96AD-D3FE327F6273}" srcOrd="0" destOrd="0" presId="urn:microsoft.com/office/officeart/2005/8/layout/hierarchy2"/>
    <dgm:cxn modelId="{D8452FB0-9039-1247-A039-761ACE3CC148}" type="presOf" srcId="{96774BA7-EFD9-0C4C-832E-F5476194F402}" destId="{88CC17D2-0E8D-F942-B6A5-A87DE0CFF994}" srcOrd="0" destOrd="0" presId="urn:microsoft.com/office/officeart/2005/8/layout/hierarchy2"/>
    <dgm:cxn modelId="{3ABDCDB5-53EC-0441-8421-809D3ACBBC32}" type="presOf" srcId="{F64F7251-F693-4042-8257-BAACFF3BA86B}" destId="{0E779466-3ED8-DC4B-B875-5ED22C1CAA57}" srcOrd="0" destOrd="0" presId="urn:microsoft.com/office/officeart/2005/8/layout/hierarchy2"/>
    <dgm:cxn modelId="{184B51B9-BCAB-644A-93EA-6649DD911677}" type="presOf" srcId="{CB285601-8E8F-8F40-AE21-DCF2B0D429AB}" destId="{E55B7490-4327-894A-B1D3-1FDECD658F80}" srcOrd="0" destOrd="0" presId="urn:microsoft.com/office/officeart/2005/8/layout/hierarchy2"/>
    <dgm:cxn modelId="{DBAA2CC0-A90F-4541-9A96-901B286CDB2B}" srcId="{F418B528-487B-7C40-AB8C-800EE8DA665B}" destId="{E9E285B5-59E9-AC4E-A5AD-2423AC5B8EFA}" srcOrd="0" destOrd="0" parTransId="{CB285601-8E8F-8F40-AE21-DCF2B0D429AB}" sibTransId="{FAD5202D-96D2-A148-AC17-6F6B72B75714}"/>
    <dgm:cxn modelId="{DBBD94CD-C2F7-6C4B-8904-830685745CB3}" srcId="{EB7B5006-2633-D443-9013-F368DB4AB04B}" destId="{6A0352C1-24F6-EA45-9C89-A7381894B2BC}" srcOrd="1" destOrd="0" parTransId="{E891E37E-CBC7-A449-9F67-971922010C2A}" sibTransId="{1C4536B8-F5F0-9B4C-B0D6-99C37588CACF}"/>
    <dgm:cxn modelId="{D1008EDE-09EF-F045-9C4E-003B16747EBD}" srcId="{6A0352C1-24F6-EA45-9C89-A7381894B2BC}" destId="{3F69BEEC-6FC3-8548-84E5-8573F27F968F}" srcOrd="0" destOrd="0" parTransId="{F64F7251-F693-4042-8257-BAACFF3BA86B}" sibTransId="{A13D16C7-4609-544A-BF1A-53C6040E81D7}"/>
    <dgm:cxn modelId="{A1A88EDF-0399-D340-8B0A-B140CDF65351}" type="presOf" srcId="{E891E37E-CBC7-A449-9F67-971922010C2A}" destId="{A50C3F6F-57E1-644B-A0AB-0F59D24E35DF}" srcOrd="0" destOrd="0" presId="urn:microsoft.com/office/officeart/2005/8/layout/hierarchy2"/>
    <dgm:cxn modelId="{581D3EE3-2D4F-B44D-A270-508E3BED3991}" type="presOf" srcId="{D5583882-C380-D241-B2B0-7E4DFB8C3E44}" destId="{F8BC4121-3CDF-C74C-8EAE-54E0170A55F8}" srcOrd="0" destOrd="0" presId="urn:microsoft.com/office/officeart/2005/8/layout/hierarchy2"/>
    <dgm:cxn modelId="{43959EC6-042B-FE48-A446-A0A707A42531}" type="presParOf" srcId="{6A44A4D8-D27B-FF4C-A2C7-20A6D9244DEC}" destId="{4660C002-DA01-CB45-8A16-8888BF6AA938}" srcOrd="0" destOrd="0" presId="urn:microsoft.com/office/officeart/2005/8/layout/hierarchy2"/>
    <dgm:cxn modelId="{0BD54B72-DCCA-5A4A-8CAF-E88D514C064C}" type="presParOf" srcId="{4660C002-DA01-CB45-8A16-8888BF6AA938}" destId="{E46774B7-D08F-6340-BC7F-BF74D7473C8A}" srcOrd="0" destOrd="0" presId="urn:microsoft.com/office/officeart/2005/8/layout/hierarchy2"/>
    <dgm:cxn modelId="{E25EE5FE-A3AC-5B44-A2BE-7CAA869FC8CD}" type="presParOf" srcId="{4660C002-DA01-CB45-8A16-8888BF6AA938}" destId="{FA7D5D49-4B81-4549-9706-3509AE66C41D}" srcOrd="1" destOrd="0" presId="urn:microsoft.com/office/officeart/2005/8/layout/hierarchy2"/>
    <dgm:cxn modelId="{5C5AA130-DF2A-A34F-A9B0-EA35BF4D96E2}" type="presParOf" srcId="{FA7D5D49-4B81-4549-9706-3509AE66C41D}" destId="{364513BC-0932-FF49-B241-E237D3624F73}" srcOrd="0" destOrd="0" presId="urn:microsoft.com/office/officeart/2005/8/layout/hierarchy2"/>
    <dgm:cxn modelId="{DEEC3032-1F84-A64C-A1D0-97970B8372A8}" type="presParOf" srcId="{364513BC-0932-FF49-B241-E237D3624F73}" destId="{FEC941C1-0345-D94E-B262-7AE2495AEAC3}" srcOrd="0" destOrd="0" presId="urn:microsoft.com/office/officeart/2005/8/layout/hierarchy2"/>
    <dgm:cxn modelId="{C05D92EF-508B-0B4F-A5C8-09356D2D0DAA}" type="presParOf" srcId="{FA7D5D49-4B81-4549-9706-3509AE66C41D}" destId="{595260DD-1FA9-D146-8F51-5CE7E9756820}" srcOrd="1" destOrd="0" presId="urn:microsoft.com/office/officeart/2005/8/layout/hierarchy2"/>
    <dgm:cxn modelId="{5DBE4F01-8FFC-604B-BEEE-909BA77AE44B}" type="presParOf" srcId="{595260DD-1FA9-D146-8F51-5CE7E9756820}" destId="{7C4732F4-224E-9340-A4BD-C1419E3AE0CB}" srcOrd="0" destOrd="0" presId="urn:microsoft.com/office/officeart/2005/8/layout/hierarchy2"/>
    <dgm:cxn modelId="{BA46CB42-4071-704E-8F23-12E5C6101FE8}" type="presParOf" srcId="{595260DD-1FA9-D146-8F51-5CE7E9756820}" destId="{77F9022D-B557-2048-8C1F-B8DEE4A4418B}" srcOrd="1" destOrd="0" presId="urn:microsoft.com/office/officeart/2005/8/layout/hierarchy2"/>
    <dgm:cxn modelId="{44684BD0-A20A-9949-B8D3-601D9707B6F0}" type="presParOf" srcId="{77F9022D-B557-2048-8C1F-B8DEE4A4418B}" destId="{E55B7490-4327-894A-B1D3-1FDECD658F80}" srcOrd="0" destOrd="0" presId="urn:microsoft.com/office/officeart/2005/8/layout/hierarchy2"/>
    <dgm:cxn modelId="{4252D601-EB68-7A4F-9E3A-B7BAFBE0D5E3}" type="presParOf" srcId="{E55B7490-4327-894A-B1D3-1FDECD658F80}" destId="{DAB7FF71-1E20-0D41-8BE3-5CB3B3884F51}" srcOrd="0" destOrd="0" presId="urn:microsoft.com/office/officeart/2005/8/layout/hierarchy2"/>
    <dgm:cxn modelId="{6B08A729-349A-CC4B-A945-FC5A2AC101FF}" type="presParOf" srcId="{77F9022D-B557-2048-8C1F-B8DEE4A4418B}" destId="{8F79837E-FCFB-D54A-872A-87B1DDB1E894}" srcOrd="1" destOrd="0" presId="urn:microsoft.com/office/officeart/2005/8/layout/hierarchy2"/>
    <dgm:cxn modelId="{5DFA809B-B343-4A4C-8B67-DC0A6C1F59F8}" type="presParOf" srcId="{8F79837E-FCFB-D54A-872A-87B1DDB1E894}" destId="{FCDD4553-3346-4F41-96AD-D3FE327F6273}" srcOrd="0" destOrd="0" presId="urn:microsoft.com/office/officeart/2005/8/layout/hierarchy2"/>
    <dgm:cxn modelId="{0FFDE18D-0FDA-844F-9754-F38114228B58}" type="presParOf" srcId="{8F79837E-FCFB-D54A-872A-87B1DDB1E894}" destId="{E7CC6E76-5EC9-484B-B008-4FFAB42C2C27}" srcOrd="1" destOrd="0" presId="urn:microsoft.com/office/officeart/2005/8/layout/hierarchy2"/>
    <dgm:cxn modelId="{53EC2769-71FA-2441-8435-5B19F80BABE8}" type="presParOf" srcId="{FA7D5D49-4B81-4549-9706-3509AE66C41D}" destId="{A50C3F6F-57E1-644B-A0AB-0F59D24E35DF}" srcOrd="2" destOrd="0" presId="urn:microsoft.com/office/officeart/2005/8/layout/hierarchy2"/>
    <dgm:cxn modelId="{BE6A39CE-1F7B-0945-BCA1-CFC6A0FC6FCD}" type="presParOf" srcId="{A50C3F6F-57E1-644B-A0AB-0F59D24E35DF}" destId="{C1CD773F-226A-A143-92CA-026BE7CF425D}" srcOrd="0" destOrd="0" presId="urn:microsoft.com/office/officeart/2005/8/layout/hierarchy2"/>
    <dgm:cxn modelId="{05BFB91C-9A77-6E40-A605-0C0FF84A68A8}" type="presParOf" srcId="{FA7D5D49-4B81-4549-9706-3509AE66C41D}" destId="{125072A4-150A-C44D-9E56-68028F0B8774}" srcOrd="3" destOrd="0" presId="urn:microsoft.com/office/officeart/2005/8/layout/hierarchy2"/>
    <dgm:cxn modelId="{F6D4030C-10CB-5D40-9EE1-3008C4A64FC0}" type="presParOf" srcId="{125072A4-150A-C44D-9E56-68028F0B8774}" destId="{E654FF85-7FF8-8B4F-BBB6-2874DB550C63}" srcOrd="0" destOrd="0" presId="urn:microsoft.com/office/officeart/2005/8/layout/hierarchy2"/>
    <dgm:cxn modelId="{3F337A75-DAB2-054C-9CED-82E45109FD6D}" type="presParOf" srcId="{125072A4-150A-C44D-9E56-68028F0B8774}" destId="{5A06E900-7C1E-184F-9927-A6E3F6CB9974}" srcOrd="1" destOrd="0" presId="urn:microsoft.com/office/officeart/2005/8/layout/hierarchy2"/>
    <dgm:cxn modelId="{641D01C6-F30E-DB47-84C1-C5A3DF4BA70C}" type="presParOf" srcId="{5A06E900-7C1E-184F-9927-A6E3F6CB9974}" destId="{0E779466-3ED8-DC4B-B875-5ED22C1CAA57}" srcOrd="0" destOrd="0" presId="urn:microsoft.com/office/officeart/2005/8/layout/hierarchy2"/>
    <dgm:cxn modelId="{ED13EBCB-A3BD-E943-975D-788EBB12213E}" type="presParOf" srcId="{0E779466-3ED8-DC4B-B875-5ED22C1CAA57}" destId="{DFEF1331-B0C4-7E41-A71F-A92952892724}" srcOrd="0" destOrd="0" presId="urn:microsoft.com/office/officeart/2005/8/layout/hierarchy2"/>
    <dgm:cxn modelId="{D01AA4D6-1BFA-FB40-83F2-E8CED5F2A91A}" type="presParOf" srcId="{5A06E900-7C1E-184F-9927-A6E3F6CB9974}" destId="{5462FA61-6C41-1E46-8AD4-751FE7CF40B7}" srcOrd="1" destOrd="0" presId="urn:microsoft.com/office/officeart/2005/8/layout/hierarchy2"/>
    <dgm:cxn modelId="{19294A9E-8FA3-CB4B-B2CB-2029893F629B}" type="presParOf" srcId="{5462FA61-6C41-1E46-8AD4-751FE7CF40B7}" destId="{B7D7FD4B-102F-324B-BAF9-FBB43511A276}" srcOrd="0" destOrd="0" presId="urn:microsoft.com/office/officeart/2005/8/layout/hierarchy2"/>
    <dgm:cxn modelId="{ED594D97-5476-384F-8C3C-5CC462480C91}" type="presParOf" srcId="{5462FA61-6C41-1E46-8AD4-751FE7CF40B7}" destId="{7C752422-F39F-F543-B864-5CAE8A4A7AE6}" srcOrd="1" destOrd="0" presId="urn:microsoft.com/office/officeart/2005/8/layout/hierarchy2"/>
    <dgm:cxn modelId="{EA962F16-B4C4-1B42-A110-3FD352B1BC89}" type="presParOf" srcId="{FA7D5D49-4B81-4549-9706-3509AE66C41D}" destId="{0E863FF6-3853-AA48-AE23-C57E419BD917}" srcOrd="4" destOrd="0" presId="urn:microsoft.com/office/officeart/2005/8/layout/hierarchy2"/>
    <dgm:cxn modelId="{F7599E7C-2C90-E543-9375-D5BEC851A31B}" type="presParOf" srcId="{0E863FF6-3853-AA48-AE23-C57E419BD917}" destId="{B8672974-CBC9-BA43-B404-62BD65747D16}" srcOrd="0" destOrd="0" presId="urn:microsoft.com/office/officeart/2005/8/layout/hierarchy2"/>
    <dgm:cxn modelId="{42F7A8B5-1066-5745-B3E2-335958AFB1D7}" type="presParOf" srcId="{FA7D5D49-4B81-4549-9706-3509AE66C41D}" destId="{F5D2D738-1EFB-7444-A44A-9E485DBD88D5}" srcOrd="5" destOrd="0" presId="urn:microsoft.com/office/officeart/2005/8/layout/hierarchy2"/>
    <dgm:cxn modelId="{8278FF38-C830-8B42-AAE4-EAEE70254950}" type="presParOf" srcId="{F5D2D738-1EFB-7444-A44A-9E485DBD88D5}" destId="{EB095B93-8400-0D4E-9CAA-5330EDAE5348}" srcOrd="0" destOrd="0" presId="urn:microsoft.com/office/officeart/2005/8/layout/hierarchy2"/>
    <dgm:cxn modelId="{E5239A37-185A-8E43-A7CE-6E3A094A711F}" type="presParOf" srcId="{F5D2D738-1EFB-7444-A44A-9E485DBD88D5}" destId="{7C5D8333-2C46-0348-B259-25182D523DF8}" srcOrd="1" destOrd="0" presId="urn:microsoft.com/office/officeart/2005/8/layout/hierarchy2"/>
    <dgm:cxn modelId="{0A77AB4C-DA02-2744-8898-E0DC0FD7B517}" type="presParOf" srcId="{7C5D8333-2C46-0348-B259-25182D523DF8}" destId="{88CC17D2-0E8D-F942-B6A5-A87DE0CFF994}" srcOrd="0" destOrd="0" presId="urn:microsoft.com/office/officeart/2005/8/layout/hierarchy2"/>
    <dgm:cxn modelId="{C91C5781-D1E1-3B47-BF8B-D30D4EDBAF6E}" type="presParOf" srcId="{88CC17D2-0E8D-F942-B6A5-A87DE0CFF994}" destId="{58AECFE6-4000-2B4B-BA4C-911C97F2A8CF}" srcOrd="0" destOrd="0" presId="urn:microsoft.com/office/officeart/2005/8/layout/hierarchy2"/>
    <dgm:cxn modelId="{E28F3BF0-6AF6-2141-8D2F-874D73D5A12F}" type="presParOf" srcId="{7C5D8333-2C46-0348-B259-25182D523DF8}" destId="{A0F17261-116F-6F45-91FF-B878712E97AE}" srcOrd="1" destOrd="0" presId="urn:microsoft.com/office/officeart/2005/8/layout/hierarchy2"/>
    <dgm:cxn modelId="{D143B494-01F9-C34C-8366-4CAA2C4854A3}" type="presParOf" srcId="{A0F17261-116F-6F45-91FF-B878712E97AE}" destId="{F8BC4121-3CDF-C74C-8EAE-54E0170A55F8}" srcOrd="0" destOrd="0" presId="urn:microsoft.com/office/officeart/2005/8/layout/hierarchy2"/>
    <dgm:cxn modelId="{8946A248-1888-EC43-B12B-A97645E75CD0}" type="presParOf" srcId="{A0F17261-116F-6F45-91FF-B878712E97AE}" destId="{6C27F248-08A5-C741-9372-544B772DBBF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501583-FCE9-E54E-ADDF-45F29DD1493C}"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fr-FR"/>
        </a:p>
      </dgm:t>
    </dgm:pt>
    <dgm:pt modelId="{B2FEEC2B-7A98-A14C-9722-47B603EDE2DD}">
      <dgm:prSet phldrT="[Texte]"/>
      <dgm:spPr/>
      <dgm:t>
        <a:bodyPr/>
        <a:lstStyle/>
        <a:p>
          <a:r>
            <a:rPr lang="fr-FR" dirty="0"/>
            <a:t>Utilisation à des fins</a:t>
          </a:r>
        </a:p>
      </dgm:t>
    </dgm:pt>
    <dgm:pt modelId="{09EC5279-6024-6D41-BDCD-00FF9132BD11}" type="parTrans" cxnId="{89956A14-BD39-9040-AD9F-EFF95847593E}">
      <dgm:prSet/>
      <dgm:spPr/>
      <dgm:t>
        <a:bodyPr/>
        <a:lstStyle/>
        <a:p>
          <a:endParaRPr lang="fr-FR"/>
        </a:p>
      </dgm:t>
    </dgm:pt>
    <dgm:pt modelId="{1FECFB66-41E3-9443-8528-FB649FE23D42}" type="sibTrans" cxnId="{89956A14-BD39-9040-AD9F-EFF95847593E}">
      <dgm:prSet/>
      <dgm:spPr/>
      <dgm:t>
        <a:bodyPr/>
        <a:lstStyle/>
        <a:p>
          <a:endParaRPr lang="fr-FR"/>
        </a:p>
      </dgm:t>
    </dgm:pt>
    <dgm:pt modelId="{77327042-AABC-FC4E-BA7D-4A27A8144360}">
      <dgm:prSet phldrT="[Texte]"/>
      <dgm:spPr/>
      <dgm:t>
        <a:bodyPr/>
        <a:lstStyle/>
        <a:p>
          <a:r>
            <a:rPr lang="fr-FR" dirty="0"/>
            <a:t>Professionnelles</a:t>
          </a:r>
        </a:p>
      </dgm:t>
    </dgm:pt>
    <dgm:pt modelId="{71843D4F-14C6-F544-9109-0D2382EBB4F8}" type="parTrans" cxnId="{AA16F6B5-EA8C-4D4A-A584-38C4EEBB041C}">
      <dgm:prSet/>
      <dgm:spPr/>
      <dgm:t>
        <a:bodyPr/>
        <a:lstStyle/>
        <a:p>
          <a:endParaRPr lang="fr-FR"/>
        </a:p>
      </dgm:t>
    </dgm:pt>
    <dgm:pt modelId="{5A0EDE05-F435-7746-B16B-1C2F4F01BDA4}" type="sibTrans" cxnId="{AA16F6B5-EA8C-4D4A-A584-38C4EEBB041C}">
      <dgm:prSet/>
      <dgm:spPr/>
      <dgm:t>
        <a:bodyPr/>
        <a:lstStyle/>
        <a:p>
          <a:endParaRPr lang="fr-FR"/>
        </a:p>
      </dgm:t>
    </dgm:pt>
    <dgm:pt modelId="{BEAD7BFB-60F4-F74B-8196-B5914781E4E0}">
      <dgm:prSet phldrT="[Texte]"/>
      <dgm:spPr/>
      <dgm:t>
        <a:bodyPr/>
        <a:lstStyle/>
        <a:p>
          <a:r>
            <a:rPr lang="fr-FR" dirty="0"/>
            <a:t>Privées</a:t>
          </a:r>
        </a:p>
      </dgm:t>
    </dgm:pt>
    <dgm:pt modelId="{9CAA8B55-D7B0-C74F-9A67-F0DC90A2F15B}" type="parTrans" cxnId="{130F1348-7CF3-0A4C-86D0-7486EE81C122}">
      <dgm:prSet/>
      <dgm:spPr/>
      <dgm:t>
        <a:bodyPr/>
        <a:lstStyle/>
        <a:p>
          <a:endParaRPr lang="fr-FR"/>
        </a:p>
      </dgm:t>
    </dgm:pt>
    <dgm:pt modelId="{D9DFD973-35E1-3544-9572-EA1C276D21B9}" type="sibTrans" cxnId="{130F1348-7CF3-0A4C-86D0-7486EE81C122}">
      <dgm:prSet/>
      <dgm:spPr/>
      <dgm:t>
        <a:bodyPr/>
        <a:lstStyle/>
        <a:p>
          <a:endParaRPr lang="fr-FR"/>
        </a:p>
      </dgm:t>
    </dgm:pt>
    <dgm:pt modelId="{A3208CCE-EDC5-D64D-AEDC-CDFD8C7F0E07}">
      <dgm:prSet/>
      <dgm:spPr/>
      <dgm:t>
        <a:bodyPr/>
        <a:lstStyle/>
        <a:p>
          <a:r>
            <a:rPr lang="fr-FR" dirty="0"/>
            <a:t>Professionnelles + privées</a:t>
          </a:r>
        </a:p>
      </dgm:t>
    </dgm:pt>
    <dgm:pt modelId="{776FFADF-6C04-5644-AD8B-E6E194D01367}" type="sibTrans" cxnId="{E852E249-4A20-4E46-86B1-6A6E6E6D0FD9}">
      <dgm:prSet/>
      <dgm:spPr/>
      <dgm:t>
        <a:bodyPr/>
        <a:lstStyle/>
        <a:p>
          <a:endParaRPr lang="fr-FR"/>
        </a:p>
      </dgm:t>
    </dgm:pt>
    <dgm:pt modelId="{BFFD3098-9EEC-3E43-891F-389A76E0165D}" type="parTrans" cxnId="{E852E249-4A20-4E46-86B1-6A6E6E6D0FD9}">
      <dgm:prSet/>
      <dgm:spPr/>
      <dgm:t>
        <a:bodyPr/>
        <a:lstStyle/>
        <a:p>
          <a:endParaRPr lang="fr-FR"/>
        </a:p>
      </dgm:t>
    </dgm:pt>
    <dgm:pt modelId="{4F51B159-A4D0-D447-9B83-FB0B80C6A434}">
      <dgm:prSet/>
      <dgm:spPr/>
      <dgm:t>
        <a:bodyPr/>
        <a:lstStyle/>
        <a:p>
          <a:r>
            <a:rPr lang="fr-FR" dirty="0"/>
            <a:t>Diviser la partie utilisée à des fins privées (payée par travailleur)  de celle utilisée à des fins professionnelles.  </a:t>
          </a:r>
        </a:p>
      </dgm:t>
    </dgm:pt>
    <dgm:pt modelId="{A213B9A5-4CB7-9C40-8358-389CC1915481}" type="parTrans" cxnId="{F43BBB34-1CCD-114F-8730-78D1B6F5B1E5}">
      <dgm:prSet/>
      <dgm:spPr/>
      <dgm:t>
        <a:bodyPr/>
        <a:lstStyle/>
        <a:p>
          <a:endParaRPr lang="fr-FR"/>
        </a:p>
      </dgm:t>
    </dgm:pt>
    <dgm:pt modelId="{BFF2D621-29AE-F94B-981D-37D09E1588EF}" type="sibTrans" cxnId="{F43BBB34-1CCD-114F-8730-78D1B6F5B1E5}">
      <dgm:prSet/>
      <dgm:spPr/>
      <dgm:t>
        <a:bodyPr/>
        <a:lstStyle/>
        <a:p>
          <a:endParaRPr lang="fr-FR"/>
        </a:p>
      </dgm:t>
    </dgm:pt>
    <dgm:pt modelId="{0FD0550E-F6F8-C44C-88EE-57A4903745E1}">
      <dgm:prSet/>
      <dgm:spPr/>
      <dgm:t>
        <a:bodyPr/>
        <a:lstStyle/>
        <a:p>
          <a:r>
            <a:rPr lang="fr-FR" dirty="0"/>
            <a:t>Contrôle de l’employeur ( ! Respect droit vie privée + CCT n°81)</a:t>
          </a:r>
        </a:p>
      </dgm:t>
    </dgm:pt>
    <dgm:pt modelId="{8E40DBA8-41F9-CC45-8CDC-E1A22AD6BD3A}" type="parTrans" cxnId="{983D6F5C-9FBB-814D-9602-61713ED75BFF}">
      <dgm:prSet/>
      <dgm:spPr/>
      <dgm:t>
        <a:bodyPr/>
        <a:lstStyle/>
        <a:p>
          <a:endParaRPr lang="fr-FR"/>
        </a:p>
      </dgm:t>
    </dgm:pt>
    <dgm:pt modelId="{C414119D-C8CC-F74F-8940-298A0658CF2E}" type="sibTrans" cxnId="{983D6F5C-9FBB-814D-9602-61713ED75BFF}">
      <dgm:prSet/>
      <dgm:spPr/>
      <dgm:t>
        <a:bodyPr/>
        <a:lstStyle/>
        <a:p>
          <a:endParaRPr lang="fr-FR"/>
        </a:p>
      </dgm:t>
    </dgm:pt>
    <dgm:pt modelId="{4F20F45F-1820-FD43-B052-74AF6F24B229}">
      <dgm:prSet/>
      <dgm:spPr/>
      <dgm:t>
        <a:bodyPr/>
        <a:lstStyle/>
        <a:p>
          <a:r>
            <a:rPr lang="fr-FR" dirty="0"/>
            <a:t>ATN dans le chef du travailleur</a:t>
          </a:r>
        </a:p>
      </dgm:t>
    </dgm:pt>
    <dgm:pt modelId="{8C47E7D6-E1A0-AA49-B34B-DD1117C47DC1}" type="parTrans" cxnId="{095CC655-240F-904B-A288-46DDFF539FDF}">
      <dgm:prSet/>
      <dgm:spPr/>
      <dgm:t>
        <a:bodyPr/>
        <a:lstStyle/>
        <a:p>
          <a:endParaRPr lang="fr-FR"/>
        </a:p>
      </dgm:t>
    </dgm:pt>
    <dgm:pt modelId="{C520347D-38E9-2443-B82B-51A34DF8D3B2}" type="sibTrans" cxnId="{095CC655-240F-904B-A288-46DDFF539FDF}">
      <dgm:prSet/>
      <dgm:spPr/>
      <dgm:t>
        <a:bodyPr/>
        <a:lstStyle/>
        <a:p>
          <a:endParaRPr lang="fr-FR"/>
        </a:p>
      </dgm:t>
    </dgm:pt>
    <dgm:pt modelId="{4D6E48BB-CFA1-0D43-A87F-0D21EABA3BA2}">
      <dgm:prSet/>
      <dgm:spPr/>
      <dgm:t>
        <a:bodyPr/>
        <a:lstStyle/>
        <a:p>
          <a:r>
            <a:rPr lang="fr-FR" dirty="0"/>
            <a:t>Évaluation partie privée</a:t>
          </a:r>
        </a:p>
      </dgm:t>
    </dgm:pt>
    <dgm:pt modelId="{5C87AD17-68A6-6540-8477-93C626C2E399}" type="parTrans" cxnId="{2E00B01B-AAE2-9A4A-B24E-AA8C30A377DC}">
      <dgm:prSet/>
      <dgm:spPr/>
      <dgm:t>
        <a:bodyPr/>
        <a:lstStyle/>
        <a:p>
          <a:endParaRPr lang="fr-FR"/>
        </a:p>
      </dgm:t>
    </dgm:pt>
    <dgm:pt modelId="{CF9BD8CF-E4A7-3148-B1EA-F302EFB61139}" type="sibTrans" cxnId="{2E00B01B-AAE2-9A4A-B24E-AA8C30A377DC}">
      <dgm:prSet/>
      <dgm:spPr/>
      <dgm:t>
        <a:bodyPr/>
        <a:lstStyle/>
        <a:p>
          <a:endParaRPr lang="fr-FR"/>
        </a:p>
      </dgm:t>
    </dgm:pt>
    <dgm:pt modelId="{4A0E93D8-A809-A445-81A6-2623A5E5BA4A}">
      <dgm:prSet/>
      <dgm:spPr/>
      <dgm:t>
        <a:bodyPr/>
        <a:lstStyle/>
        <a:p>
          <a:r>
            <a:rPr lang="fr-FR" dirty="0"/>
            <a:t>prorata</a:t>
          </a:r>
        </a:p>
      </dgm:t>
    </dgm:pt>
    <dgm:pt modelId="{2A93A150-5C80-114A-AA99-B461B20CE5EB}" type="parTrans" cxnId="{06F60820-24B6-104B-B7A4-F6565EDDF230}">
      <dgm:prSet/>
      <dgm:spPr/>
      <dgm:t>
        <a:bodyPr/>
        <a:lstStyle/>
        <a:p>
          <a:endParaRPr lang="fr-FR"/>
        </a:p>
      </dgm:t>
    </dgm:pt>
    <dgm:pt modelId="{5B0A31D2-FD15-1145-9DFF-AE02B73CF96A}" type="sibTrans" cxnId="{06F60820-24B6-104B-B7A4-F6565EDDF230}">
      <dgm:prSet/>
      <dgm:spPr/>
      <dgm:t>
        <a:bodyPr/>
        <a:lstStyle/>
        <a:p>
          <a:endParaRPr lang="fr-FR"/>
        </a:p>
      </dgm:t>
    </dgm:pt>
    <dgm:pt modelId="{537B8B60-C77A-D747-91F1-1861CE33EC0C}" type="pres">
      <dgm:prSet presAssocID="{44501583-FCE9-E54E-ADDF-45F29DD1493C}" presName="diagram" presStyleCnt="0">
        <dgm:presLayoutVars>
          <dgm:chPref val="1"/>
          <dgm:dir/>
          <dgm:animOne val="branch"/>
          <dgm:animLvl val="lvl"/>
          <dgm:resizeHandles val="exact"/>
        </dgm:presLayoutVars>
      </dgm:prSet>
      <dgm:spPr/>
    </dgm:pt>
    <dgm:pt modelId="{16504E19-BD8A-2C45-925C-B0303DD376A4}" type="pres">
      <dgm:prSet presAssocID="{B2FEEC2B-7A98-A14C-9722-47B603EDE2DD}" presName="root1" presStyleCnt="0"/>
      <dgm:spPr/>
    </dgm:pt>
    <dgm:pt modelId="{BBAC6757-F7A3-A94B-8E7F-9DF2CA22EC58}" type="pres">
      <dgm:prSet presAssocID="{B2FEEC2B-7A98-A14C-9722-47B603EDE2DD}" presName="LevelOneTextNode" presStyleLbl="node0" presStyleIdx="0" presStyleCnt="1">
        <dgm:presLayoutVars>
          <dgm:chPref val="3"/>
        </dgm:presLayoutVars>
      </dgm:prSet>
      <dgm:spPr/>
    </dgm:pt>
    <dgm:pt modelId="{6B320A5E-5EFC-4B46-BEE7-76EA778BD9F8}" type="pres">
      <dgm:prSet presAssocID="{B2FEEC2B-7A98-A14C-9722-47B603EDE2DD}" presName="level2hierChild" presStyleCnt="0"/>
      <dgm:spPr/>
    </dgm:pt>
    <dgm:pt modelId="{31158EBD-5EB3-DE43-8A43-1EF8D8646BA8}" type="pres">
      <dgm:prSet presAssocID="{71843D4F-14C6-F544-9109-0D2382EBB4F8}" presName="conn2-1" presStyleLbl="parChTrans1D2" presStyleIdx="0" presStyleCnt="3"/>
      <dgm:spPr/>
    </dgm:pt>
    <dgm:pt modelId="{AEC6FF42-CB18-4F45-8BCD-3F9DE8478629}" type="pres">
      <dgm:prSet presAssocID="{71843D4F-14C6-F544-9109-0D2382EBB4F8}" presName="connTx" presStyleLbl="parChTrans1D2" presStyleIdx="0" presStyleCnt="3"/>
      <dgm:spPr/>
    </dgm:pt>
    <dgm:pt modelId="{BA8A5D41-8029-5043-B68A-982D60508934}" type="pres">
      <dgm:prSet presAssocID="{77327042-AABC-FC4E-BA7D-4A27A8144360}" presName="root2" presStyleCnt="0"/>
      <dgm:spPr/>
    </dgm:pt>
    <dgm:pt modelId="{1F106DD6-D06B-914A-9448-A93AFAE3B958}" type="pres">
      <dgm:prSet presAssocID="{77327042-AABC-FC4E-BA7D-4A27A8144360}" presName="LevelTwoTextNode" presStyleLbl="node2" presStyleIdx="0" presStyleCnt="3">
        <dgm:presLayoutVars>
          <dgm:chPref val="3"/>
        </dgm:presLayoutVars>
      </dgm:prSet>
      <dgm:spPr/>
    </dgm:pt>
    <dgm:pt modelId="{EA8A27C5-9199-7340-90BD-D93102D94B9C}" type="pres">
      <dgm:prSet presAssocID="{77327042-AABC-FC4E-BA7D-4A27A8144360}" presName="level3hierChild" presStyleCnt="0"/>
      <dgm:spPr/>
    </dgm:pt>
    <dgm:pt modelId="{3A703446-6F41-5543-9C69-475A3CCE3D69}" type="pres">
      <dgm:prSet presAssocID="{8E40DBA8-41F9-CC45-8CDC-E1A22AD6BD3A}" presName="conn2-1" presStyleLbl="parChTrans1D3" presStyleIdx="0" presStyleCnt="3"/>
      <dgm:spPr/>
    </dgm:pt>
    <dgm:pt modelId="{64D6F2D5-E713-F24D-8F89-AF1811AAF9A5}" type="pres">
      <dgm:prSet presAssocID="{8E40DBA8-41F9-CC45-8CDC-E1A22AD6BD3A}" presName="connTx" presStyleLbl="parChTrans1D3" presStyleIdx="0" presStyleCnt="3"/>
      <dgm:spPr/>
    </dgm:pt>
    <dgm:pt modelId="{B44BB47E-7740-9542-BFB6-70459A5294A7}" type="pres">
      <dgm:prSet presAssocID="{0FD0550E-F6F8-C44C-88EE-57A4903745E1}" presName="root2" presStyleCnt="0"/>
      <dgm:spPr/>
    </dgm:pt>
    <dgm:pt modelId="{961DFFAB-0641-1D4C-9B7F-6AD15A2C1E8D}" type="pres">
      <dgm:prSet presAssocID="{0FD0550E-F6F8-C44C-88EE-57A4903745E1}" presName="LevelTwoTextNode" presStyleLbl="node3" presStyleIdx="0" presStyleCnt="3">
        <dgm:presLayoutVars>
          <dgm:chPref val="3"/>
        </dgm:presLayoutVars>
      </dgm:prSet>
      <dgm:spPr/>
    </dgm:pt>
    <dgm:pt modelId="{CFECF969-2EC9-DE41-8C25-54001D6F0A5E}" type="pres">
      <dgm:prSet presAssocID="{0FD0550E-F6F8-C44C-88EE-57A4903745E1}" presName="level3hierChild" presStyleCnt="0"/>
      <dgm:spPr/>
    </dgm:pt>
    <dgm:pt modelId="{C1F9F346-7F51-964F-9E56-CE26A3F8FD3B}" type="pres">
      <dgm:prSet presAssocID="{9CAA8B55-D7B0-C74F-9A67-F0DC90A2F15B}" presName="conn2-1" presStyleLbl="parChTrans1D2" presStyleIdx="1" presStyleCnt="3"/>
      <dgm:spPr/>
    </dgm:pt>
    <dgm:pt modelId="{BA00ADBD-BCB3-7446-A3BA-42AB1A80BBF5}" type="pres">
      <dgm:prSet presAssocID="{9CAA8B55-D7B0-C74F-9A67-F0DC90A2F15B}" presName="connTx" presStyleLbl="parChTrans1D2" presStyleIdx="1" presStyleCnt="3"/>
      <dgm:spPr/>
    </dgm:pt>
    <dgm:pt modelId="{478C54F4-4E25-004D-9D74-C8932306AC80}" type="pres">
      <dgm:prSet presAssocID="{BEAD7BFB-60F4-F74B-8196-B5914781E4E0}" presName="root2" presStyleCnt="0"/>
      <dgm:spPr/>
    </dgm:pt>
    <dgm:pt modelId="{7129C3D2-0587-F847-ABC3-E5D0895F1161}" type="pres">
      <dgm:prSet presAssocID="{BEAD7BFB-60F4-F74B-8196-B5914781E4E0}" presName="LevelTwoTextNode" presStyleLbl="node2" presStyleIdx="1" presStyleCnt="3">
        <dgm:presLayoutVars>
          <dgm:chPref val="3"/>
        </dgm:presLayoutVars>
      </dgm:prSet>
      <dgm:spPr/>
    </dgm:pt>
    <dgm:pt modelId="{4ECD75D8-8845-664F-8979-3257BD7BDB3C}" type="pres">
      <dgm:prSet presAssocID="{BEAD7BFB-60F4-F74B-8196-B5914781E4E0}" presName="level3hierChild" presStyleCnt="0"/>
      <dgm:spPr/>
    </dgm:pt>
    <dgm:pt modelId="{11C49B51-2791-7B40-B09C-10F001BFC35E}" type="pres">
      <dgm:prSet presAssocID="{8C47E7D6-E1A0-AA49-B34B-DD1117C47DC1}" presName="conn2-1" presStyleLbl="parChTrans1D3" presStyleIdx="1" presStyleCnt="3"/>
      <dgm:spPr/>
    </dgm:pt>
    <dgm:pt modelId="{54A73F95-9D4D-C048-9C2B-47D669211EA0}" type="pres">
      <dgm:prSet presAssocID="{8C47E7D6-E1A0-AA49-B34B-DD1117C47DC1}" presName="connTx" presStyleLbl="parChTrans1D3" presStyleIdx="1" presStyleCnt="3"/>
      <dgm:spPr/>
    </dgm:pt>
    <dgm:pt modelId="{5A8B43BE-6F7B-6F4F-8FE4-A3B1815A73EF}" type="pres">
      <dgm:prSet presAssocID="{4F20F45F-1820-FD43-B052-74AF6F24B229}" presName="root2" presStyleCnt="0"/>
      <dgm:spPr/>
    </dgm:pt>
    <dgm:pt modelId="{E7E42712-8444-7044-9585-2F242AAE2C37}" type="pres">
      <dgm:prSet presAssocID="{4F20F45F-1820-FD43-B052-74AF6F24B229}" presName="LevelTwoTextNode" presStyleLbl="node3" presStyleIdx="1" presStyleCnt="3">
        <dgm:presLayoutVars>
          <dgm:chPref val="3"/>
        </dgm:presLayoutVars>
      </dgm:prSet>
      <dgm:spPr/>
    </dgm:pt>
    <dgm:pt modelId="{670B6B0B-001D-CD4E-8BDA-C7542BC4AB46}" type="pres">
      <dgm:prSet presAssocID="{4F20F45F-1820-FD43-B052-74AF6F24B229}" presName="level3hierChild" presStyleCnt="0"/>
      <dgm:spPr/>
    </dgm:pt>
    <dgm:pt modelId="{32C8C6F4-DB81-D948-8777-DF58D78A55E4}" type="pres">
      <dgm:prSet presAssocID="{BFFD3098-9EEC-3E43-891F-389A76E0165D}" presName="conn2-1" presStyleLbl="parChTrans1D2" presStyleIdx="2" presStyleCnt="3"/>
      <dgm:spPr/>
    </dgm:pt>
    <dgm:pt modelId="{12BEA08F-B2FC-8B41-8CE4-3B32C10A32C8}" type="pres">
      <dgm:prSet presAssocID="{BFFD3098-9EEC-3E43-891F-389A76E0165D}" presName="connTx" presStyleLbl="parChTrans1D2" presStyleIdx="2" presStyleCnt="3"/>
      <dgm:spPr/>
    </dgm:pt>
    <dgm:pt modelId="{D9C41BD0-FCBF-AD45-89EE-EA5654F68EAE}" type="pres">
      <dgm:prSet presAssocID="{A3208CCE-EDC5-D64D-AEDC-CDFD8C7F0E07}" presName="root2" presStyleCnt="0"/>
      <dgm:spPr/>
    </dgm:pt>
    <dgm:pt modelId="{940E11E9-BB18-6347-986B-B6D8E340D27B}" type="pres">
      <dgm:prSet presAssocID="{A3208CCE-EDC5-D64D-AEDC-CDFD8C7F0E07}" presName="LevelTwoTextNode" presStyleLbl="node2" presStyleIdx="2" presStyleCnt="3">
        <dgm:presLayoutVars>
          <dgm:chPref val="3"/>
        </dgm:presLayoutVars>
      </dgm:prSet>
      <dgm:spPr/>
    </dgm:pt>
    <dgm:pt modelId="{7350DDE5-3767-A841-8888-256783FE5395}" type="pres">
      <dgm:prSet presAssocID="{A3208CCE-EDC5-D64D-AEDC-CDFD8C7F0E07}" presName="level3hierChild" presStyleCnt="0"/>
      <dgm:spPr/>
    </dgm:pt>
    <dgm:pt modelId="{8F589677-DAB6-744A-90EE-3E20875CC2C1}" type="pres">
      <dgm:prSet presAssocID="{A213B9A5-4CB7-9C40-8358-389CC1915481}" presName="conn2-1" presStyleLbl="parChTrans1D3" presStyleIdx="2" presStyleCnt="3"/>
      <dgm:spPr/>
    </dgm:pt>
    <dgm:pt modelId="{553CB299-2796-9041-A4E0-42FA81DE26AF}" type="pres">
      <dgm:prSet presAssocID="{A213B9A5-4CB7-9C40-8358-389CC1915481}" presName="connTx" presStyleLbl="parChTrans1D3" presStyleIdx="2" presStyleCnt="3"/>
      <dgm:spPr/>
    </dgm:pt>
    <dgm:pt modelId="{5672F1F1-27B7-E449-AFE7-01C3C8B0B57E}" type="pres">
      <dgm:prSet presAssocID="{4F51B159-A4D0-D447-9B83-FB0B80C6A434}" presName="root2" presStyleCnt="0"/>
      <dgm:spPr/>
    </dgm:pt>
    <dgm:pt modelId="{21069D59-3D65-7043-93CD-4868EDDC5C39}" type="pres">
      <dgm:prSet presAssocID="{4F51B159-A4D0-D447-9B83-FB0B80C6A434}" presName="LevelTwoTextNode" presStyleLbl="node3" presStyleIdx="2" presStyleCnt="3">
        <dgm:presLayoutVars>
          <dgm:chPref val="3"/>
        </dgm:presLayoutVars>
      </dgm:prSet>
      <dgm:spPr/>
    </dgm:pt>
    <dgm:pt modelId="{138D0252-168B-744D-8463-EB9946B5A29F}" type="pres">
      <dgm:prSet presAssocID="{4F51B159-A4D0-D447-9B83-FB0B80C6A434}" presName="level3hierChild" presStyleCnt="0"/>
      <dgm:spPr/>
    </dgm:pt>
    <dgm:pt modelId="{14AF4475-0594-0A43-8C90-379653A827C0}" type="pres">
      <dgm:prSet presAssocID="{5C87AD17-68A6-6540-8477-93C626C2E399}" presName="conn2-1" presStyleLbl="parChTrans1D4" presStyleIdx="0" presStyleCnt="2"/>
      <dgm:spPr/>
    </dgm:pt>
    <dgm:pt modelId="{B7AEF075-6FB4-1648-A8E0-286613F8A24D}" type="pres">
      <dgm:prSet presAssocID="{5C87AD17-68A6-6540-8477-93C626C2E399}" presName="connTx" presStyleLbl="parChTrans1D4" presStyleIdx="0" presStyleCnt="2"/>
      <dgm:spPr/>
    </dgm:pt>
    <dgm:pt modelId="{42DDCC88-E373-774C-9BC5-DE8556F9012B}" type="pres">
      <dgm:prSet presAssocID="{4D6E48BB-CFA1-0D43-A87F-0D21EABA3BA2}" presName="root2" presStyleCnt="0"/>
      <dgm:spPr/>
    </dgm:pt>
    <dgm:pt modelId="{04FA4796-CE93-8146-84D8-1A498D6344E6}" type="pres">
      <dgm:prSet presAssocID="{4D6E48BB-CFA1-0D43-A87F-0D21EABA3BA2}" presName="LevelTwoTextNode" presStyleLbl="node4" presStyleIdx="0" presStyleCnt="2">
        <dgm:presLayoutVars>
          <dgm:chPref val="3"/>
        </dgm:presLayoutVars>
      </dgm:prSet>
      <dgm:spPr/>
    </dgm:pt>
    <dgm:pt modelId="{00026D65-6554-FF46-9E9B-12A0A79921CF}" type="pres">
      <dgm:prSet presAssocID="{4D6E48BB-CFA1-0D43-A87F-0D21EABA3BA2}" presName="level3hierChild" presStyleCnt="0"/>
      <dgm:spPr/>
    </dgm:pt>
    <dgm:pt modelId="{D0C073A4-DC77-084A-8686-A5A2E99C5D0E}" type="pres">
      <dgm:prSet presAssocID="{2A93A150-5C80-114A-AA99-B461B20CE5EB}" presName="conn2-1" presStyleLbl="parChTrans1D4" presStyleIdx="1" presStyleCnt="2"/>
      <dgm:spPr/>
    </dgm:pt>
    <dgm:pt modelId="{40825807-0B5A-6F4F-9965-64AE049733A2}" type="pres">
      <dgm:prSet presAssocID="{2A93A150-5C80-114A-AA99-B461B20CE5EB}" presName="connTx" presStyleLbl="parChTrans1D4" presStyleIdx="1" presStyleCnt="2"/>
      <dgm:spPr/>
    </dgm:pt>
    <dgm:pt modelId="{F07217C6-B24A-E44C-B343-C913F08E9764}" type="pres">
      <dgm:prSet presAssocID="{4A0E93D8-A809-A445-81A6-2623A5E5BA4A}" presName="root2" presStyleCnt="0"/>
      <dgm:spPr/>
    </dgm:pt>
    <dgm:pt modelId="{4CA10B3B-4028-7149-8708-B0351E81AD71}" type="pres">
      <dgm:prSet presAssocID="{4A0E93D8-A809-A445-81A6-2623A5E5BA4A}" presName="LevelTwoTextNode" presStyleLbl="node4" presStyleIdx="1" presStyleCnt="2">
        <dgm:presLayoutVars>
          <dgm:chPref val="3"/>
        </dgm:presLayoutVars>
      </dgm:prSet>
      <dgm:spPr/>
    </dgm:pt>
    <dgm:pt modelId="{8F37BCD6-2903-8E42-A452-F3C6A4D062C6}" type="pres">
      <dgm:prSet presAssocID="{4A0E93D8-A809-A445-81A6-2623A5E5BA4A}" presName="level3hierChild" presStyleCnt="0"/>
      <dgm:spPr/>
    </dgm:pt>
  </dgm:ptLst>
  <dgm:cxnLst>
    <dgm:cxn modelId="{EE8D030B-5BBB-214C-98F8-D2C89AFFBF13}" type="presOf" srcId="{8E40DBA8-41F9-CC45-8CDC-E1A22AD6BD3A}" destId="{3A703446-6F41-5543-9C69-475A3CCE3D69}" srcOrd="0" destOrd="0" presId="urn:microsoft.com/office/officeart/2005/8/layout/hierarchy2"/>
    <dgm:cxn modelId="{89956A14-BD39-9040-AD9F-EFF95847593E}" srcId="{44501583-FCE9-E54E-ADDF-45F29DD1493C}" destId="{B2FEEC2B-7A98-A14C-9722-47B603EDE2DD}" srcOrd="0" destOrd="0" parTransId="{09EC5279-6024-6D41-BDCD-00FF9132BD11}" sibTransId="{1FECFB66-41E3-9443-8528-FB649FE23D42}"/>
    <dgm:cxn modelId="{641B1D17-531B-AB4E-A3B8-46C671722702}" type="presOf" srcId="{8C47E7D6-E1A0-AA49-B34B-DD1117C47DC1}" destId="{54A73F95-9D4D-C048-9C2B-47D669211EA0}" srcOrd="1" destOrd="0" presId="urn:microsoft.com/office/officeart/2005/8/layout/hierarchy2"/>
    <dgm:cxn modelId="{2E00B01B-AAE2-9A4A-B24E-AA8C30A377DC}" srcId="{4F51B159-A4D0-D447-9B83-FB0B80C6A434}" destId="{4D6E48BB-CFA1-0D43-A87F-0D21EABA3BA2}" srcOrd="0" destOrd="0" parTransId="{5C87AD17-68A6-6540-8477-93C626C2E399}" sibTransId="{CF9BD8CF-E4A7-3148-B1EA-F302EFB61139}"/>
    <dgm:cxn modelId="{2333F01D-C597-2E41-9546-CE93A3C98F3C}" type="presOf" srcId="{9CAA8B55-D7B0-C74F-9A67-F0DC90A2F15B}" destId="{BA00ADBD-BCB3-7446-A3BA-42AB1A80BBF5}" srcOrd="1" destOrd="0" presId="urn:microsoft.com/office/officeart/2005/8/layout/hierarchy2"/>
    <dgm:cxn modelId="{06F60820-24B6-104B-B7A4-F6565EDDF230}" srcId="{4D6E48BB-CFA1-0D43-A87F-0D21EABA3BA2}" destId="{4A0E93D8-A809-A445-81A6-2623A5E5BA4A}" srcOrd="0" destOrd="0" parTransId="{2A93A150-5C80-114A-AA99-B461B20CE5EB}" sibTransId="{5B0A31D2-FD15-1145-9DFF-AE02B73CF96A}"/>
    <dgm:cxn modelId="{E0559525-7162-8347-B4B3-44B5B4EE1A7A}" type="presOf" srcId="{0FD0550E-F6F8-C44C-88EE-57A4903745E1}" destId="{961DFFAB-0641-1D4C-9B7F-6AD15A2C1E8D}" srcOrd="0" destOrd="0" presId="urn:microsoft.com/office/officeart/2005/8/layout/hierarchy2"/>
    <dgm:cxn modelId="{2376832B-3E64-7549-A1E7-E719E80B557E}" type="presOf" srcId="{44501583-FCE9-E54E-ADDF-45F29DD1493C}" destId="{537B8B60-C77A-D747-91F1-1861CE33EC0C}" srcOrd="0" destOrd="0" presId="urn:microsoft.com/office/officeart/2005/8/layout/hierarchy2"/>
    <dgm:cxn modelId="{DF8EA12B-698A-1941-BE82-32E42C225309}" type="presOf" srcId="{BFFD3098-9EEC-3E43-891F-389A76E0165D}" destId="{12BEA08F-B2FC-8B41-8CE4-3B32C10A32C8}" srcOrd="1" destOrd="0" presId="urn:microsoft.com/office/officeart/2005/8/layout/hierarchy2"/>
    <dgm:cxn modelId="{ECDE2034-8C09-9049-9105-AAB2DAE006FF}" type="presOf" srcId="{4A0E93D8-A809-A445-81A6-2623A5E5BA4A}" destId="{4CA10B3B-4028-7149-8708-B0351E81AD71}" srcOrd="0" destOrd="0" presId="urn:microsoft.com/office/officeart/2005/8/layout/hierarchy2"/>
    <dgm:cxn modelId="{F43BBB34-1CCD-114F-8730-78D1B6F5B1E5}" srcId="{A3208CCE-EDC5-D64D-AEDC-CDFD8C7F0E07}" destId="{4F51B159-A4D0-D447-9B83-FB0B80C6A434}" srcOrd="0" destOrd="0" parTransId="{A213B9A5-4CB7-9C40-8358-389CC1915481}" sibTransId="{BFF2D621-29AE-F94B-981D-37D09E1588EF}"/>
    <dgm:cxn modelId="{21530A37-32D9-3042-A883-154B4010F7AC}" type="presOf" srcId="{5C87AD17-68A6-6540-8477-93C626C2E399}" destId="{B7AEF075-6FB4-1648-A8E0-286613F8A24D}" srcOrd="1" destOrd="0" presId="urn:microsoft.com/office/officeart/2005/8/layout/hierarchy2"/>
    <dgm:cxn modelId="{3FC08640-8A81-684A-A2D6-4D177C6F7499}" type="presOf" srcId="{A213B9A5-4CB7-9C40-8358-389CC1915481}" destId="{553CB299-2796-9041-A4E0-42FA81DE26AF}" srcOrd="1" destOrd="0" presId="urn:microsoft.com/office/officeart/2005/8/layout/hierarchy2"/>
    <dgm:cxn modelId="{83425D46-828F-854B-B32C-E33A21A29F49}" type="presOf" srcId="{BEAD7BFB-60F4-F74B-8196-B5914781E4E0}" destId="{7129C3D2-0587-F847-ABC3-E5D0895F1161}" srcOrd="0" destOrd="0" presId="urn:microsoft.com/office/officeart/2005/8/layout/hierarchy2"/>
    <dgm:cxn modelId="{130F1348-7CF3-0A4C-86D0-7486EE81C122}" srcId="{B2FEEC2B-7A98-A14C-9722-47B603EDE2DD}" destId="{BEAD7BFB-60F4-F74B-8196-B5914781E4E0}" srcOrd="1" destOrd="0" parTransId="{9CAA8B55-D7B0-C74F-9A67-F0DC90A2F15B}" sibTransId="{D9DFD973-35E1-3544-9572-EA1C276D21B9}"/>
    <dgm:cxn modelId="{E852E249-4A20-4E46-86B1-6A6E6E6D0FD9}" srcId="{B2FEEC2B-7A98-A14C-9722-47B603EDE2DD}" destId="{A3208CCE-EDC5-D64D-AEDC-CDFD8C7F0E07}" srcOrd="2" destOrd="0" parTransId="{BFFD3098-9EEC-3E43-891F-389A76E0165D}" sibTransId="{776FFADF-6C04-5644-AD8B-E6E194D01367}"/>
    <dgm:cxn modelId="{4BFE8F4D-805F-9E46-84BF-C64D59CDFB4E}" type="presOf" srcId="{A213B9A5-4CB7-9C40-8358-389CC1915481}" destId="{8F589677-DAB6-744A-90EE-3E20875CC2C1}" srcOrd="0" destOrd="0" presId="urn:microsoft.com/office/officeart/2005/8/layout/hierarchy2"/>
    <dgm:cxn modelId="{095CC655-240F-904B-A288-46DDFF539FDF}" srcId="{BEAD7BFB-60F4-F74B-8196-B5914781E4E0}" destId="{4F20F45F-1820-FD43-B052-74AF6F24B229}" srcOrd="0" destOrd="0" parTransId="{8C47E7D6-E1A0-AA49-B34B-DD1117C47DC1}" sibTransId="{C520347D-38E9-2443-B82B-51A34DF8D3B2}"/>
    <dgm:cxn modelId="{983D6F5C-9FBB-814D-9602-61713ED75BFF}" srcId="{77327042-AABC-FC4E-BA7D-4A27A8144360}" destId="{0FD0550E-F6F8-C44C-88EE-57A4903745E1}" srcOrd="0" destOrd="0" parTransId="{8E40DBA8-41F9-CC45-8CDC-E1A22AD6BD3A}" sibTransId="{C414119D-C8CC-F74F-8940-298A0658CF2E}"/>
    <dgm:cxn modelId="{C90E5163-115F-FA44-BDF9-A4A8CFE25310}" type="presOf" srcId="{8E40DBA8-41F9-CC45-8CDC-E1A22AD6BD3A}" destId="{64D6F2D5-E713-F24D-8F89-AF1811AAF9A5}" srcOrd="1" destOrd="0" presId="urn:microsoft.com/office/officeart/2005/8/layout/hierarchy2"/>
    <dgm:cxn modelId="{18B1A665-3B19-0543-9150-0E6D39104DD5}" type="presOf" srcId="{BFFD3098-9EEC-3E43-891F-389A76E0165D}" destId="{32C8C6F4-DB81-D948-8777-DF58D78A55E4}" srcOrd="0" destOrd="0" presId="urn:microsoft.com/office/officeart/2005/8/layout/hierarchy2"/>
    <dgm:cxn modelId="{47339668-002D-9B48-B19B-D14DFE4AA7A3}" type="presOf" srcId="{4F20F45F-1820-FD43-B052-74AF6F24B229}" destId="{E7E42712-8444-7044-9585-2F242AAE2C37}" srcOrd="0" destOrd="0" presId="urn:microsoft.com/office/officeart/2005/8/layout/hierarchy2"/>
    <dgm:cxn modelId="{DFB60582-A2D1-F444-A743-302B874097F5}" type="presOf" srcId="{9CAA8B55-D7B0-C74F-9A67-F0DC90A2F15B}" destId="{C1F9F346-7F51-964F-9E56-CE26A3F8FD3B}" srcOrd="0" destOrd="0" presId="urn:microsoft.com/office/officeart/2005/8/layout/hierarchy2"/>
    <dgm:cxn modelId="{7D0A3F87-0AA7-2D4C-B903-846E0FF020F6}" type="presOf" srcId="{4F51B159-A4D0-D447-9B83-FB0B80C6A434}" destId="{21069D59-3D65-7043-93CD-4868EDDC5C39}" srcOrd="0" destOrd="0" presId="urn:microsoft.com/office/officeart/2005/8/layout/hierarchy2"/>
    <dgm:cxn modelId="{35F5268A-6484-4142-A6B8-10E6F412B450}" type="presOf" srcId="{2A93A150-5C80-114A-AA99-B461B20CE5EB}" destId="{D0C073A4-DC77-084A-8686-A5A2E99C5D0E}" srcOrd="0" destOrd="0" presId="urn:microsoft.com/office/officeart/2005/8/layout/hierarchy2"/>
    <dgm:cxn modelId="{DDFD508B-E9B9-594D-9B78-DC8472778BDA}" type="presOf" srcId="{4D6E48BB-CFA1-0D43-A87F-0D21EABA3BA2}" destId="{04FA4796-CE93-8146-84D8-1A498D6344E6}" srcOrd="0" destOrd="0" presId="urn:microsoft.com/office/officeart/2005/8/layout/hierarchy2"/>
    <dgm:cxn modelId="{00E8DA93-7CCA-684A-88C0-3862C48F2592}" type="presOf" srcId="{B2FEEC2B-7A98-A14C-9722-47B603EDE2DD}" destId="{BBAC6757-F7A3-A94B-8E7F-9DF2CA22EC58}" srcOrd="0" destOrd="0" presId="urn:microsoft.com/office/officeart/2005/8/layout/hierarchy2"/>
    <dgm:cxn modelId="{30599A95-7884-3E4C-931F-28321801BEC2}" type="presOf" srcId="{A3208CCE-EDC5-D64D-AEDC-CDFD8C7F0E07}" destId="{940E11E9-BB18-6347-986B-B6D8E340D27B}" srcOrd="0" destOrd="0" presId="urn:microsoft.com/office/officeart/2005/8/layout/hierarchy2"/>
    <dgm:cxn modelId="{BD9A31AC-4FC7-DB4F-B52B-5C4BAFAB3CED}" type="presOf" srcId="{8C47E7D6-E1A0-AA49-B34B-DD1117C47DC1}" destId="{11C49B51-2791-7B40-B09C-10F001BFC35E}" srcOrd="0" destOrd="0" presId="urn:microsoft.com/office/officeart/2005/8/layout/hierarchy2"/>
    <dgm:cxn modelId="{AA16F6B5-EA8C-4D4A-A584-38C4EEBB041C}" srcId="{B2FEEC2B-7A98-A14C-9722-47B603EDE2DD}" destId="{77327042-AABC-FC4E-BA7D-4A27A8144360}" srcOrd="0" destOrd="0" parTransId="{71843D4F-14C6-F544-9109-0D2382EBB4F8}" sibTransId="{5A0EDE05-F435-7746-B16B-1C2F4F01BDA4}"/>
    <dgm:cxn modelId="{CAACEFB9-3798-0944-AC84-DC4C16BFBA3C}" type="presOf" srcId="{71843D4F-14C6-F544-9109-0D2382EBB4F8}" destId="{31158EBD-5EB3-DE43-8A43-1EF8D8646BA8}" srcOrd="0" destOrd="0" presId="urn:microsoft.com/office/officeart/2005/8/layout/hierarchy2"/>
    <dgm:cxn modelId="{023443CA-D831-4340-A314-4A1AEEB56D3F}" type="presOf" srcId="{71843D4F-14C6-F544-9109-0D2382EBB4F8}" destId="{AEC6FF42-CB18-4F45-8BCD-3F9DE8478629}" srcOrd="1" destOrd="0" presId="urn:microsoft.com/office/officeart/2005/8/layout/hierarchy2"/>
    <dgm:cxn modelId="{3A5216E4-4497-6B41-89C7-C59F5EF8D849}" type="presOf" srcId="{5C87AD17-68A6-6540-8477-93C626C2E399}" destId="{14AF4475-0594-0A43-8C90-379653A827C0}" srcOrd="0" destOrd="0" presId="urn:microsoft.com/office/officeart/2005/8/layout/hierarchy2"/>
    <dgm:cxn modelId="{C3FEFDF6-877C-5C44-8AF6-57E0FD11CD03}" type="presOf" srcId="{77327042-AABC-FC4E-BA7D-4A27A8144360}" destId="{1F106DD6-D06B-914A-9448-A93AFAE3B958}" srcOrd="0" destOrd="0" presId="urn:microsoft.com/office/officeart/2005/8/layout/hierarchy2"/>
    <dgm:cxn modelId="{382916F7-1E8A-D641-A8B4-71F3AC71627D}" type="presOf" srcId="{2A93A150-5C80-114A-AA99-B461B20CE5EB}" destId="{40825807-0B5A-6F4F-9965-64AE049733A2}" srcOrd="1" destOrd="0" presId="urn:microsoft.com/office/officeart/2005/8/layout/hierarchy2"/>
    <dgm:cxn modelId="{7D226884-8C2B-7F48-82D1-EDAB72AE4132}" type="presParOf" srcId="{537B8B60-C77A-D747-91F1-1861CE33EC0C}" destId="{16504E19-BD8A-2C45-925C-B0303DD376A4}" srcOrd="0" destOrd="0" presId="urn:microsoft.com/office/officeart/2005/8/layout/hierarchy2"/>
    <dgm:cxn modelId="{3128E1CD-95A5-E74B-8ABE-A31AB66CD2BD}" type="presParOf" srcId="{16504E19-BD8A-2C45-925C-B0303DD376A4}" destId="{BBAC6757-F7A3-A94B-8E7F-9DF2CA22EC58}" srcOrd="0" destOrd="0" presId="urn:microsoft.com/office/officeart/2005/8/layout/hierarchy2"/>
    <dgm:cxn modelId="{DB22CD9A-99BB-0941-8DAC-FEE59E5861E1}" type="presParOf" srcId="{16504E19-BD8A-2C45-925C-B0303DD376A4}" destId="{6B320A5E-5EFC-4B46-BEE7-76EA778BD9F8}" srcOrd="1" destOrd="0" presId="urn:microsoft.com/office/officeart/2005/8/layout/hierarchy2"/>
    <dgm:cxn modelId="{93647586-9892-764C-BC9F-BFB1C68CD5E8}" type="presParOf" srcId="{6B320A5E-5EFC-4B46-BEE7-76EA778BD9F8}" destId="{31158EBD-5EB3-DE43-8A43-1EF8D8646BA8}" srcOrd="0" destOrd="0" presId="urn:microsoft.com/office/officeart/2005/8/layout/hierarchy2"/>
    <dgm:cxn modelId="{35BC646A-126B-644B-B0E6-BAF8FC73EC5A}" type="presParOf" srcId="{31158EBD-5EB3-DE43-8A43-1EF8D8646BA8}" destId="{AEC6FF42-CB18-4F45-8BCD-3F9DE8478629}" srcOrd="0" destOrd="0" presId="urn:microsoft.com/office/officeart/2005/8/layout/hierarchy2"/>
    <dgm:cxn modelId="{F31F5FA8-CA45-BD4A-930A-21A806EA7A27}" type="presParOf" srcId="{6B320A5E-5EFC-4B46-BEE7-76EA778BD9F8}" destId="{BA8A5D41-8029-5043-B68A-982D60508934}" srcOrd="1" destOrd="0" presId="urn:microsoft.com/office/officeart/2005/8/layout/hierarchy2"/>
    <dgm:cxn modelId="{0AC23ADC-424F-2D45-9FC8-8877451182B2}" type="presParOf" srcId="{BA8A5D41-8029-5043-B68A-982D60508934}" destId="{1F106DD6-D06B-914A-9448-A93AFAE3B958}" srcOrd="0" destOrd="0" presId="urn:microsoft.com/office/officeart/2005/8/layout/hierarchy2"/>
    <dgm:cxn modelId="{C68E175E-77B0-4B40-B8BE-8F5535888912}" type="presParOf" srcId="{BA8A5D41-8029-5043-B68A-982D60508934}" destId="{EA8A27C5-9199-7340-90BD-D93102D94B9C}" srcOrd="1" destOrd="0" presId="urn:microsoft.com/office/officeart/2005/8/layout/hierarchy2"/>
    <dgm:cxn modelId="{640DE50D-EAD1-B844-A139-FC67C40BEBB1}" type="presParOf" srcId="{EA8A27C5-9199-7340-90BD-D93102D94B9C}" destId="{3A703446-6F41-5543-9C69-475A3CCE3D69}" srcOrd="0" destOrd="0" presId="urn:microsoft.com/office/officeart/2005/8/layout/hierarchy2"/>
    <dgm:cxn modelId="{09A2484A-7612-0941-82AE-FC71F99F86A2}" type="presParOf" srcId="{3A703446-6F41-5543-9C69-475A3CCE3D69}" destId="{64D6F2D5-E713-F24D-8F89-AF1811AAF9A5}" srcOrd="0" destOrd="0" presId="urn:microsoft.com/office/officeart/2005/8/layout/hierarchy2"/>
    <dgm:cxn modelId="{40D72270-9E04-AA42-B5E0-2FE116563F54}" type="presParOf" srcId="{EA8A27C5-9199-7340-90BD-D93102D94B9C}" destId="{B44BB47E-7740-9542-BFB6-70459A5294A7}" srcOrd="1" destOrd="0" presId="urn:microsoft.com/office/officeart/2005/8/layout/hierarchy2"/>
    <dgm:cxn modelId="{FA2B4A9B-DC8E-334E-9BF4-94C9C39A5F2E}" type="presParOf" srcId="{B44BB47E-7740-9542-BFB6-70459A5294A7}" destId="{961DFFAB-0641-1D4C-9B7F-6AD15A2C1E8D}" srcOrd="0" destOrd="0" presId="urn:microsoft.com/office/officeart/2005/8/layout/hierarchy2"/>
    <dgm:cxn modelId="{879FD718-F47A-E245-96AD-3327B530D14F}" type="presParOf" srcId="{B44BB47E-7740-9542-BFB6-70459A5294A7}" destId="{CFECF969-2EC9-DE41-8C25-54001D6F0A5E}" srcOrd="1" destOrd="0" presId="urn:microsoft.com/office/officeart/2005/8/layout/hierarchy2"/>
    <dgm:cxn modelId="{37E572E2-9FD7-1E40-9135-E125028B1430}" type="presParOf" srcId="{6B320A5E-5EFC-4B46-BEE7-76EA778BD9F8}" destId="{C1F9F346-7F51-964F-9E56-CE26A3F8FD3B}" srcOrd="2" destOrd="0" presId="urn:microsoft.com/office/officeart/2005/8/layout/hierarchy2"/>
    <dgm:cxn modelId="{DE3F2DEC-D32B-D544-A9FA-3803F6815E04}" type="presParOf" srcId="{C1F9F346-7F51-964F-9E56-CE26A3F8FD3B}" destId="{BA00ADBD-BCB3-7446-A3BA-42AB1A80BBF5}" srcOrd="0" destOrd="0" presId="urn:microsoft.com/office/officeart/2005/8/layout/hierarchy2"/>
    <dgm:cxn modelId="{72A80DE4-DF07-1E46-9E7D-853B283FA123}" type="presParOf" srcId="{6B320A5E-5EFC-4B46-BEE7-76EA778BD9F8}" destId="{478C54F4-4E25-004D-9D74-C8932306AC80}" srcOrd="3" destOrd="0" presId="urn:microsoft.com/office/officeart/2005/8/layout/hierarchy2"/>
    <dgm:cxn modelId="{44EB85BD-EE0F-E645-88EF-8B5F81AB3F96}" type="presParOf" srcId="{478C54F4-4E25-004D-9D74-C8932306AC80}" destId="{7129C3D2-0587-F847-ABC3-E5D0895F1161}" srcOrd="0" destOrd="0" presId="urn:microsoft.com/office/officeart/2005/8/layout/hierarchy2"/>
    <dgm:cxn modelId="{87FC73B9-5B45-6A46-98A1-0DCE4DE95F82}" type="presParOf" srcId="{478C54F4-4E25-004D-9D74-C8932306AC80}" destId="{4ECD75D8-8845-664F-8979-3257BD7BDB3C}" srcOrd="1" destOrd="0" presId="urn:microsoft.com/office/officeart/2005/8/layout/hierarchy2"/>
    <dgm:cxn modelId="{CDF0AC33-12A4-F64E-9CD0-7A5EBCE72C91}" type="presParOf" srcId="{4ECD75D8-8845-664F-8979-3257BD7BDB3C}" destId="{11C49B51-2791-7B40-B09C-10F001BFC35E}" srcOrd="0" destOrd="0" presId="urn:microsoft.com/office/officeart/2005/8/layout/hierarchy2"/>
    <dgm:cxn modelId="{26DC6D59-AC33-C442-BA40-3C483F68D904}" type="presParOf" srcId="{11C49B51-2791-7B40-B09C-10F001BFC35E}" destId="{54A73F95-9D4D-C048-9C2B-47D669211EA0}" srcOrd="0" destOrd="0" presId="urn:microsoft.com/office/officeart/2005/8/layout/hierarchy2"/>
    <dgm:cxn modelId="{96350EE5-2909-1443-85FD-507FA57C291B}" type="presParOf" srcId="{4ECD75D8-8845-664F-8979-3257BD7BDB3C}" destId="{5A8B43BE-6F7B-6F4F-8FE4-A3B1815A73EF}" srcOrd="1" destOrd="0" presId="urn:microsoft.com/office/officeart/2005/8/layout/hierarchy2"/>
    <dgm:cxn modelId="{61E92947-1068-0B46-B81A-B3B90AF21EAC}" type="presParOf" srcId="{5A8B43BE-6F7B-6F4F-8FE4-A3B1815A73EF}" destId="{E7E42712-8444-7044-9585-2F242AAE2C37}" srcOrd="0" destOrd="0" presId="urn:microsoft.com/office/officeart/2005/8/layout/hierarchy2"/>
    <dgm:cxn modelId="{79D81FEE-B8F3-9348-9C8A-32E05AD2BC8B}" type="presParOf" srcId="{5A8B43BE-6F7B-6F4F-8FE4-A3B1815A73EF}" destId="{670B6B0B-001D-CD4E-8BDA-C7542BC4AB46}" srcOrd="1" destOrd="0" presId="urn:microsoft.com/office/officeart/2005/8/layout/hierarchy2"/>
    <dgm:cxn modelId="{E0203853-A1AD-854A-B4E0-9C7F0078309F}" type="presParOf" srcId="{6B320A5E-5EFC-4B46-BEE7-76EA778BD9F8}" destId="{32C8C6F4-DB81-D948-8777-DF58D78A55E4}" srcOrd="4" destOrd="0" presId="urn:microsoft.com/office/officeart/2005/8/layout/hierarchy2"/>
    <dgm:cxn modelId="{4AC7F77C-EA0C-5A42-945C-B27BF1133008}" type="presParOf" srcId="{32C8C6F4-DB81-D948-8777-DF58D78A55E4}" destId="{12BEA08F-B2FC-8B41-8CE4-3B32C10A32C8}" srcOrd="0" destOrd="0" presId="urn:microsoft.com/office/officeart/2005/8/layout/hierarchy2"/>
    <dgm:cxn modelId="{DB7DB26D-EDD2-FF47-A3C7-981828637E2A}" type="presParOf" srcId="{6B320A5E-5EFC-4B46-BEE7-76EA778BD9F8}" destId="{D9C41BD0-FCBF-AD45-89EE-EA5654F68EAE}" srcOrd="5" destOrd="0" presId="urn:microsoft.com/office/officeart/2005/8/layout/hierarchy2"/>
    <dgm:cxn modelId="{AC4E2B53-5C87-D243-B1F6-5742AA0E6263}" type="presParOf" srcId="{D9C41BD0-FCBF-AD45-89EE-EA5654F68EAE}" destId="{940E11E9-BB18-6347-986B-B6D8E340D27B}" srcOrd="0" destOrd="0" presId="urn:microsoft.com/office/officeart/2005/8/layout/hierarchy2"/>
    <dgm:cxn modelId="{67E83660-D7AD-FA4C-9269-0F8AE68EAA9E}" type="presParOf" srcId="{D9C41BD0-FCBF-AD45-89EE-EA5654F68EAE}" destId="{7350DDE5-3767-A841-8888-256783FE5395}" srcOrd="1" destOrd="0" presId="urn:microsoft.com/office/officeart/2005/8/layout/hierarchy2"/>
    <dgm:cxn modelId="{BBE5F4A1-B222-4248-8851-E0512168B293}" type="presParOf" srcId="{7350DDE5-3767-A841-8888-256783FE5395}" destId="{8F589677-DAB6-744A-90EE-3E20875CC2C1}" srcOrd="0" destOrd="0" presId="urn:microsoft.com/office/officeart/2005/8/layout/hierarchy2"/>
    <dgm:cxn modelId="{663A6A38-B697-BD47-B281-5CD230896AF2}" type="presParOf" srcId="{8F589677-DAB6-744A-90EE-3E20875CC2C1}" destId="{553CB299-2796-9041-A4E0-42FA81DE26AF}" srcOrd="0" destOrd="0" presId="urn:microsoft.com/office/officeart/2005/8/layout/hierarchy2"/>
    <dgm:cxn modelId="{752281E2-DEBD-8C40-8194-8B6994B6D458}" type="presParOf" srcId="{7350DDE5-3767-A841-8888-256783FE5395}" destId="{5672F1F1-27B7-E449-AFE7-01C3C8B0B57E}" srcOrd="1" destOrd="0" presId="urn:microsoft.com/office/officeart/2005/8/layout/hierarchy2"/>
    <dgm:cxn modelId="{96A39293-1EEC-5342-B2A0-2B7EB5DD7715}" type="presParOf" srcId="{5672F1F1-27B7-E449-AFE7-01C3C8B0B57E}" destId="{21069D59-3D65-7043-93CD-4868EDDC5C39}" srcOrd="0" destOrd="0" presId="urn:microsoft.com/office/officeart/2005/8/layout/hierarchy2"/>
    <dgm:cxn modelId="{730E397E-51B0-C94A-87E4-4A33A5733932}" type="presParOf" srcId="{5672F1F1-27B7-E449-AFE7-01C3C8B0B57E}" destId="{138D0252-168B-744D-8463-EB9946B5A29F}" srcOrd="1" destOrd="0" presId="urn:microsoft.com/office/officeart/2005/8/layout/hierarchy2"/>
    <dgm:cxn modelId="{6B8777C2-6485-7A46-8AD3-07A8D8FE365C}" type="presParOf" srcId="{138D0252-168B-744D-8463-EB9946B5A29F}" destId="{14AF4475-0594-0A43-8C90-379653A827C0}" srcOrd="0" destOrd="0" presId="urn:microsoft.com/office/officeart/2005/8/layout/hierarchy2"/>
    <dgm:cxn modelId="{C3B1092A-E76C-7445-A02A-65E738E4B1D9}" type="presParOf" srcId="{14AF4475-0594-0A43-8C90-379653A827C0}" destId="{B7AEF075-6FB4-1648-A8E0-286613F8A24D}" srcOrd="0" destOrd="0" presId="urn:microsoft.com/office/officeart/2005/8/layout/hierarchy2"/>
    <dgm:cxn modelId="{7BF7177C-0E5D-DA4C-BA59-08DD9338EF93}" type="presParOf" srcId="{138D0252-168B-744D-8463-EB9946B5A29F}" destId="{42DDCC88-E373-774C-9BC5-DE8556F9012B}" srcOrd="1" destOrd="0" presId="urn:microsoft.com/office/officeart/2005/8/layout/hierarchy2"/>
    <dgm:cxn modelId="{A1684B95-4B73-B44D-9EDD-DE91AEDC3995}" type="presParOf" srcId="{42DDCC88-E373-774C-9BC5-DE8556F9012B}" destId="{04FA4796-CE93-8146-84D8-1A498D6344E6}" srcOrd="0" destOrd="0" presId="urn:microsoft.com/office/officeart/2005/8/layout/hierarchy2"/>
    <dgm:cxn modelId="{F94A9D69-FEE5-3247-887B-02404C897D21}" type="presParOf" srcId="{42DDCC88-E373-774C-9BC5-DE8556F9012B}" destId="{00026D65-6554-FF46-9E9B-12A0A79921CF}" srcOrd="1" destOrd="0" presId="urn:microsoft.com/office/officeart/2005/8/layout/hierarchy2"/>
    <dgm:cxn modelId="{D774934D-9CBF-5D43-BC63-85597767B98B}" type="presParOf" srcId="{00026D65-6554-FF46-9E9B-12A0A79921CF}" destId="{D0C073A4-DC77-084A-8686-A5A2E99C5D0E}" srcOrd="0" destOrd="0" presId="urn:microsoft.com/office/officeart/2005/8/layout/hierarchy2"/>
    <dgm:cxn modelId="{EC278072-0F43-8447-A854-AC822A7A862A}" type="presParOf" srcId="{D0C073A4-DC77-084A-8686-A5A2E99C5D0E}" destId="{40825807-0B5A-6F4F-9965-64AE049733A2}" srcOrd="0" destOrd="0" presId="urn:microsoft.com/office/officeart/2005/8/layout/hierarchy2"/>
    <dgm:cxn modelId="{3E714A11-4EF7-334A-92BC-67CEBDBD2348}" type="presParOf" srcId="{00026D65-6554-FF46-9E9B-12A0A79921CF}" destId="{F07217C6-B24A-E44C-B343-C913F08E9764}" srcOrd="1" destOrd="0" presId="urn:microsoft.com/office/officeart/2005/8/layout/hierarchy2"/>
    <dgm:cxn modelId="{BB34C96C-A8B2-0644-850C-67AAAA82FEE8}" type="presParOf" srcId="{F07217C6-B24A-E44C-B343-C913F08E9764}" destId="{4CA10B3B-4028-7149-8708-B0351E81AD71}" srcOrd="0" destOrd="0" presId="urn:microsoft.com/office/officeart/2005/8/layout/hierarchy2"/>
    <dgm:cxn modelId="{B7ED8FF2-8EAB-674A-AA10-B12058ED5DE6}" type="presParOf" srcId="{F07217C6-B24A-E44C-B343-C913F08E9764}" destId="{8F37BCD6-2903-8E42-A452-F3C6A4D062C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3F8900-9B23-C745-8EE2-96CCAF2D1A96}" type="doc">
      <dgm:prSet loTypeId="urn:microsoft.com/office/officeart/2008/layout/VerticalCurvedList" loCatId="" qsTypeId="urn:microsoft.com/office/officeart/2005/8/quickstyle/simple1" qsCatId="simple" csTypeId="urn:microsoft.com/office/officeart/2005/8/colors/accent1_3" csCatId="accent1" phldr="1"/>
      <dgm:spPr/>
      <dgm:t>
        <a:bodyPr/>
        <a:lstStyle/>
        <a:p>
          <a:endParaRPr lang="fr-FR"/>
        </a:p>
      </dgm:t>
    </dgm:pt>
    <dgm:pt modelId="{7C5F062F-729C-9441-99F5-56F5875C6ECA}">
      <dgm:prSet phldrT="[Texte]"/>
      <dgm:spPr/>
      <dgm:t>
        <a:bodyPr/>
        <a:lstStyle/>
        <a:p>
          <a:r>
            <a:rPr lang="fr-FR">
              <a:latin typeface="Gill Sans MT"/>
              <a:cs typeface="Gill Sans MT"/>
            </a:rPr>
            <a:t>Introduction</a:t>
          </a:r>
        </a:p>
      </dgm:t>
    </dgm:pt>
    <dgm:pt modelId="{4573E0AD-8C41-2D4B-A79E-3E5F2DF15260}" type="parTrans" cxnId="{9F01F5F5-56F4-2B43-A59F-191AFACE0D0F}">
      <dgm:prSet/>
      <dgm:spPr/>
      <dgm:t>
        <a:bodyPr/>
        <a:lstStyle/>
        <a:p>
          <a:endParaRPr lang="fr-FR"/>
        </a:p>
      </dgm:t>
    </dgm:pt>
    <dgm:pt modelId="{94E438AD-EBD7-1B4D-A792-376171CF18C7}" type="sibTrans" cxnId="{9F01F5F5-56F4-2B43-A59F-191AFACE0D0F}">
      <dgm:prSet/>
      <dgm:spPr/>
      <dgm:t>
        <a:bodyPr/>
        <a:lstStyle/>
        <a:p>
          <a:endParaRPr lang="fr-FR"/>
        </a:p>
      </dgm:t>
    </dgm:pt>
    <dgm:pt modelId="{987A1FDE-B1D0-9A4C-82AD-DBFE0F52E10E}">
      <dgm:prSet/>
      <dgm:spPr>
        <a:solidFill>
          <a:schemeClr val="accent2"/>
        </a:solidFill>
      </dgm:spPr>
      <dgm:t>
        <a:bodyPr/>
        <a:lstStyle/>
        <a:p>
          <a:r>
            <a:rPr lang="fr-FR" dirty="0">
              <a:latin typeface="Gill Sans MT"/>
              <a:cs typeface="Gill Sans MT"/>
            </a:rPr>
            <a:t>Typologie du télétravail</a:t>
          </a:r>
        </a:p>
      </dgm:t>
    </dgm:pt>
    <dgm:pt modelId="{C9A1A0F1-423A-CA43-9CD6-EBDFC50B6FD8}" type="parTrans" cxnId="{B05A81AD-4F19-E847-B15C-94238CC570B3}">
      <dgm:prSet/>
      <dgm:spPr/>
      <dgm:t>
        <a:bodyPr/>
        <a:lstStyle/>
        <a:p>
          <a:endParaRPr lang="fr-FR"/>
        </a:p>
      </dgm:t>
    </dgm:pt>
    <dgm:pt modelId="{C43B8795-6FF4-4F4B-BAF5-94BBB959B71E}" type="sibTrans" cxnId="{B05A81AD-4F19-E847-B15C-94238CC570B3}">
      <dgm:prSet/>
      <dgm:spPr/>
      <dgm:t>
        <a:bodyPr/>
        <a:lstStyle/>
        <a:p>
          <a:endParaRPr lang="fr-FR"/>
        </a:p>
      </dgm:t>
    </dgm:pt>
    <dgm:pt modelId="{A48BFA2B-62BD-D049-BBA5-029758BB95E0}">
      <dgm:prSet/>
      <dgm:spPr>
        <a:solidFill>
          <a:schemeClr val="accent3"/>
        </a:solidFill>
      </dgm:spPr>
      <dgm:t>
        <a:bodyPr/>
        <a:lstStyle/>
        <a:p>
          <a:r>
            <a:rPr lang="fr-FR" dirty="0">
              <a:latin typeface="Gill Sans MT"/>
              <a:cs typeface="Gill Sans MT"/>
            </a:rPr>
            <a:t>Remboursement de frais par l’employeur</a:t>
          </a:r>
        </a:p>
      </dgm:t>
    </dgm:pt>
    <dgm:pt modelId="{C830472F-5420-9245-8BBA-CD8E7FC8B2B8}" type="parTrans" cxnId="{350EF10A-34BF-894E-ADA9-935A08423CB2}">
      <dgm:prSet/>
      <dgm:spPr/>
      <dgm:t>
        <a:bodyPr/>
        <a:lstStyle/>
        <a:p>
          <a:endParaRPr lang="fr-FR"/>
        </a:p>
      </dgm:t>
    </dgm:pt>
    <dgm:pt modelId="{87693751-2B65-804E-BD3C-ED0115ED3DDD}" type="sibTrans" cxnId="{350EF10A-34BF-894E-ADA9-935A08423CB2}">
      <dgm:prSet/>
      <dgm:spPr/>
      <dgm:t>
        <a:bodyPr/>
        <a:lstStyle/>
        <a:p>
          <a:endParaRPr lang="fr-FR"/>
        </a:p>
      </dgm:t>
    </dgm:pt>
    <dgm:pt modelId="{A1477405-27DA-F547-ABE4-E0457CD2BDDB}">
      <dgm:prSet/>
      <dgm:spPr>
        <a:solidFill>
          <a:schemeClr val="accent6">
            <a:lumMod val="60000"/>
            <a:lumOff val="40000"/>
          </a:schemeClr>
        </a:solidFill>
      </dgm:spPr>
      <dgm:t>
        <a:bodyPr/>
        <a:lstStyle/>
        <a:p>
          <a:r>
            <a:rPr lang="fr-FR" dirty="0">
              <a:latin typeface="Gill Sans MT"/>
              <a:cs typeface="Gill Sans MT"/>
            </a:rPr>
            <a:t>Vue panoramique des législations impactées par le télétravail</a:t>
          </a:r>
        </a:p>
      </dgm:t>
    </dgm:pt>
    <dgm:pt modelId="{4E9BBBA9-784C-754C-BBEA-85172D7485F4}" type="parTrans" cxnId="{F522F5BF-6BA9-7040-BE01-F55455E8BED3}">
      <dgm:prSet/>
      <dgm:spPr/>
      <dgm:t>
        <a:bodyPr/>
        <a:lstStyle/>
        <a:p>
          <a:endParaRPr lang="fr-FR"/>
        </a:p>
      </dgm:t>
    </dgm:pt>
    <dgm:pt modelId="{7FA6E949-A8A8-0D4C-A673-E0300D285DF9}" type="sibTrans" cxnId="{F522F5BF-6BA9-7040-BE01-F55455E8BED3}">
      <dgm:prSet/>
      <dgm:spPr/>
      <dgm:t>
        <a:bodyPr/>
        <a:lstStyle/>
        <a:p>
          <a:endParaRPr lang="fr-FR"/>
        </a:p>
      </dgm:t>
    </dgm:pt>
    <dgm:pt modelId="{19D8A396-052E-DD4D-860D-90D2ED63E481}">
      <dgm:prSet/>
      <dgm:spPr/>
      <dgm:t>
        <a:bodyPr/>
        <a:lstStyle/>
        <a:p>
          <a:r>
            <a:rPr lang="fr-FR">
              <a:latin typeface="Gill Sans MT"/>
              <a:cs typeface="Gill Sans MT"/>
            </a:rPr>
            <a:t>Conclusion et évaluation</a:t>
          </a:r>
        </a:p>
      </dgm:t>
    </dgm:pt>
    <dgm:pt modelId="{55E84644-DB88-E54B-9D9E-47A32D8CE685}" type="parTrans" cxnId="{3CA05F88-7A64-B24A-BB1F-F72B9FB24541}">
      <dgm:prSet/>
      <dgm:spPr/>
      <dgm:t>
        <a:bodyPr/>
        <a:lstStyle/>
        <a:p>
          <a:endParaRPr lang="fr-FR"/>
        </a:p>
      </dgm:t>
    </dgm:pt>
    <dgm:pt modelId="{EA098D43-6779-EF44-BFD5-B1D0A3645BB7}" type="sibTrans" cxnId="{3CA05F88-7A64-B24A-BB1F-F72B9FB24541}">
      <dgm:prSet/>
      <dgm:spPr/>
      <dgm:t>
        <a:bodyPr/>
        <a:lstStyle/>
        <a:p>
          <a:endParaRPr lang="fr-FR"/>
        </a:p>
      </dgm:t>
    </dgm:pt>
    <dgm:pt modelId="{4768BC52-59F7-3446-9B22-9CFAFD49BC04}" type="pres">
      <dgm:prSet presAssocID="{383F8900-9B23-C745-8EE2-96CCAF2D1A96}" presName="Name0" presStyleCnt="0">
        <dgm:presLayoutVars>
          <dgm:chMax val="7"/>
          <dgm:chPref val="7"/>
          <dgm:dir/>
        </dgm:presLayoutVars>
      </dgm:prSet>
      <dgm:spPr/>
    </dgm:pt>
    <dgm:pt modelId="{F5B28272-6B2D-2345-859A-03EE576CAD0C}" type="pres">
      <dgm:prSet presAssocID="{383F8900-9B23-C745-8EE2-96CCAF2D1A96}" presName="Name1" presStyleCnt="0"/>
      <dgm:spPr/>
    </dgm:pt>
    <dgm:pt modelId="{CFB6C094-263C-8A47-852F-204ED7FE4F21}" type="pres">
      <dgm:prSet presAssocID="{383F8900-9B23-C745-8EE2-96CCAF2D1A96}" presName="cycle" presStyleCnt="0"/>
      <dgm:spPr/>
    </dgm:pt>
    <dgm:pt modelId="{618492EE-9450-D840-997D-8FB95BC8D3E3}" type="pres">
      <dgm:prSet presAssocID="{383F8900-9B23-C745-8EE2-96CCAF2D1A96}" presName="srcNode" presStyleLbl="node1" presStyleIdx="0" presStyleCnt="5"/>
      <dgm:spPr/>
    </dgm:pt>
    <dgm:pt modelId="{776CC69E-F0C7-B044-85D3-F71A8A7FF701}" type="pres">
      <dgm:prSet presAssocID="{383F8900-9B23-C745-8EE2-96CCAF2D1A96}" presName="conn" presStyleLbl="parChTrans1D2" presStyleIdx="0" presStyleCnt="1"/>
      <dgm:spPr/>
    </dgm:pt>
    <dgm:pt modelId="{CB4FAE10-FD5D-204D-89D9-506D7300DD82}" type="pres">
      <dgm:prSet presAssocID="{383F8900-9B23-C745-8EE2-96CCAF2D1A96}" presName="extraNode" presStyleLbl="node1" presStyleIdx="0" presStyleCnt="5"/>
      <dgm:spPr/>
    </dgm:pt>
    <dgm:pt modelId="{C24BB539-D630-0545-84CC-E6F6A4A83476}" type="pres">
      <dgm:prSet presAssocID="{383F8900-9B23-C745-8EE2-96CCAF2D1A96}" presName="dstNode" presStyleLbl="node1" presStyleIdx="0" presStyleCnt="5"/>
      <dgm:spPr/>
    </dgm:pt>
    <dgm:pt modelId="{7CD43B6A-47B0-A247-9488-13FD0B3795A3}" type="pres">
      <dgm:prSet presAssocID="{7C5F062F-729C-9441-99F5-56F5875C6ECA}" presName="text_1" presStyleLbl="node1" presStyleIdx="0" presStyleCnt="5">
        <dgm:presLayoutVars>
          <dgm:bulletEnabled val="1"/>
        </dgm:presLayoutVars>
      </dgm:prSet>
      <dgm:spPr/>
    </dgm:pt>
    <dgm:pt modelId="{B053ED84-35A2-1748-BBBB-E37079D9069C}" type="pres">
      <dgm:prSet presAssocID="{7C5F062F-729C-9441-99F5-56F5875C6ECA}" presName="accent_1" presStyleCnt="0"/>
      <dgm:spPr/>
    </dgm:pt>
    <dgm:pt modelId="{74F642EE-6F07-0E4A-B94C-E4893909C602}" type="pres">
      <dgm:prSet presAssocID="{7C5F062F-729C-9441-99F5-56F5875C6ECA}" presName="accentRepeatNode" presStyleLbl="solidFgAcc1" presStyleIdx="0" presStyleCnt="5"/>
      <dgm:spPr/>
    </dgm:pt>
    <dgm:pt modelId="{C0B7C22E-8066-D044-B4BA-17F94E0BB508}" type="pres">
      <dgm:prSet presAssocID="{987A1FDE-B1D0-9A4C-82AD-DBFE0F52E10E}" presName="text_2" presStyleLbl="node1" presStyleIdx="1" presStyleCnt="5">
        <dgm:presLayoutVars>
          <dgm:bulletEnabled val="1"/>
        </dgm:presLayoutVars>
      </dgm:prSet>
      <dgm:spPr/>
    </dgm:pt>
    <dgm:pt modelId="{84268CFA-212A-D94A-BE9E-5DD35058527A}" type="pres">
      <dgm:prSet presAssocID="{987A1FDE-B1D0-9A4C-82AD-DBFE0F52E10E}" presName="accent_2" presStyleCnt="0"/>
      <dgm:spPr/>
    </dgm:pt>
    <dgm:pt modelId="{C04D9C02-438F-3540-ACA4-3A08A3632C95}" type="pres">
      <dgm:prSet presAssocID="{987A1FDE-B1D0-9A4C-82AD-DBFE0F52E10E}" presName="accentRepeatNode" presStyleLbl="solidFgAcc1" presStyleIdx="1" presStyleCnt="5"/>
      <dgm:spPr/>
    </dgm:pt>
    <dgm:pt modelId="{F619D497-B64B-624A-A693-C0E7BE1E246E}" type="pres">
      <dgm:prSet presAssocID="{A48BFA2B-62BD-D049-BBA5-029758BB95E0}" presName="text_3" presStyleLbl="node1" presStyleIdx="2" presStyleCnt="5">
        <dgm:presLayoutVars>
          <dgm:bulletEnabled val="1"/>
        </dgm:presLayoutVars>
      </dgm:prSet>
      <dgm:spPr/>
    </dgm:pt>
    <dgm:pt modelId="{11E9BBAE-D546-6A47-83E7-D76DFA312483}" type="pres">
      <dgm:prSet presAssocID="{A48BFA2B-62BD-D049-BBA5-029758BB95E0}" presName="accent_3" presStyleCnt="0"/>
      <dgm:spPr/>
    </dgm:pt>
    <dgm:pt modelId="{8F3ECE68-38E8-DB4C-A8DC-55C5826AC694}" type="pres">
      <dgm:prSet presAssocID="{A48BFA2B-62BD-D049-BBA5-029758BB95E0}" presName="accentRepeatNode" presStyleLbl="solidFgAcc1" presStyleIdx="2" presStyleCnt="5"/>
      <dgm:spPr/>
    </dgm:pt>
    <dgm:pt modelId="{FAEBFBCC-DF72-AC49-8FFD-1C43C6B884C2}" type="pres">
      <dgm:prSet presAssocID="{A1477405-27DA-F547-ABE4-E0457CD2BDDB}" presName="text_4" presStyleLbl="node1" presStyleIdx="3" presStyleCnt="5">
        <dgm:presLayoutVars>
          <dgm:bulletEnabled val="1"/>
        </dgm:presLayoutVars>
      </dgm:prSet>
      <dgm:spPr/>
    </dgm:pt>
    <dgm:pt modelId="{33372181-94A9-7148-A8BE-8D3FA0237968}" type="pres">
      <dgm:prSet presAssocID="{A1477405-27DA-F547-ABE4-E0457CD2BDDB}" presName="accent_4" presStyleCnt="0"/>
      <dgm:spPr/>
    </dgm:pt>
    <dgm:pt modelId="{B79F9300-2A58-E043-952C-13385D8FF4F0}" type="pres">
      <dgm:prSet presAssocID="{A1477405-27DA-F547-ABE4-E0457CD2BDDB}" presName="accentRepeatNode" presStyleLbl="solidFgAcc1" presStyleIdx="3" presStyleCnt="5"/>
      <dgm:spPr/>
    </dgm:pt>
    <dgm:pt modelId="{BA0BE378-E5AE-3747-9392-8DA2A4ADED91}" type="pres">
      <dgm:prSet presAssocID="{19D8A396-052E-DD4D-860D-90D2ED63E481}" presName="text_5" presStyleLbl="node1" presStyleIdx="4" presStyleCnt="5">
        <dgm:presLayoutVars>
          <dgm:bulletEnabled val="1"/>
        </dgm:presLayoutVars>
      </dgm:prSet>
      <dgm:spPr/>
    </dgm:pt>
    <dgm:pt modelId="{5089E214-F05E-0B47-83D1-0041A7174FE2}" type="pres">
      <dgm:prSet presAssocID="{19D8A396-052E-DD4D-860D-90D2ED63E481}" presName="accent_5" presStyleCnt="0"/>
      <dgm:spPr/>
    </dgm:pt>
    <dgm:pt modelId="{2AD6966E-A5E9-F248-A445-2655229B8DC7}" type="pres">
      <dgm:prSet presAssocID="{19D8A396-052E-DD4D-860D-90D2ED63E481}" presName="accentRepeatNode" presStyleLbl="solidFgAcc1" presStyleIdx="4" presStyleCnt="5"/>
      <dgm:spPr/>
    </dgm:pt>
  </dgm:ptLst>
  <dgm:cxnLst>
    <dgm:cxn modelId="{350EF10A-34BF-894E-ADA9-935A08423CB2}" srcId="{383F8900-9B23-C745-8EE2-96CCAF2D1A96}" destId="{A48BFA2B-62BD-D049-BBA5-029758BB95E0}" srcOrd="2" destOrd="0" parTransId="{C830472F-5420-9245-8BBA-CD8E7FC8B2B8}" sibTransId="{87693751-2B65-804E-BD3C-ED0115ED3DDD}"/>
    <dgm:cxn modelId="{BCF39F45-BD9C-064B-A0A6-4FF879718AC9}" type="presOf" srcId="{7C5F062F-729C-9441-99F5-56F5875C6ECA}" destId="{7CD43B6A-47B0-A247-9488-13FD0B3795A3}" srcOrd="0" destOrd="0" presId="urn:microsoft.com/office/officeart/2008/layout/VerticalCurvedList"/>
    <dgm:cxn modelId="{6525C967-7540-DD43-A4A4-1BD43419E5A1}" type="presOf" srcId="{A1477405-27DA-F547-ABE4-E0457CD2BDDB}" destId="{FAEBFBCC-DF72-AC49-8FFD-1C43C6B884C2}" srcOrd="0" destOrd="0" presId="urn:microsoft.com/office/officeart/2008/layout/VerticalCurvedList"/>
    <dgm:cxn modelId="{F106127B-4F86-234D-8108-E9DCC9723453}" type="presOf" srcId="{A48BFA2B-62BD-D049-BBA5-029758BB95E0}" destId="{F619D497-B64B-624A-A693-C0E7BE1E246E}" srcOrd="0" destOrd="0" presId="urn:microsoft.com/office/officeart/2008/layout/VerticalCurvedList"/>
    <dgm:cxn modelId="{3CA05F88-7A64-B24A-BB1F-F72B9FB24541}" srcId="{383F8900-9B23-C745-8EE2-96CCAF2D1A96}" destId="{19D8A396-052E-DD4D-860D-90D2ED63E481}" srcOrd="4" destOrd="0" parTransId="{55E84644-DB88-E54B-9D9E-47A32D8CE685}" sibTransId="{EA098D43-6779-EF44-BFD5-B1D0A3645BB7}"/>
    <dgm:cxn modelId="{718AD3A0-663E-DF43-86D7-2C118C1882EC}" type="presOf" srcId="{383F8900-9B23-C745-8EE2-96CCAF2D1A96}" destId="{4768BC52-59F7-3446-9B22-9CFAFD49BC04}" srcOrd="0" destOrd="0" presId="urn:microsoft.com/office/officeart/2008/layout/VerticalCurvedList"/>
    <dgm:cxn modelId="{B05A81AD-4F19-E847-B15C-94238CC570B3}" srcId="{383F8900-9B23-C745-8EE2-96CCAF2D1A96}" destId="{987A1FDE-B1D0-9A4C-82AD-DBFE0F52E10E}" srcOrd="1" destOrd="0" parTransId="{C9A1A0F1-423A-CA43-9CD6-EBDFC50B6FD8}" sibTransId="{C43B8795-6FF4-4F4B-BAF5-94BBB959B71E}"/>
    <dgm:cxn modelId="{F522F5BF-6BA9-7040-BE01-F55455E8BED3}" srcId="{383F8900-9B23-C745-8EE2-96CCAF2D1A96}" destId="{A1477405-27DA-F547-ABE4-E0457CD2BDDB}" srcOrd="3" destOrd="0" parTransId="{4E9BBBA9-784C-754C-BBEA-85172D7485F4}" sibTransId="{7FA6E949-A8A8-0D4C-A673-E0300D285DF9}"/>
    <dgm:cxn modelId="{232710D8-EE95-F946-B079-F4925B3B55BB}" type="presOf" srcId="{94E438AD-EBD7-1B4D-A792-376171CF18C7}" destId="{776CC69E-F0C7-B044-85D3-F71A8A7FF701}" srcOrd="0" destOrd="0" presId="urn:microsoft.com/office/officeart/2008/layout/VerticalCurvedList"/>
    <dgm:cxn modelId="{7F4ABBDC-7699-A842-98C4-FF3A31DFF762}" type="presOf" srcId="{987A1FDE-B1D0-9A4C-82AD-DBFE0F52E10E}" destId="{C0B7C22E-8066-D044-B4BA-17F94E0BB508}" srcOrd="0" destOrd="0" presId="urn:microsoft.com/office/officeart/2008/layout/VerticalCurvedList"/>
    <dgm:cxn modelId="{9F01F5F5-56F4-2B43-A59F-191AFACE0D0F}" srcId="{383F8900-9B23-C745-8EE2-96CCAF2D1A96}" destId="{7C5F062F-729C-9441-99F5-56F5875C6ECA}" srcOrd="0" destOrd="0" parTransId="{4573E0AD-8C41-2D4B-A79E-3E5F2DF15260}" sibTransId="{94E438AD-EBD7-1B4D-A792-376171CF18C7}"/>
    <dgm:cxn modelId="{4C95CFFA-6908-E44D-8884-3898ED23C295}" type="presOf" srcId="{19D8A396-052E-DD4D-860D-90D2ED63E481}" destId="{BA0BE378-E5AE-3747-9392-8DA2A4ADED91}" srcOrd="0" destOrd="0" presId="urn:microsoft.com/office/officeart/2008/layout/VerticalCurvedList"/>
    <dgm:cxn modelId="{B0C986F6-AEB7-B249-B585-2187295D9F90}" type="presParOf" srcId="{4768BC52-59F7-3446-9B22-9CFAFD49BC04}" destId="{F5B28272-6B2D-2345-859A-03EE576CAD0C}" srcOrd="0" destOrd="0" presId="urn:microsoft.com/office/officeart/2008/layout/VerticalCurvedList"/>
    <dgm:cxn modelId="{1EAAF8BC-B2ED-4740-89AF-CCA0B7D5387F}" type="presParOf" srcId="{F5B28272-6B2D-2345-859A-03EE576CAD0C}" destId="{CFB6C094-263C-8A47-852F-204ED7FE4F21}" srcOrd="0" destOrd="0" presId="urn:microsoft.com/office/officeart/2008/layout/VerticalCurvedList"/>
    <dgm:cxn modelId="{74892CA7-02A1-3E4D-8F63-B2F0E85F994C}" type="presParOf" srcId="{CFB6C094-263C-8A47-852F-204ED7FE4F21}" destId="{618492EE-9450-D840-997D-8FB95BC8D3E3}" srcOrd="0" destOrd="0" presId="urn:microsoft.com/office/officeart/2008/layout/VerticalCurvedList"/>
    <dgm:cxn modelId="{C0B154EB-437C-0B40-A64E-11C85CFFD02A}" type="presParOf" srcId="{CFB6C094-263C-8A47-852F-204ED7FE4F21}" destId="{776CC69E-F0C7-B044-85D3-F71A8A7FF701}" srcOrd="1" destOrd="0" presId="urn:microsoft.com/office/officeart/2008/layout/VerticalCurvedList"/>
    <dgm:cxn modelId="{3D7CD58A-3687-784D-A9BF-3A66878C4D0F}" type="presParOf" srcId="{CFB6C094-263C-8A47-852F-204ED7FE4F21}" destId="{CB4FAE10-FD5D-204D-89D9-506D7300DD82}" srcOrd="2" destOrd="0" presId="urn:microsoft.com/office/officeart/2008/layout/VerticalCurvedList"/>
    <dgm:cxn modelId="{BB86AD41-D174-C24F-8BF1-F766CAF5A42B}" type="presParOf" srcId="{CFB6C094-263C-8A47-852F-204ED7FE4F21}" destId="{C24BB539-D630-0545-84CC-E6F6A4A83476}" srcOrd="3" destOrd="0" presId="urn:microsoft.com/office/officeart/2008/layout/VerticalCurvedList"/>
    <dgm:cxn modelId="{D566BF9A-0DD1-3C4B-A183-3949F63CC851}" type="presParOf" srcId="{F5B28272-6B2D-2345-859A-03EE576CAD0C}" destId="{7CD43B6A-47B0-A247-9488-13FD0B3795A3}" srcOrd="1" destOrd="0" presId="urn:microsoft.com/office/officeart/2008/layout/VerticalCurvedList"/>
    <dgm:cxn modelId="{33BD67CB-BC6D-C04E-9285-5FAB27A5D1EB}" type="presParOf" srcId="{F5B28272-6B2D-2345-859A-03EE576CAD0C}" destId="{B053ED84-35A2-1748-BBBB-E37079D9069C}" srcOrd="2" destOrd="0" presId="urn:microsoft.com/office/officeart/2008/layout/VerticalCurvedList"/>
    <dgm:cxn modelId="{D27F8159-C8EE-4F45-8AE7-6D8CBED5B6EB}" type="presParOf" srcId="{B053ED84-35A2-1748-BBBB-E37079D9069C}" destId="{74F642EE-6F07-0E4A-B94C-E4893909C602}" srcOrd="0" destOrd="0" presId="urn:microsoft.com/office/officeart/2008/layout/VerticalCurvedList"/>
    <dgm:cxn modelId="{9EDA7B56-0CE9-7B45-844D-441E9AC6CA66}" type="presParOf" srcId="{F5B28272-6B2D-2345-859A-03EE576CAD0C}" destId="{C0B7C22E-8066-D044-B4BA-17F94E0BB508}" srcOrd="3" destOrd="0" presId="urn:microsoft.com/office/officeart/2008/layout/VerticalCurvedList"/>
    <dgm:cxn modelId="{DC5AA3BD-D386-624A-B65E-5E76CF7AC5C7}" type="presParOf" srcId="{F5B28272-6B2D-2345-859A-03EE576CAD0C}" destId="{84268CFA-212A-D94A-BE9E-5DD35058527A}" srcOrd="4" destOrd="0" presId="urn:microsoft.com/office/officeart/2008/layout/VerticalCurvedList"/>
    <dgm:cxn modelId="{B4B62036-58CB-1747-B939-218E1C0B2876}" type="presParOf" srcId="{84268CFA-212A-D94A-BE9E-5DD35058527A}" destId="{C04D9C02-438F-3540-ACA4-3A08A3632C95}" srcOrd="0" destOrd="0" presId="urn:microsoft.com/office/officeart/2008/layout/VerticalCurvedList"/>
    <dgm:cxn modelId="{1BAA4BC5-A93E-F54F-90B8-F2101F97B587}" type="presParOf" srcId="{F5B28272-6B2D-2345-859A-03EE576CAD0C}" destId="{F619D497-B64B-624A-A693-C0E7BE1E246E}" srcOrd="5" destOrd="0" presId="urn:microsoft.com/office/officeart/2008/layout/VerticalCurvedList"/>
    <dgm:cxn modelId="{4CC39576-6808-7148-9FC8-6DD4B49992F7}" type="presParOf" srcId="{F5B28272-6B2D-2345-859A-03EE576CAD0C}" destId="{11E9BBAE-D546-6A47-83E7-D76DFA312483}" srcOrd="6" destOrd="0" presId="urn:microsoft.com/office/officeart/2008/layout/VerticalCurvedList"/>
    <dgm:cxn modelId="{43D5B7AF-5307-0142-BEE3-4D5933B4E3B0}" type="presParOf" srcId="{11E9BBAE-D546-6A47-83E7-D76DFA312483}" destId="{8F3ECE68-38E8-DB4C-A8DC-55C5826AC694}" srcOrd="0" destOrd="0" presId="urn:microsoft.com/office/officeart/2008/layout/VerticalCurvedList"/>
    <dgm:cxn modelId="{C8E61159-268A-504E-939E-84184E480C54}" type="presParOf" srcId="{F5B28272-6B2D-2345-859A-03EE576CAD0C}" destId="{FAEBFBCC-DF72-AC49-8FFD-1C43C6B884C2}" srcOrd="7" destOrd="0" presId="urn:microsoft.com/office/officeart/2008/layout/VerticalCurvedList"/>
    <dgm:cxn modelId="{A792D4E6-4F8F-7446-A238-DE4AEA5239B8}" type="presParOf" srcId="{F5B28272-6B2D-2345-859A-03EE576CAD0C}" destId="{33372181-94A9-7148-A8BE-8D3FA0237968}" srcOrd="8" destOrd="0" presId="urn:microsoft.com/office/officeart/2008/layout/VerticalCurvedList"/>
    <dgm:cxn modelId="{72F78FF2-2900-9B4C-A207-8F9AF698A6F7}" type="presParOf" srcId="{33372181-94A9-7148-A8BE-8D3FA0237968}" destId="{B79F9300-2A58-E043-952C-13385D8FF4F0}" srcOrd="0" destOrd="0" presId="urn:microsoft.com/office/officeart/2008/layout/VerticalCurvedList"/>
    <dgm:cxn modelId="{51B5D3FE-2B8B-7345-A01F-A042AF94B590}" type="presParOf" srcId="{F5B28272-6B2D-2345-859A-03EE576CAD0C}" destId="{BA0BE378-E5AE-3747-9392-8DA2A4ADED91}" srcOrd="9" destOrd="0" presId="urn:microsoft.com/office/officeart/2008/layout/VerticalCurvedList"/>
    <dgm:cxn modelId="{5FA71C74-16CB-A745-B4D8-6419D73DDB46}" type="presParOf" srcId="{F5B28272-6B2D-2345-859A-03EE576CAD0C}" destId="{5089E214-F05E-0B47-83D1-0041A7174FE2}" srcOrd="10" destOrd="0" presId="urn:microsoft.com/office/officeart/2008/layout/VerticalCurvedList"/>
    <dgm:cxn modelId="{AE899ECD-261C-EE46-A15B-AC1468FAB7CB}" type="presParOf" srcId="{5089E214-F05E-0B47-83D1-0041A7174FE2}" destId="{2AD6966E-A5E9-F248-A445-2655229B8DC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B6FD42-87D9-C048-B3C6-1390FF103301}" type="doc">
      <dgm:prSet loTypeId="urn:microsoft.com/office/officeart/2005/8/layout/venn1" loCatId="" qsTypeId="urn:microsoft.com/office/officeart/2005/8/quickstyle/simple1" qsCatId="simple" csTypeId="urn:microsoft.com/office/officeart/2005/8/colors/accent4_2" csCatId="accent4" phldr="1"/>
      <dgm:spPr/>
    </dgm:pt>
    <dgm:pt modelId="{5E86F3BC-13E4-1E4F-BBFF-EF59A5A09EE2}">
      <dgm:prSet phldrT="[Texte]"/>
      <dgm:spPr/>
      <dgm:t>
        <a:bodyPr/>
        <a:lstStyle/>
        <a:p>
          <a:r>
            <a:rPr lang="fr-FR" dirty="0"/>
            <a:t>Proximité sociale</a:t>
          </a:r>
        </a:p>
      </dgm:t>
    </dgm:pt>
    <dgm:pt modelId="{5CD34567-BB56-9C43-A76F-BA0F78762A21}" type="parTrans" cxnId="{A2C38B49-69B4-FC4A-9F68-CDAC45EAD356}">
      <dgm:prSet/>
      <dgm:spPr/>
      <dgm:t>
        <a:bodyPr/>
        <a:lstStyle/>
        <a:p>
          <a:endParaRPr lang="fr-FR"/>
        </a:p>
      </dgm:t>
    </dgm:pt>
    <dgm:pt modelId="{C615EC5F-B9EB-3746-BDE2-561BBA618391}" type="sibTrans" cxnId="{A2C38B49-69B4-FC4A-9F68-CDAC45EAD356}">
      <dgm:prSet/>
      <dgm:spPr/>
      <dgm:t>
        <a:bodyPr/>
        <a:lstStyle/>
        <a:p>
          <a:endParaRPr lang="fr-FR"/>
        </a:p>
      </dgm:t>
    </dgm:pt>
    <dgm:pt modelId="{5270D51E-890B-3E4F-BC18-01DA06A3D562}">
      <dgm:prSet phldrT="[Texte]"/>
      <dgm:spPr/>
      <dgm:t>
        <a:bodyPr/>
        <a:lstStyle/>
        <a:p>
          <a:r>
            <a:rPr lang="fr-FR" dirty="0"/>
            <a:t>Possibilité d’autonomie</a:t>
          </a:r>
        </a:p>
      </dgm:t>
    </dgm:pt>
    <dgm:pt modelId="{F0D7EAEF-8FD4-B946-BA75-6B2C2614DA74}" type="parTrans" cxnId="{30CE7539-0702-E54D-8A14-B23A845B07AA}">
      <dgm:prSet/>
      <dgm:spPr/>
      <dgm:t>
        <a:bodyPr/>
        <a:lstStyle/>
        <a:p>
          <a:endParaRPr lang="fr-FR"/>
        </a:p>
      </dgm:t>
    </dgm:pt>
    <dgm:pt modelId="{230C817E-00DE-D64B-8BE6-8E8C63455C9C}" type="sibTrans" cxnId="{30CE7539-0702-E54D-8A14-B23A845B07AA}">
      <dgm:prSet/>
      <dgm:spPr/>
      <dgm:t>
        <a:bodyPr/>
        <a:lstStyle/>
        <a:p>
          <a:endParaRPr lang="fr-FR"/>
        </a:p>
      </dgm:t>
    </dgm:pt>
    <dgm:pt modelId="{25105A9C-285C-7147-A2EC-139AD5681D0A}">
      <dgm:prSet phldrT="[Texte]"/>
      <dgm:spPr/>
      <dgm:t>
        <a:bodyPr/>
        <a:lstStyle/>
        <a:p>
          <a:r>
            <a:rPr lang="fr-FR" dirty="0"/>
            <a:t>Sentiment de compétence</a:t>
          </a:r>
        </a:p>
      </dgm:t>
    </dgm:pt>
    <dgm:pt modelId="{ACD3C3D9-76DB-1847-A211-2A359F6955AE}" type="parTrans" cxnId="{CC75C719-B575-6847-81C7-E21DB72F066D}">
      <dgm:prSet/>
      <dgm:spPr/>
      <dgm:t>
        <a:bodyPr/>
        <a:lstStyle/>
        <a:p>
          <a:endParaRPr lang="fr-FR"/>
        </a:p>
      </dgm:t>
    </dgm:pt>
    <dgm:pt modelId="{BDCBD7A9-F058-6D48-B048-18CA5A9FF0F9}" type="sibTrans" cxnId="{CC75C719-B575-6847-81C7-E21DB72F066D}">
      <dgm:prSet/>
      <dgm:spPr/>
      <dgm:t>
        <a:bodyPr/>
        <a:lstStyle/>
        <a:p>
          <a:endParaRPr lang="fr-FR"/>
        </a:p>
      </dgm:t>
    </dgm:pt>
    <dgm:pt modelId="{103A6996-5D2F-8545-B82E-1F8CDA1DF66D}" type="pres">
      <dgm:prSet presAssocID="{4FB6FD42-87D9-C048-B3C6-1390FF103301}" presName="compositeShape" presStyleCnt="0">
        <dgm:presLayoutVars>
          <dgm:chMax val="7"/>
          <dgm:dir/>
          <dgm:resizeHandles val="exact"/>
        </dgm:presLayoutVars>
      </dgm:prSet>
      <dgm:spPr/>
    </dgm:pt>
    <dgm:pt modelId="{F6F55D35-0E2F-8848-91BA-E1217FA2C63D}" type="pres">
      <dgm:prSet presAssocID="{5E86F3BC-13E4-1E4F-BBFF-EF59A5A09EE2}" presName="circ1" presStyleLbl="vennNode1" presStyleIdx="0" presStyleCnt="3"/>
      <dgm:spPr/>
    </dgm:pt>
    <dgm:pt modelId="{D77C159D-9755-8E45-BE41-17DA9A0A737F}" type="pres">
      <dgm:prSet presAssocID="{5E86F3BC-13E4-1E4F-BBFF-EF59A5A09EE2}" presName="circ1Tx" presStyleLbl="revTx" presStyleIdx="0" presStyleCnt="0">
        <dgm:presLayoutVars>
          <dgm:chMax val="0"/>
          <dgm:chPref val="0"/>
          <dgm:bulletEnabled val="1"/>
        </dgm:presLayoutVars>
      </dgm:prSet>
      <dgm:spPr/>
    </dgm:pt>
    <dgm:pt modelId="{41F5A094-460D-E243-974A-CB23BBC73F11}" type="pres">
      <dgm:prSet presAssocID="{5270D51E-890B-3E4F-BC18-01DA06A3D562}" presName="circ2" presStyleLbl="vennNode1" presStyleIdx="1" presStyleCnt="3"/>
      <dgm:spPr/>
    </dgm:pt>
    <dgm:pt modelId="{D54F884E-E9C0-9E46-B6B0-1BE9214F5369}" type="pres">
      <dgm:prSet presAssocID="{5270D51E-890B-3E4F-BC18-01DA06A3D562}" presName="circ2Tx" presStyleLbl="revTx" presStyleIdx="0" presStyleCnt="0">
        <dgm:presLayoutVars>
          <dgm:chMax val="0"/>
          <dgm:chPref val="0"/>
          <dgm:bulletEnabled val="1"/>
        </dgm:presLayoutVars>
      </dgm:prSet>
      <dgm:spPr/>
    </dgm:pt>
    <dgm:pt modelId="{25CDDB46-F1CC-7E47-A0EF-2DCDC34D1687}" type="pres">
      <dgm:prSet presAssocID="{25105A9C-285C-7147-A2EC-139AD5681D0A}" presName="circ3" presStyleLbl="vennNode1" presStyleIdx="2" presStyleCnt="3"/>
      <dgm:spPr/>
    </dgm:pt>
    <dgm:pt modelId="{58DDCAE5-9721-D243-8A3D-57A3587B6675}" type="pres">
      <dgm:prSet presAssocID="{25105A9C-285C-7147-A2EC-139AD5681D0A}" presName="circ3Tx" presStyleLbl="revTx" presStyleIdx="0" presStyleCnt="0">
        <dgm:presLayoutVars>
          <dgm:chMax val="0"/>
          <dgm:chPref val="0"/>
          <dgm:bulletEnabled val="1"/>
        </dgm:presLayoutVars>
      </dgm:prSet>
      <dgm:spPr/>
    </dgm:pt>
  </dgm:ptLst>
  <dgm:cxnLst>
    <dgm:cxn modelId="{8733F100-A300-5A44-BB77-DC1D0CAA8A81}" type="presOf" srcId="{5E86F3BC-13E4-1E4F-BBFF-EF59A5A09EE2}" destId="{D77C159D-9755-8E45-BE41-17DA9A0A737F}" srcOrd="1" destOrd="0" presId="urn:microsoft.com/office/officeart/2005/8/layout/venn1"/>
    <dgm:cxn modelId="{8D6AC108-652F-7545-8645-C36370C4F4E7}" type="presOf" srcId="{25105A9C-285C-7147-A2EC-139AD5681D0A}" destId="{58DDCAE5-9721-D243-8A3D-57A3587B6675}" srcOrd="1" destOrd="0" presId="urn:microsoft.com/office/officeart/2005/8/layout/venn1"/>
    <dgm:cxn modelId="{CC75C719-B575-6847-81C7-E21DB72F066D}" srcId="{4FB6FD42-87D9-C048-B3C6-1390FF103301}" destId="{25105A9C-285C-7147-A2EC-139AD5681D0A}" srcOrd="2" destOrd="0" parTransId="{ACD3C3D9-76DB-1847-A211-2A359F6955AE}" sibTransId="{BDCBD7A9-F058-6D48-B048-18CA5A9FF0F9}"/>
    <dgm:cxn modelId="{30CE7539-0702-E54D-8A14-B23A845B07AA}" srcId="{4FB6FD42-87D9-C048-B3C6-1390FF103301}" destId="{5270D51E-890B-3E4F-BC18-01DA06A3D562}" srcOrd="1" destOrd="0" parTransId="{F0D7EAEF-8FD4-B946-BA75-6B2C2614DA74}" sibTransId="{230C817E-00DE-D64B-8BE6-8E8C63455C9C}"/>
    <dgm:cxn modelId="{A2C38B49-69B4-FC4A-9F68-CDAC45EAD356}" srcId="{4FB6FD42-87D9-C048-B3C6-1390FF103301}" destId="{5E86F3BC-13E4-1E4F-BBFF-EF59A5A09EE2}" srcOrd="0" destOrd="0" parTransId="{5CD34567-BB56-9C43-A76F-BA0F78762A21}" sibTransId="{C615EC5F-B9EB-3746-BDE2-561BBA618391}"/>
    <dgm:cxn modelId="{541B0694-C3DD-234D-B6E4-68AD7AF2D92E}" type="presOf" srcId="{5270D51E-890B-3E4F-BC18-01DA06A3D562}" destId="{41F5A094-460D-E243-974A-CB23BBC73F11}" srcOrd="0" destOrd="0" presId="urn:microsoft.com/office/officeart/2005/8/layout/venn1"/>
    <dgm:cxn modelId="{F3961DB8-8433-F94B-BEBD-D388B59A7ECC}" type="presOf" srcId="{25105A9C-285C-7147-A2EC-139AD5681D0A}" destId="{25CDDB46-F1CC-7E47-A0EF-2DCDC34D1687}" srcOrd="0" destOrd="0" presId="urn:microsoft.com/office/officeart/2005/8/layout/venn1"/>
    <dgm:cxn modelId="{9406DBB8-872C-C441-A961-219F68E62335}" type="presOf" srcId="{4FB6FD42-87D9-C048-B3C6-1390FF103301}" destId="{103A6996-5D2F-8545-B82E-1F8CDA1DF66D}" srcOrd="0" destOrd="0" presId="urn:microsoft.com/office/officeart/2005/8/layout/venn1"/>
    <dgm:cxn modelId="{B44502DB-66E1-3649-968C-1C69E697D484}" type="presOf" srcId="{5E86F3BC-13E4-1E4F-BBFF-EF59A5A09EE2}" destId="{F6F55D35-0E2F-8848-91BA-E1217FA2C63D}" srcOrd="0" destOrd="0" presId="urn:microsoft.com/office/officeart/2005/8/layout/venn1"/>
    <dgm:cxn modelId="{B2A212F0-1062-DF4B-8D9E-AE68ABEDE7E5}" type="presOf" srcId="{5270D51E-890B-3E4F-BC18-01DA06A3D562}" destId="{D54F884E-E9C0-9E46-B6B0-1BE9214F5369}" srcOrd="1" destOrd="0" presId="urn:microsoft.com/office/officeart/2005/8/layout/venn1"/>
    <dgm:cxn modelId="{9E1F68A7-E18F-C54B-A5FB-F827F55C7033}" type="presParOf" srcId="{103A6996-5D2F-8545-B82E-1F8CDA1DF66D}" destId="{F6F55D35-0E2F-8848-91BA-E1217FA2C63D}" srcOrd="0" destOrd="0" presId="urn:microsoft.com/office/officeart/2005/8/layout/venn1"/>
    <dgm:cxn modelId="{6D0E1F8B-002E-B34F-9AE5-FA4C6D6DF5E7}" type="presParOf" srcId="{103A6996-5D2F-8545-B82E-1F8CDA1DF66D}" destId="{D77C159D-9755-8E45-BE41-17DA9A0A737F}" srcOrd="1" destOrd="0" presId="urn:microsoft.com/office/officeart/2005/8/layout/venn1"/>
    <dgm:cxn modelId="{0D3B201D-67CB-A24D-AB56-1F9F7476EC58}" type="presParOf" srcId="{103A6996-5D2F-8545-B82E-1F8CDA1DF66D}" destId="{41F5A094-460D-E243-974A-CB23BBC73F11}" srcOrd="2" destOrd="0" presId="urn:microsoft.com/office/officeart/2005/8/layout/venn1"/>
    <dgm:cxn modelId="{56F01DF2-20D9-A34B-9484-838F8DBDE083}" type="presParOf" srcId="{103A6996-5D2F-8545-B82E-1F8CDA1DF66D}" destId="{D54F884E-E9C0-9E46-B6B0-1BE9214F5369}" srcOrd="3" destOrd="0" presId="urn:microsoft.com/office/officeart/2005/8/layout/venn1"/>
    <dgm:cxn modelId="{CBB7354A-4AD4-9445-9A52-65C524BCD46A}" type="presParOf" srcId="{103A6996-5D2F-8545-B82E-1F8CDA1DF66D}" destId="{25CDDB46-F1CC-7E47-A0EF-2DCDC34D1687}" srcOrd="4" destOrd="0" presId="urn:microsoft.com/office/officeart/2005/8/layout/venn1"/>
    <dgm:cxn modelId="{3D65EA4E-9045-FC4B-842D-0523BB1C03E0}" type="presParOf" srcId="{103A6996-5D2F-8545-B82E-1F8CDA1DF66D}" destId="{58DDCAE5-9721-D243-8A3D-57A3587B667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7A4F16-8CB3-CF4C-A03D-017AD6C39549}" type="doc">
      <dgm:prSet loTypeId="urn:microsoft.com/office/officeart/2005/8/layout/venn1" loCatId="" qsTypeId="urn:microsoft.com/office/officeart/2005/8/quickstyle/simple1" qsCatId="simple" csTypeId="urn:microsoft.com/office/officeart/2005/8/colors/colorful5" csCatId="colorful" phldr="1"/>
      <dgm:spPr/>
    </dgm:pt>
    <dgm:pt modelId="{2AC3ACD7-C271-1E4C-8A62-D6BECBE5FA5F}">
      <dgm:prSet phldrT="[Texte]"/>
      <dgm:spPr>
        <a:ln>
          <a:solidFill>
            <a:schemeClr val="tx1"/>
          </a:solidFill>
        </a:ln>
      </dgm:spPr>
      <dgm:t>
        <a:bodyPr/>
        <a:lstStyle/>
        <a:p>
          <a:r>
            <a:rPr lang="fr-FR" dirty="0"/>
            <a:t>Finalité (</a:t>
          </a:r>
          <a:r>
            <a:rPr lang="fr-FR" dirty="0">
              <a:solidFill>
                <a:schemeClr val="accent2"/>
              </a:solidFill>
            </a:rPr>
            <a:t>4 motifs </a:t>
          </a:r>
          <a:r>
            <a:rPr lang="fr-FR" dirty="0"/>
            <a:t>en tout)</a:t>
          </a:r>
        </a:p>
      </dgm:t>
    </dgm:pt>
    <dgm:pt modelId="{C3893469-5DF4-554C-ABF0-21C67F3BA4EE}" type="parTrans" cxnId="{5EB4E375-7193-3542-B172-A68F9C2B6DEA}">
      <dgm:prSet/>
      <dgm:spPr/>
      <dgm:t>
        <a:bodyPr/>
        <a:lstStyle/>
        <a:p>
          <a:endParaRPr lang="fr-FR"/>
        </a:p>
      </dgm:t>
    </dgm:pt>
    <dgm:pt modelId="{C7CAE80E-7D89-3C4C-B0BA-E21375FD9115}" type="sibTrans" cxnId="{5EB4E375-7193-3542-B172-A68F9C2B6DEA}">
      <dgm:prSet/>
      <dgm:spPr/>
      <dgm:t>
        <a:bodyPr/>
        <a:lstStyle/>
        <a:p>
          <a:endParaRPr lang="fr-FR"/>
        </a:p>
      </dgm:t>
    </dgm:pt>
    <dgm:pt modelId="{01FDF433-1062-4E40-8928-3143FA6BD915}">
      <dgm:prSet phldrT="[Texte]"/>
      <dgm:spPr>
        <a:ln>
          <a:solidFill>
            <a:schemeClr val="tx1"/>
          </a:solidFill>
        </a:ln>
      </dgm:spPr>
      <dgm:t>
        <a:bodyPr/>
        <a:lstStyle/>
        <a:p>
          <a:r>
            <a:rPr lang="fr-FR" dirty="0"/>
            <a:t>transparence</a:t>
          </a:r>
        </a:p>
      </dgm:t>
    </dgm:pt>
    <dgm:pt modelId="{C7B464FA-247E-7A48-A1F1-18CEDBB93063}" type="parTrans" cxnId="{8F2D140E-3F27-9042-AE83-77FEA5E46727}">
      <dgm:prSet/>
      <dgm:spPr/>
      <dgm:t>
        <a:bodyPr/>
        <a:lstStyle/>
        <a:p>
          <a:endParaRPr lang="fr-FR"/>
        </a:p>
      </dgm:t>
    </dgm:pt>
    <dgm:pt modelId="{AB1D99DC-A47A-9940-A384-E82546D02612}" type="sibTrans" cxnId="{8F2D140E-3F27-9042-AE83-77FEA5E46727}">
      <dgm:prSet/>
      <dgm:spPr/>
      <dgm:t>
        <a:bodyPr/>
        <a:lstStyle/>
        <a:p>
          <a:endParaRPr lang="fr-FR"/>
        </a:p>
      </dgm:t>
    </dgm:pt>
    <dgm:pt modelId="{E8FE9BEC-D0E8-6C45-B795-962B3834E437}">
      <dgm:prSet phldrT="[Texte]"/>
      <dgm:spPr>
        <a:ln>
          <a:solidFill>
            <a:schemeClr val="tx1"/>
          </a:solidFill>
        </a:ln>
      </dgm:spPr>
      <dgm:t>
        <a:bodyPr/>
        <a:lstStyle/>
        <a:p>
          <a:r>
            <a:rPr lang="fr-FR" dirty="0"/>
            <a:t>proportionnalité</a:t>
          </a:r>
        </a:p>
      </dgm:t>
    </dgm:pt>
    <dgm:pt modelId="{17652A0D-B3DD-D34E-A33F-8543015A3D0A}" type="parTrans" cxnId="{3B3B31C9-7958-6648-B360-69C2E9EF72D0}">
      <dgm:prSet/>
      <dgm:spPr/>
      <dgm:t>
        <a:bodyPr/>
        <a:lstStyle/>
        <a:p>
          <a:endParaRPr lang="fr-FR"/>
        </a:p>
      </dgm:t>
    </dgm:pt>
    <dgm:pt modelId="{9BCCB062-D8F4-C54B-8AF4-2335538E1140}" type="sibTrans" cxnId="{3B3B31C9-7958-6648-B360-69C2E9EF72D0}">
      <dgm:prSet/>
      <dgm:spPr/>
      <dgm:t>
        <a:bodyPr/>
        <a:lstStyle/>
        <a:p>
          <a:endParaRPr lang="fr-FR"/>
        </a:p>
      </dgm:t>
    </dgm:pt>
    <dgm:pt modelId="{B3C557FE-4E47-9942-8FF2-20CEE307C007}" type="pres">
      <dgm:prSet presAssocID="{EA7A4F16-8CB3-CF4C-A03D-017AD6C39549}" presName="compositeShape" presStyleCnt="0">
        <dgm:presLayoutVars>
          <dgm:chMax val="7"/>
          <dgm:dir/>
          <dgm:resizeHandles val="exact"/>
        </dgm:presLayoutVars>
      </dgm:prSet>
      <dgm:spPr/>
    </dgm:pt>
    <dgm:pt modelId="{E9D19250-1805-C24F-94CC-63298EC8AAB8}" type="pres">
      <dgm:prSet presAssocID="{2AC3ACD7-C271-1E4C-8A62-D6BECBE5FA5F}" presName="circ1" presStyleLbl="vennNode1" presStyleIdx="0" presStyleCnt="3" custLinFactNeighborX="0" custLinFactNeighborY="-944"/>
      <dgm:spPr/>
    </dgm:pt>
    <dgm:pt modelId="{EE9C2CC2-116A-A849-9C13-2A72D0CE562C}" type="pres">
      <dgm:prSet presAssocID="{2AC3ACD7-C271-1E4C-8A62-D6BECBE5FA5F}" presName="circ1Tx" presStyleLbl="revTx" presStyleIdx="0" presStyleCnt="0">
        <dgm:presLayoutVars>
          <dgm:chMax val="0"/>
          <dgm:chPref val="0"/>
          <dgm:bulletEnabled val="1"/>
        </dgm:presLayoutVars>
      </dgm:prSet>
      <dgm:spPr/>
    </dgm:pt>
    <dgm:pt modelId="{213A9407-FC93-844C-AC9A-E59AC8C7683C}" type="pres">
      <dgm:prSet presAssocID="{01FDF433-1062-4E40-8928-3143FA6BD915}" presName="circ2" presStyleLbl="vennNode1" presStyleIdx="1" presStyleCnt="3"/>
      <dgm:spPr/>
    </dgm:pt>
    <dgm:pt modelId="{B9F3FD13-72FC-D44E-ADFA-C9993F1F63D8}" type="pres">
      <dgm:prSet presAssocID="{01FDF433-1062-4E40-8928-3143FA6BD915}" presName="circ2Tx" presStyleLbl="revTx" presStyleIdx="0" presStyleCnt="0">
        <dgm:presLayoutVars>
          <dgm:chMax val="0"/>
          <dgm:chPref val="0"/>
          <dgm:bulletEnabled val="1"/>
        </dgm:presLayoutVars>
      </dgm:prSet>
      <dgm:spPr/>
    </dgm:pt>
    <dgm:pt modelId="{13A93CD6-0D97-CF40-A8C2-147F3C566485}" type="pres">
      <dgm:prSet presAssocID="{E8FE9BEC-D0E8-6C45-B795-962B3834E437}" presName="circ3" presStyleLbl="vennNode1" presStyleIdx="2" presStyleCnt="3"/>
      <dgm:spPr/>
    </dgm:pt>
    <dgm:pt modelId="{86668A26-E55D-AC4A-B83E-B3BA1A98C18E}" type="pres">
      <dgm:prSet presAssocID="{E8FE9BEC-D0E8-6C45-B795-962B3834E437}" presName="circ3Tx" presStyleLbl="revTx" presStyleIdx="0" presStyleCnt="0">
        <dgm:presLayoutVars>
          <dgm:chMax val="0"/>
          <dgm:chPref val="0"/>
          <dgm:bulletEnabled val="1"/>
        </dgm:presLayoutVars>
      </dgm:prSet>
      <dgm:spPr/>
    </dgm:pt>
  </dgm:ptLst>
  <dgm:cxnLst>
    <dgm:cxn modelId="{8F2D140E-3F27-9042-AE83-77FEA5E46727}" srcId="{EA7A4F16-8CB3-CF4C-A03D-017AD6C39549}" destId="{01FDF433-1062-4E40-8928-3143FA6BD915}" srcOrd="1" destOrd="0" parTransId="{C7B464FA-247E-7A48-A1F1-18CEDBB93063}" sibTransId="{AB1D99DC-A47A-9940-A384-E82546D02612}"/>
    <dgm:cxn modelId="{0CA20A5D-49EA-1D41-BC0E-2E94B19FE603}" type="presOf" srcId="{E8FE9BEC-D0E8-6C45-B795-962B3834E437}" destId="{13A93CD6-0D97-CF40-A8C2-147F3C566485}" srcOrd="0" destOrd="0" presId="urn:microsoft.com/office/officeart/2005/8/layout/venn1"/>
    <dgm:cxn modelId="{7236E96F-9311-7549-954D-3758C49AF2B6}" type="presOf" srcId="{01FDF433-1062-4E40-8928-3143FA6BD915}" destId="{213A9407-FC93-844C-AC9A-E59AC8C7683C}" srcOrd="0" destOrd="0" presId="urn:microsoft.com/office/officeart/2005/8/layout/venn1"/>
    <dgm:cxn modelId="{5EB4E375-7193-3542-B172-A68F9C2B6DEA}" srcId="{EA7A4F16-8CB3-CF4C-A03D-017AD6C39549}" destId="{2AC3ACD7-C271-1E4C-8A62-D6BECBE5FA5F}" srcOrd="0" destOrd="0" parTransId="{C3893469-5DF4-554C-ABF0-21C67F3BA4EE}" sibTransId="{C7CAE80E-7D89-3C4C-B0BA-E21375FD9115}"/>
    <dgm:cxn modelId="{E5FED076-0844-9341-B5EA-98EBE6012C04}" type="presOf" srcId="{E8FE9BEC-D0E8-6C45-B795-962B3834E437}" destId="{86668A26-E55D-AC4A-B83E-B3BA1A98C18E}" srcOrd="1" destOrd="0" presId="urn:microsoft.com/office/officeart/2005/8/layout/venn1"/>
    <dgm:cxn modelId="{45E0AB7A-AB7C-6841-B2A5-551B0014356C}" type="presOf" srcId="{EA7A4F16-8CB3-CF4C-A03D-017AD6C39549}" destId="{B3C557FE-4E47-9942-8FF2-20CEE307C007}" srcOrd="0" destOrd="0" presId="urn:microsoft.com/office/officeart/2005/8/layout/venn1"/>
    <dgm:cxn modelId="{8891B6AF-EF38-8845-9A60-88390E82271E}" type="presOf" srcId="{2AC3ACD7-C271-1E4C-8A62-D6BECBE5FA5F}" destId="{EE9C2CC2-116A-A849-9C13-2A72D0CE562C}" srcOrd="1" destOrd="0" presId="urn:microsoft.com/office/officeart/2005/8/layout/venn1"/>
    <dgm:cxn modelId="{069814C9-EE40-3540-ACF2-9FB9426DFA3F}" type="presOf" srcId="{01FDF433-1062-4E40-8928-3143FA6BD915}" destId="{B9F3FD13-72FC-D44E-ADFA-C9993F1F63D8}" srcOrd="1" destOrd="0" presId="urn:microsoft.com/office/officeart/2005/8/layout/venn1"/>
    <dgm:cxn modelId="{3B3B31C9-7958-6648-B360-69C2E9EF72D0}" srcId="{EA7A4F16-8CB3-CF4C-A03D-017AD6C39549}" destId="{E8FE9BEC-D0E8-6C45-B795-962B3834E437}" srcOrd="2" destOrd="0" parTransId="{17652A0D-B3DD-D34E-A33F-8543015A3D0A}" sibTransId="{9BCCB062-D8F4-C54B-8AF4-2335538E1140}"/>
    <dgm:cxn modelId="{31D828CA-7B0A-6342-816D-7ED5DA06EBBE}" type="presOf" srcId="{2AC3ACD7-C271-1E4C-8A62-D6BECBE5FA5F}" destId="{E9D19250-1805-C24F-94CC-63298EC8AAB8}" srcOrd="0" destOrd="0" presId="urn:microsoft.com/office/officeart/2005/8/layout/venn1"/>
    <dgm:cxn modelId="{F368C13E-5F46-3246-A600-AD7A187F4D4F}" type="presParOf" srcId="{B3C557FE-4E47-9942-8FF2-20CEE307C007}" destId="{E9D19250-1805-C24F-94CC-63298EC8AAB8}" srcOrd="0" destOrd="0" presId="urn:microsoft.com/office/officeart/2005/8/layout/venn1"/>
    <dgm:cxn modelId="{91DFC47F-CF6F-3E49-BA04-CD7578B85293}" type="presParOf" srcId="{B3C557FE-4E47-9942-8FF2-20CEE307C007}" destId="{EE9C2CC2-116A-A849-9C13-2A72D0CE562C}" srcOrd="1" destOrd="0" presId="urn:microsoft.com/office/officeart/2005/8/layout/venn1"/>
    <dgm:cxn modelId="{949B28AA-32CC-114C-B63A-5231608D56DF}" type="presParOf" srcId="{B3C557FE-4E47-9942-8FF2-20CEE307C007}" destId="{213A9407-FC93-844C-AC9A-E59AC8C7683C}" srcOrd="2" destOrd="0" presId="urn:microsoft.com/office/officeart/2005/8/layout/venn1"/>
    <dgm:cxn modelId="{7F8FA9C8-1CFD-834D-9BE0-7BF80859118B}" type="presParOf" srcId="{B3C557FE-4E47-9942-8FF2-20CEE307C007}" destId="{B9F3FD13-72FC-D44E-ADFA-C9993F1F63D8}" srcOrd="3" destOrd="0" presId="urn:microsoft.com/office/officeart/2005/8/layout/venn1"/>
    <dgm:cxn modelId="{4AB852D7-3F22-BD48-92E9-23C10F399B99}" type="presParOf" srcId="{B3C557FE-4E47-9942-8FF2-20CEE307C007}" destId="{13A93CD6-0D97-CF40-A8C2-147F3C566485}" srcOrd="4" destOrd="0" presId="urn:microsoft.com/office/officeart/2005/8/layout/venn1"/>
    <dgm:cxn modelId="{42A502C2-D550-7746-B7CA-02C9DAC0CF04}" type="presParOf" srcId="{B3C557FE-4E47-9942-8FF2-20CEE307C007}" destId="{86668A26-E55D-AC4A-B83E-B3BA1A98C18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C69E-F0C7-B044-85D3-F71A8A7FF701}">
      <dsp:nvSpPr>
        <dsp:cNvPr id="0" name=""/>
        <dsp:cNvSpPr/>
      </dsp:nvSpPr>
      <dsp:spPr>
        <a:xfrm>
          <a:off x="-5994897" y="-917330"/>
          <a:ext cx="7136581" cy="7136581"/>
        </a:xfrm>
        <a:prstGeom prst="blockArc">
          <a:avLst>
            <a:gd name="adj1" fmla="val 18900000"/>
            <a:gd name="adj2" fmla="val 2700000"/>
            <a:gd name="adj3" fmla="val 30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43B6A-47B0-A247-9488-13FD0B3795A3}">
      <dsp:nvSpPr>
        <dsp:cNvPr id="0" name=""/>
        <dsp:cNvSpPr/>
      </dsp:nvSpPr>
      <dsp:spPr>
        <a:xfrm>
          <a:off x="498929" y="331264"/>
          <a:ext cx="8369630" cy="66295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Introduction</a:t>
          </a:r>
        </a:p>
      </dsp:txBody>
      <dsp:txXfrm>
        <a:off x="498929" y="331264"/>
        <a:ext cx="8369630" cy="662952"/>
      </dsp:txXfrm>
    </dsp:sp>
    <dsp:sp modelId="{74F642EE-6F07-0E4A-B94C-E4893909C602}">
      <dsp:nvSpPr>
        <dsp:cNvPr id="0" name=""/>
        <dsp:cNvSpPr/>
      </dsp:nvSpPr>
      <dsp:spPr>
        <a:xfrm>
          <a:off x="84584" y="248394"/>
          <a:ext cx="828690" cy="8286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7C22E-8066-D044-B4BA-17F94E0BB508}">
      <dsp:nvSpPr>
        <dsp:cNvPr id="0" name=""/>
        <dsp:cNvSpPr/>
      </dsp:nvSpPr>
      <dsp:spPr>
        <a:xfrm>
          <a:off x="973981" y="1325374"/>
          <a:ext cx="7894578" cy="66295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Typologie du télétravail</a:t>
          </a:r>
        </a:p>
      </dsp:txBody>
      <dsp:txXfrm>
        <a:off x="973981" y="1325374"/>
        <a:ext cx="7894578" cy="662952"/>
      </dsp:txXfrm>
    </dsp:sp>
    <dsp:sp modelId="{C04D9C02-438F-3540-ACA4-3A08A3632C95}">
      <dsp:nvSpPr>
        <dsp:cNvPr id="0" name=""/>
        <dsp:cNvSpPr/>
      </dsp:nvSpPr>
      <dsp:spPr>
        <a:xfrm>
          <a:off x="559636" y="1242505"/>
          <a:ext cx="828690" cy="828690"/>
        </a:xfrm>
        <a:prstGeom prst="ellipse">
          <a:avLst/>
        </a:prstGeom>
        <a:solidFill>
          <a:schemeClr val="lt1">
            <a:hueOff val="0"/>
            <a:satOff val="0"/>
            <a:lumOff val="0"/>
            <a:alphaOff val="0"/>
          </a:schemeClr>
        </a:solidFill>
        <a:ln w="25400" cap="flat" cmpd="sng" algn="ctr">
          <a:solidFill>
            <a:schemeClr val="accent1">
              <a:shade val="80000"/>
              <a:hueOff val="58510"/>
              <a:satOff val="-24126"/>
              <a:lumOff val="12283"/>
              <a:alphaOff val="0"/>
            </a:schemeClr>
          </a:solidFill>
          <a:prstDash val="solid"/>
        </a:ln>
        <a:effectLst/>
      </dsp:spPr>
      <dsp:style>
        <a:lnRef idx="2">
          <a:scrgbClr r="0" g="0" b="0"/>
        </a:lnRef>
        <a:fillRef idx="1">
          <a:scrgbClr r="0" g="0" b="0"/>
        </a:fillRef>
        <a:effectRef idx="0">
          <a:scrgbClr r="0" g="0" b="0"/>
        </a:effectRef>
        <a:fontRef idx="minor"/>
      </dsp:style>
    </dsp:sp>
    <dsp:sp modelId="{465CE959-68C2-C447-A66A-6DD44E78B1AB}">
      <dsp:nvSpPr>
        <dsp:cNvPr id="0" name=""/>
        <dsp:cNvSpPr/>
      </dsp:nvSpPr>
      <dsp:spPr>
        <a:xfrm>
          <a:off x="1119784" y="2319484"/>
          <a:ext cx="7748775" cy="66295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Remboursement de frais par l’employeur</a:t>
          </a:r>
        </a:p>
      </dsp:txBody>
      <dsp:txXfrm>
        <a:off x="1119784" y="2319484"/>
        <a:ext cx="7748775" cy="662952"/>
      </dsp:txXfrm>
    </dsp:sp>
    <dsp:sp modelId="{8F3ECE68-38E8-DB4C-A8DC-55C5826AC694}">
      <dsp:nvSpPr>
        <dsp:cNvPr id="0" name=""/>
        <dsp:cNvSpPr/>
      </dsp:nvSpPr>
      <dsp:spPr>
        <a:xfrm>
          <a:off x="705439" y="2236615"/>
          <a:ext cx="828690" cy="828690"/>
        </a:xfrm>
        <a:prstGeom prst="ellipse">
          <a:avLst/>
        </a:prstGeom>
        <a:solidFill>
          <a:schemeClr val="lt1">
            <a:hueOff val="0"/>
            <a:satOff val="0"/>
            <a:lumOff val="0"/>
            <a:alphaOff val="0"/>
          </a:schemeClr>
        </a:solidFill>
        <a:ln w="25400" cap="flat" cmpd="sng" algn="ctr">
          <a:solidFill>
            <a:schemeClr val="accent1">
              <a:shade val="80000"/>
              <a:hueOff val="117019"/>
              <a:satOff val="-48252"/>
              <a:lumOff val="24567"/>
              <a:alphaOff val="0"/>
            </a:schemeClr>
          </a:solidFill>
          <a:prstDash val="solid"/>
        </a:ln>
        <a:effectLst/>
      </dsp:spPr>
      <dsp:style>
        <a:lnRef idx="2">
          <a:scrgbClr r="0" g="0" b="0"/>
        </a:lnRef>
        <a:fillRef idx="1">
          <a:scrgbClr r="0" g="0" b="0"/>
        </a:fillRef>
        <a:effectRef idx="0">
          <a:scrgbClr r="0" g="0" b="0"/>
        </a:effectRef>
        <a:fontRef idx="minor"/>
      </dsp:style>
    </dsp:sp>
    <dsp:sp modelId="{F63EAEAC-821A-9646-83A8-1ECD11EBB6DD}">
      <dsp:nvSpPr>
        <dsp:cNvPr id="0" name=""/>
        <dsp:cNvSpPr/>
      </dsp:nvSpPr>
      <dsp:spPr>
        <a:xfrm>
          <a:off x="973981" y="3313594"/>
          <a:ext cx="7894578" cy="662952"/>
        </a:xfrm>
        <a:prstGeom prst="rect">
          <a:avLst/>
        </a:prstGeom>
        <a:solidFill>
          <a:schemeClr val="accent1">
            <a:shade val="80000"/>
            <a:hueOff val="175529"/>
            <a:satOff val="-72378"/>
            <a:lumOff val="36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Vue panoramique des législations impactées par le télétravail</a:t>
          </a:r>
        </a:p>
      </dsp:txBody>
      <dsp:txXfrm>
        <a:off x="973981" y="3313594"/>
        <a:ext cx="7894578" cy="662952"/>
      </dsp:txXfrm>
    </dsp:sp>
    <dsp:sp modelId="{B79F9300-2A58-E043-952C-13385D8FF4F0}">
      <dsp:nvSpPr>
        <dsp:cNvPr id="0" name=""/>
        <dsp:cNvSpPr/>
      </dsp:nvSpPr>
      <dsp:spPr>
        <a:xfrm>
          <a:off x="559636" y="3230725"/>
          <a:ext cx="828690" cy="828690"/>
        </a:xfrm>
        <a:prstGeom prst="ellipse">
          <a:avLst/>
        </a:prstGeom>
        <a:solidFill>
          <a:schemeClr val="lt1">
            <a:hueOff val="0"/>
            <a:satOff val="0"/>
            <a:lumOff val="0"/>
            <a:alphaOff val="0"/>
          </a:schemeClr>
        </a:solidFill>
        <a:ln w="25400" cap="flat" cmpd="sng" algn="ctr">
          <a:solidFill>
            <a:schemeClr val="accent1">
              <a:shade val="80000"/>
              <a:hueOff val="175529"/>
              <a:satOff val="-72378"/>
              <a:lumOff val="36850"/>
              <a:alphaOff val="0"/>
            </a:schemeClr>
          </a:solidFill>
          <a:prstDash val="solid"/>
        </a:ln>
        <a:effectLst/>
      </dsp:spPr>
      <dsp:style>
        <a:lnRef idx="2">
          <a:scrgbClr r="0" g="0" b="0"/>
        </a:lnRef>
        <a:fillRef idx="1">
          <a:scrgbClr r="0" g="0" b="0"/>
        </a:fillRef>
        <a:effectRef idx="0">
          <a:scrgbClr r="0" g="0" b="0"/>
        </a:effectRef>
        <a:fontRef idx="minor"/>
      </dsp:style>
    </dsp:sp>
    <dsp:sp modelId="{40E2C1B6-7B9C-774A-BAF6-2635B0F633A9}">
      <dsp:nvSpPr>
        <dsp:cNvPr id="0" name=""/>
        <dsp:cNvSpPr/>
      </dsp:nvSpPr>
      <dsp:spPr>
        <a:xfrm>
          <a:off x="498929" y="4307704"/>
          <a:ext cx="8369630" cy="662952"/>
        </a:xfrm>
        <a:prstGeom prst="rect">
          <a:avLst/>
        </a:prstGeom>
        <a:solidFill>
          <a:schemeClr val="accent1">
            <a:shade val="80000"/>
            <a:hueOff val="234038"/>
            <a:satOff val="-96504"/>
            <a:lumOff val="49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Conclusion et évaluation</a:t>
          </a:r>
        </a:p>
      </dsp:txBody>
      <dsp:txXfrm>
        <a:off x="498929" y="4307704"/>
        <a:ext cx="8369630" cy="662952"/>
      </dsp:txXfrm>
    </dsp:sp>
    <dsp:sp modelId="{2AD6966E-A5E9-F248-A445-2655229B8DC7}">
      <dsp:nvSpPr>
        <dsp:cNvPr id="0" name=""/>
        <dsp:cNvSpPr/>
      </dsp:nvSpPr>
      <dsp:spPr>
        <a:xfrm>
          <a:off x="84584" y="4224835"/>
          <a:ext cx="828690" cy="828690"/>
        </a:xfrm>
        <a:prstGeom prst="ellipse">
          <a:avLst/>
        </a:prstGeom>
        <a:solidFill>
          <a:schemeClr val="lt1">
            <a:hueOff val="0"/>
            <a:satOff val="0"/>
            <a:lumOff val="0"/>
            <a:alphaOff val="0"/>
          </a:schemeClr>
        </a:solidFill>
        <a:ln w="25400" cap="flat" cmpd="sng" algn="ctr">
          <a:solidFill>
            <a:schemeClr val="accent1">
              <a:shade val="80000"/>
              <a:hueOff val="234038"/>
              <a:satOff val="-96504"/>
              <a:lumOff val="491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55D24-7E3A-174E-8FD8-A638CB986B89}">
      <dsp:nvSpPr>
        <dsp:cNvPr id="0" name=""/>
        <dsp:cNvSpPr/>
      </dsp:nvSpPr>
      <dsp:spPr>
        <a:xfrm>
          <a:off x="828" y="430311"/>
          <a:ext cx="1325521" cy="6627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Information </a:t>
          </a:r>
        </a:p>
      </dsp:txBody>
      <dsp:txXfrm>
        <a:off x="20240" y="449723"/>
        <a:ext cx="1286697" cy="623936"/>
      </dsp:txXfrm>
    </dsp:sp>
    <dsp:sp modelId="{C8E2EF5E-FC00-EC43-97E5-E7E64181234F}">
      <dsp:nvSpPr>
        <dsp:cNvPr id="0" name=""/>
        <dsp:cNvSpPr/>
      </dsp:nvSpPr>
      <dsp:spPr>
        <a:xfrm rot="19405198">
          <a:off x="1261322" y="525795"/>
          <a:ext cx="660264" cy="78310"/>
        </a:xfrm>
        <a:custGeom>
          <a:avLst/>
          <a:gdLst/>
          <a:ahLst/>
          <a:cxnLst/>
          <a:rect l="0" t="0" r="0" b="0"/>
          <a:pathLst>
            <a:path>
              <a:moveTo>
                <a:pt x="0" y="39155"/>
              </a:moveTo>
              <a:lnTo>
                <a:pt x="660264" y="391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74947" y="548444"/>
        <a:ext cx="33013" cy="33013"/>
      </dsp:txXfrm>
    </dsp:sp>
    <dsp:sp modelId="{8DC92087-8080-6B4F-BAF4-59C9CC7D690B}">
      <dsp:nvSpPr>
        <dsp:cNvPr id="0" name=""/>
        <dsp:cNvSpPr/>
      </dsp:nvSpPr>
      <dsp:spPr>
        <a:xfrm>
          <a:off x="1856558" y="36829"/>
          <a:ext cx="1325521" cy="6627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Individuelle </a:t>
          </a:r>
        </a:p>
      </dsp:txBody>
      <dsp:txXfrm>
        <a:off x="1875970" y="56241"/>
        <a:ext cx="1286697" cy="623936"/>
      </dsp:txXfrm>
    </dsp:sp>
    <dsp:sp modelId="{50C7621C-08F4-354A-9C5B-31FA3972BC27}">
      <dsp:nvSpPr>
        <dsp:cNvPr id="0" name=""/>
        <dsp:cNvSpPr/>
      </dsp:nvSpPr>
      <dsp:spPr>
        <a:xfrm rot="2142401">
          <a:off x="1264977" y="913079"/>
          <a:ext cx="652954" cy="78310"/>
        </a:xfrm>
        <a:custGeom>
          <a:avLst/>
          <a:gdLst/>
          <a:ahLst/>
          <a:cxnLst/>
          <a:rect l="0" t="0" r="0" b="0"/>
          <a:pathLst>
            <a:path>
              <a:moveTo>
                <a:pt x="0" y="39155"/>
              </a:moveTo>
              <a:lnTo>
                <a:pt x="652954" y="391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75130" y="935911"/>
        <a:ext cx="32647" cy="32647"/>
      </dsp:txXfrm>
    </dsp:sp>
    <dsp:sp modelId="{8BC1FC8E-BDF5-4446-9227-E231E9BA4828}">
      <dsp:nvSpPr>
        <dsp:cNvPr id="0" name=""/>
        <dsp:cNvSpPr/>
      </dsp:nvSpPr>
      <dsp:spPr>
        <a:xfrm>
          <a:off x="1856558" y="811398"/>
          <a:ext cx="1325521" cy="6627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Collective </a:t>
          </a:r>
        </a:p>
      </dsp:txBody>
      <dsp:txXfrm>
        <a:off x="1875970" y="830810"/>
        <a:ext cx="1286697" cy="623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C69E-F0C7-B044-85D3-F71A8A7FF701}">
      <dsp:nvSpPr>
        <dsp:cNvPr id="0" name=""/>
        <dsp:cNvSpPr/>
      </dsp:nvSpPr>
      <dsp:spPr>
        <a:xfrm>
          <a:off x="-5994897" y="-917330"/>
          <a:ext cx="7136581" cy="7136581"/>
        </a:xfrm>
        <a:prstGeom prst="blockArc">
          <a:avLst>
            <a:gd name="adj1" fmla="val 18900000"/>
            <a:gd name="adj2" fmla="val 2700000"/>
            <a:gd name="adj3" fmla="val 30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43B6A-47B0-A247-9488-13FD0B3795A3}">
      <dsp:nvSpPr>
        <dsp:cNvPr id="0" name=""/>
        <dsp:cNvSpPr/>
      </dsp:nvSpPr>
      <dsp:spPr>
        <a:xfrm>
          <a:off x="498929" y="331264"/>
          <a:ext cx="8369630" cy="66295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Introduction</a:t>
          </a:r>
        </a:p>
      </dsp:txBody>
      <dsp:txXfrm>
        <a:off x="498929" y="331264"/>
        <a:ext cx="8369630" cy="662952"/>
      </dsp:txXfrm>
    </dsp:sp>
    <dsp:sp modelId="{74F642EE-6F07-0E4A-B94C-E4893909C602}">
      <dsp:nvSpPr>
        <dsp:cNvPr id="0" name=""/>
        <dsp:cNvSpPr/>
      </dsp:nvSpPr>
      <dsp:spPr>
        <a:xfrm>
          <a:off x="84584" y="248394"/>
          <a:ext cx="828690" cy="8286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7C22E-8066-D044-B4BA-17F94E0BB508}">
      <dsp:nvSpPr>
        <dsp:cNvPr id="0" name=""/>
        <dsp:cNvSpPr/>
      </dsp:nvSpPr>
      <dsp:spPr>
        <a:xfrm>
          <a:off x="973981" y="1325374"/>
          <a:ext cx="7894578" cy="66295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Typologie du télétravail</a:t>
          </a:r>
        </a:p>
      </dsp:txBody>
      <dsp:txXfrm>
        <a:off x="973981" y="1325374"/>
        <a:ext cx="7894578" cy="662952"/>
      </dsp:txXfrm>
    </dsp:sp>
    <dsp:sp modelId="{C04D9C02-438F-3540-ACA4-3A08A3632C95}">
      <dsp:nvSpPr>
        <dsp:cNvPr id="0" name=""/>
        <dsp:cNvSpPr/>
      </dsp:nvSpPr>
      <dsp:spPr>
        <a:xfrm>
          <a:off x="559636" y="1242505"/>
          <a:ext cx="828690" cy="828690"/>
        </a:xfrm>
        <a:prstGeom prst="ellipse">
          <a:avLst/>
        </a:prstGeom>
        <a:solidFill>
          <a:schemeClr val="lt1">
            <a:hueOff val="0"/>
            <a:satOff val="0"/>
            <a:lumOff val="0"/>
            <a:alphaOff val="0"/>
          </a:schemeClr>
        </a:solidFill>
        <a:ln w="25400" cap="flat" cmpd="sng" algn="ctr">
          <a:solidFill>
            <a:schemeClr val="accent1">
              <a:shade val="80000"/>
              <a:hueOff val="58510"/>
              <a:satOff val="-24126"/>
              <a:lumOff val="12283"/>
              <a:alphaOff val="0"/>
            </a:schemeClr>
          </a:solidFill>
          <a:prstDash val="solid"/>
        </a:ln>
        <a:effectLst/>
      </dsp:spPr>
      <dsp:style>
        <a:lnRef idx="2">
          <a:scrgbClr r="0" g="0" b="0"/>
        </a:lnRef>
        <a:fillRef idx="1">
          <a:scrgbClr r="0" g="0" b="0"/>
        </a:fillRef>
        <a:effectRef idx="0">
          <a:scrgbClr r="0" g="0" b="0"/>
        </a:effectRef>
        <a:fontRef idx="minor"/>
      </dsp:style>
    </dsp:sp>
    <dsp:sp modelId="{F252560B-28A8-324D-AC9F-E20DD5638CC5}">
      <dsp:nvSpPr>
        <dsp:cNvPr id="0" name=""/>
        <dsp:cNvSpPr/>
      </dsp:nvSpPr>
      <dsp:spPr>
        <a:xfrm>
          <a:off x="1119784" y="2319484"/>
          <a:ext cx="7748775" cy="66295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Remboursement de frais par l’employeur</a:t>
          </a:r>
        </a:p>
      </dsp:txBody>
      <dsp:txXfrm>
        <a:off x="1119784" y="2319484"/>
        <a:ext cx="7748775" cy="662952"/>
      </dsp:txXfrm>
    </dsp:sp>
    <dsp:sp modelId="{8F3ECE68-38E8-DB4C-A8DC-55C5826AC694}">
      <dsp:nvSpPr>
        <dsp:cNvPr id="0" name=""/>
        <dsp:cNvSpPr/>
      </dsp:nvSpPr>
      <dsp:spPr>
        <a:xfrm>
          <a:off x="705439" y="2236615"/>
          <a:ext cx="828690" cy="828690"/>
        </a:xfrm>
        <a:prstGeom prst="ellipse">
          <a:avLst/>
        </a:prstGeom>
        <a:solidFill>
          <a:schemeClr val="lt1">
            <a:hueOff val="0"/>
            <a:satOff val="0"/>
            <a:lumOff val="0"/>
            <a:alphaOff val="0"/>
          </a:schemeClr>
        </a:solidFill>
        <a:ln w="25400" cap="flat" cmpd="sng" algn="ctr">
          <a:solidFill>
            <a:schemeClr val="accent1">
              <a:shade val="80000"/>
              <a:hueOff val="117019"/>
              <a:satOff val="-48252"/>
              <a:lumOff val="24567"/>
              <a:alphaOff val="0"/>
            </a:schemeClr>
          </a:solidFill>
          <a:prstDash val="solid"/>
        </a:ln>
        <a:effectLst/>
      </dsp:spPr>
      <dsp:style>
        <a:lnRef idx="2">
          <a:scrgbClr r="0" g="0" b="0"/>
        </a:lnRef>
        <a:fillRef idx="1">
          <a:scrgbClr r="0" g="0" b="0"/>
        </a:fillRef>
        <a:effectRef idx="0">
          <a:scrgbClr r="0" g="0" b="0"/>
        </a:effectRef>
        <a:fontRef idx="minor"/>
      </dsp:style>
    </dsp:sp>
    <dsp:sp modelId="{86E4D8B7-3970-7F44-9152-118597CB3A73}">
      <dsp:nvSpPr>
        <dsp:cNvPr id="0" name=""/>
        <dsp:cNvSpPr/>
      </dsp:nvSpPr>
      <dsp:spPr>
        <a:xfrm>
          <a:off x="973981" y="3313594"/>
          <a:ext cx="7894578" cy="662952"/>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Vue panoramique des législations impactées par le télétravail</a:t>
          </a:r>
        </a:p>
      </dsp:txBody>
      <dsp:txXfrm>
        <a:off x="973981" y="3313594"/>
        <a:ext cx="7894578" cy="662952"/>
      </dsp:txXfrm>
    </dsp:sp>
    <dsp:sp modelId="{B79F9300-2A58-E043-952C-13385D8FF4F0}">
      <dsp:nvSpPr>
        <dsp:cNvPr id="0" name=""/>
        <dsp:cNvSpPr/>
      </dsp:nvSpPr>
      <dsp:spPr>
        <a:xfrm>
          <a:off x="559636" y="3230725"/>
          <a:ext cx="828690" cy="828690"/>
        </a:xfrm>
        <a:prstGeom prst="ellipse">
          <a:avLst/>
        </a:prstGeom>
        <a:solidFill>
          <a:schemeClr val="lt1">
            <a:hueOff val="0"/>
            <a:satOff val="0"/>
            <a:lumOff val="0"/>
            <a:alphaOff val="0"/>
          </a:schemeClr>
        </a:solidFill>
        <a:ln w="25400" cap="flat" cmpd="sng" algn="ctr">
          <a:solidFill>
            <a:schemeClr val="accent1">
              <a:shade val="80000"/>
              <a:hueOff val="175529"/>
              <a:satOff val="-72378"/>
              <a:lumOff val="36850"/>
              <a:alphaOff val="0"/>
            </a:schemeClr>
          </a:solidFill>
          <a:prstDash val="solid"/>
        </a:ln>
        <a:effectLst/>
      </dsp:spPr>
      <dsp:style>
        <a:lnRef idx="2">
          <a:scrgbClr r="0" g="0" b="0"/>
        </a:lnRef>
        <a:fillRef idx="1">
          <a:scrgbClr r="0" g="0" b="0"/>
        </a:fillRef>
        <a:effectRef idx="0">
          <a:scrgbClr r="0" g="0" b="0"/>
        </a:effectRef>
        <a:fontRef idx="minor"/>
      </dsp:style>
    </dsp:sp>
    <dsp:sp modelId="{AFCE3B81-70D8-514A-BAA8-168F572577FB}">
      <dsp:nvSpPr>
        <dsp:cNvPr id="0" name=""/>
        <dsp:cNvSpPr/>
      </dsp:nvSpPr>
      <dsp:spPr>
        <a:xfrm>
          <a:off x="498929" y="4307704"/>
          <a:ext cx="8369630" cy="66295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Conclusion et évaluation</a:t>
          </a:r>
        </a:p>
      </dsp:txBody>
      <dsp:txXfrm>
        <a:off x="498929" y="4307704"/>
        <a:ext cx="8369630" cy="662952"/>
      </dsp:txXfrm>
    </dsp:sp>
    <dsp:sp modelId="{2AD6966E-A5E9-F248-A445-2655229B8DC7}">
      <dsp:nvSpPr>
        <dsp:cNvPr id="0" name=""/>
        <dsp:cNvSpPr/>
      </dsp:nvSpPr>
      <dsp:spPr>
        <a:xfrm>
          <a:off x="84584" y="4224835"/>
          <a:ext cx="828690" cy="828690"/>
        </a:xfrm>
        <a:prstGeom prst="ellipse">
          <a:avLst/>
        </a:prstGeom>
        <a:solidFill>
          <a:schemeClr val="lt1">
            <a:hueOff val="0"/>
            <a:satOff val="0"/>
            <a:lumOff val="0"/>
            <a:alphaOff val="0"/>
          </a:schemeClr>
        </a:solidFill>
        <a:ln w="25400" cap="flat" cmpd="sng" algn="ctr">
          <a:solidFill>
            <a:schemeClr val="accent1">
              <a:shade val="80000"/>
              <a:hueOff val="234038"/>
              <a:satOff val="-96504"/>
              <a:lumOff val="491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C69E-F0C7-B044-85D3-F71A8A7FF701}">
      <dsp:nvSpPr>
        <dsp:cNvPr id="0" name=""/>
        <dsp:cNvSpPr/>
      </dsp:nvSpPr>
      <dsp:spPr>
        <a:xfrm>
          <a:off x="-5994897" y="-917330"/>
          <a:ext cx="7136581" cy="7136581"/>
        </a:xfrm>
        <a:prstGeom prst="blockArc">
          <a:avLst>
            <a:gd name="adj1" fmla="val 18900000"/>
            <a:gd name="adj2" fmla="val 2700000"/>
            <a:gd name="adj3" fmla="val 30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43B6A-47B0-A247-9488-13FD0B3795A3}">
      <dsp:nvSpPr>
        <dsp:cNvPr id="0" name=""/>
        <dsp:cNvSpPr/>
      </dsp:nvSpPr>
      <dsp:spPr>
        <a:xfrm>
          <a:off x="498929" y="331264"/>
          <a:ext cx="8369630" cy="66295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Introduction</a:t>
          </a:r>
        </a:p>
      </dsp:txBody>
      <dsp:txXfrm>
        <a:off x="498929" y="331264"/>
        <a:ext cx="8369630" cy="662952"/>
      </dsp:txXfrm>
    </dsp:sp>
    <dsp:sp modelId="{74F642EE-6F07-0E4A-B94C-E4893909C602}">
      <dsp:nvSpPr>
        <dsp:cNvPr id="0" name=""/>
        <dsp:cNvSpPr/>
      </dsp:nvSpPr>
      <dsp:spPr>
        <a:xfrm>
          <a:off x="84584" y="248394"/>
          <a:ext cx="828690" cy="8286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7C22E-8066-D044-B4BA-17F94E0BB508}">
      <dsp:nvSpPr>
        <dsp:cNvPr id="0" name=""/>
        <dsp:cNvSpPr/>
      </dsp:nvSpPr>
      <dsp:spPr>
        <a:xfrm>
          <a:off x="973981" y="1325374"/>
          <a:ext cx="7894578" cy="66295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Typologie du télétravail</a:t>
          </a:r>
        </a:p>
      </dsp:txBody>
      <dsp:txXfrm>
        <a:off x="973981" y="1325374"/>
        <a:ext cx="7894578" cy="662952"/>
      </dsp:txXfrm>
    </dsp:sp>
    <dsp:sp modelId="{C04D9C02-438F-3540-ACA4-3A08A3632C95}">
      <dsp:nvSpPr>
        <dsp:cNvPr id="0" name=""/>
        <dsp:cNvSpPr/>
      </dsp:nvSpPr>
      <dsp:spPr>
        <a:xfrm>
          <a:off x="559636" y="1242505"/>
          <a:ext cx="828690" cy="828690"/>
        </a:xfrm>
        <a:prstGeom prst="ellipse">
          <a:avLst/>
        </a:prstGeom>
        <a:solidFill>
          <a:schemeClr val="lt1">
            <a:hueOff val="0"/>
            <a:satOff val="0"/>
            <a:lumOff val="0"/>
            <a:alphaOff val="0"/>
          </a:schemeClr>
        </a:solidFill>
        <a:ln w="25400" cap="flat" cmpd="sng" algn="ctr">
          <a:solidFill>
            <a:schemeClr val="accent1">
              <a:shade val="80000"/>
              <a:hueOff val="58510"/>
              <a:satOff val="-24126"/>
              <a:lumOff val="12283"/>
              <a:alphaOff val="0"/>
            </a:schemeClr>
          </a:solidFill>
          <a:prstDash val="solid"/>
        </a:ln>
        <a:effectLst/>
      </dsp:spPr>
      <dsp:style>
        <a:lnRef idx="2">
          <a:scrgbClr r="0" g="0" b="0"/>
        </a:lnRef>
        <a:fillRef idx="1">
          <a:scrgbClr r="0" g="0" b="0"/>
        </a:fillRef>
        <a:effectRef idx="0">
          <a:scrgbClr r="0" g="0" b="0"/>
        </a:effectRef>
        <a:fontRef idx="minor"/>
      </dsp:style>
    </dsp:sp>
    <dsp:sp modelId="{F252560B-28A8-324D-AC9F-E20DD5638CC5}">
      <dsp:nvSpPr>
        <dsp:cNvPr id="0" name=""/>
        <dsp:cNvSpPr/>
      </dsp:nvSpPr>
      <dsp:spPr>
        <a:xfrm>
          <a:off x="1119784" y="2319484"/>
          <a:ext cx="7748775" cy="66295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Remboursement de frais par l’employeur</a:t>
          </a:r>
        </a:p>
      </dsp:txBody>
      <dsp:txXfrm>
        <a:off x="1119784" y="2319484"/>
        <a:ext cx="7748775" cy="662952"/>
      </dsp:txXfrm>
    </dsp:sp>
    <dsp:sp modelId="{8F3ECE68-38E8-DB4C-A8DC-55C5826AC694}">
      <dsp:nvSpPr>
        <dsp:cNvPr id="0" name=""/>
        <dsp:cNvSpPr/>
      </dsp:nvSpPr>
      <dsp:spPr>
        <a:xfrm>
          <a:off x="705439" y="2236615"/>
          <a:ext cx="828690" cy="828690"/>
        </a:xfrm>
        <a:prstGeom prst="ellipse">
          <a:avLst/>
        </a:prstGeom>
        <a:solidFill>
          <a:schemeClr val="lt1">
            <a:hueOff val="0"/>
            <a:satOff val="0"/>
            <a:lumOff val="0"/>
            <a:alphaOff val="0"/>
          </a:schemeClr>
        </a:solidFill>
        <a:ln w="25400" cap="flat" cmpd="sng" algn="ctr">
          <a:solidFill>
            <a:schemeClr val="accent1">
              <a:shade val="80000"/>
              <a:hueOff val="117019"/>
              <a:satOff val="-48252"/>
              <a:lumOff val="24567"/>
              <a:alphaOff val="0"/>
            </a:schemeClr>
          </a:solidFill>
          <a:prstDash val="solid"/>
        </a:ln>
        <a:effectLst/>
      </dsp:spPr>
      <dsp:style>
        <a:lnRef idx="2">
          <a:scrgbClr r="0" g="0" b="0"/>
        </a:lnRef>
        <a:fillRef idx="1">
          <a:scrgbClr r="0" g="0" b="0"/>
        </a:fillRef>
        <a:effectRef idx="0">
          <a:scrgbClr r="0" g="0" b="0"/>
        </a:effectRef>
        <a:fontRef idx="minor"/>
      </dsp:style>
    </dsp:sp>
    <dsp:sp modelId="{86E4D8B7-3970-7F44-9152-118597CB3A73}">
      <dsp:nvSpPr>
        <dsp:cNvPr id="0" name=""/>
        <dsp:cNvSpPr/>
      </dsp:nvSpPr>
      <dsp:spPr>
        <a:xfrm>
          <a:off x="973981" y="3313594"/>
          <a:ext cx="7894578" cy="662952"/>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Vue panoramique des législations impactées par le télétravail</a:t>
          </a:r>
        </a:p>
      </dsp:txBody>
      <dsp:txXfrm>
        <a:off x="973981" y="3313594"/>
        <a:ext cx="7894578" cy="662952"/>
      </dsp:txXfrm>
    </dsp:sp>
    <dsp:sp modelId="{B79F9300-2A58-E043-952C-13385D8FF4F0}">
      <dsp:nvSpPr>
        <dsp:cNvPr id="0" name=""/>
        <dsp:cNvSpPr/>
      </dsp:nvSpPr>
      <dsp:spPr>
        <a:xfrm>
          <a:off x="559636" y="3230725"/>
          <a:ext cx="828690" cy="828690"/>
        </a:xfrm>
        <a:prstGeom prst="ellipse">
          <a:avLst/>
        </a:prstGeom>
        <a:solidFill>
          <a:schemeClr val="lt1">
            <a:hueOff val="0"/>
            <a:satOff val="0"/>
            <a:lumOff val="0"/>
            <a:alphaOff val="0"/>
          </a:schemeClr>
        </a:solidFill>
        <a:ln w="25400" cap="flat" cmpd="sng" algn="ctr">
          <a:solidFill>
            <a:schemeClr val="accent1">
              <a:shade val="80000"/>
              <a:hueOff val="175529"/>
              <a:satOff val="-72378"/>
              <a:lumOff val="36850"/>
              <a:alphaOff val="0"/>
            </a:schemeClr>
          </a:solidFill>
          <a:prstDash val="solid"/>
        </a:ln>
        <a:effectLst/>
      </dsp:spPr>
      <dsp:style>
        <a:lnRef idx="2">
          <a:scrgbClr r="0" g="0" b="0"/>
        </a:lnRef>
        <a:fillRef idx="1">
          <a:scrgbClr r="0" g="0" b="0"/>
        </a:fillRef>
        <a:effectRef idx="0">
          <a:scrgbClr r="0" g="0" b="0"/>
        </a:effectRef>
        <a:fontRef idx="minor"/>
      </dsp:style>
    </dsp:sp>
    <dsp:sp modelId="{AFCE3B81-70D8-514A-BAA8-168F572577FB}">
      <dsp:nvSpPr>
        <dsp:cNvPr id="0" name=""/>
        <dsp:cNvSpPr/>
      </dsp:nvSpPr>
      <dsp:spPr>
        <a:xfrm>
          <a:off x="498929" y="4307704"/>
          <a:ext cx="8369630" cy="66295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Conclusion et évaluation</a:t>
          </a:r>
        </a:p>
      </dsp:txBody>
      <dsp:txXfrm>
        <a:off x="498929" y="4307704"/>
        <a:ext cx="8369630" cy="662952"/>
      </dsp:txXfrm>
    </dsp:sp>
    <dsp:sp modelId="{2AD6966E-A5E9-F248-A445-2655229B8DC7}">
      <dsp:nvSpPr>
        <dsp:cNvPr id="0" name=""/>
        <dsp:cNvSpPr/>
      </dsp:nvSpPr>
      <dsp:spPr>
        <a:xfrm>
          <a:off x="84584" y="4224835"/>
          <a:ext cx="828690" cy="828690"/>
        </a:xfrm>
        <a:prstGeom prst="ellipse">
          <a:avLst/>
        </a:prstGeom>
        <a:solidFill>
          <a:schemeClr val="lt1">
            <a:hueOff val="0"/>
            <a:satOff val="0"/>
            <a:lumOff val="0"/>
            <a:alphaOff val="0"/>
          </a:schemeClr>
        </a:solidFill>
        <a:ln w="25400" cap="flat" cmpd="sng" algn="ctr">
          <a:solidFill>
            <a:schemeClr val="accent1">
              <a:shade val="80000"/>
              <a:hueOff val="234038"/>
              <a:satOff val="-96504"/>
              <a:lumOff val="491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2F403-95D7-E04A-80DD-B0DEAFD48E35}">
      <dsp:nvSpPr>
        <dsp:cNvPr id="0" name=""/>
        <dsp:cNvSpPr/>
      </dsp:nvSpPr>
      <dsp:spPr>
        <a:xfrm>
          <a:off x="382" y="1742202"/>
          <a:ext cx="3177639" cy="104155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fr-FR" sz="2200" kern="1200" dirty="0"/>
            <a:t>Télétravail pour mon </a:t>
          </a:r>
          <a:r>
            <a:rPr lang="fr-FR" sz="2200" kern="1200" dirty="0" err="1"/>
            <a:t>asbl</a:t>
          </a:r>
          <a:r>
            <a:rPr lang="fr-FR" sz="2200" kern="1200" dirty="0"/>
            <a:t> ?</a:t>
          </a:r>
        </a:p>
      </dsp:txBody>
      <dsp:txXfrm>
        <a:off x="521161" y="1742202"/>
        <a:ext cx="2136081" cy="1041558"/>
      </dsp:txXfrm>
    </dsp:sp>
    <dsp:sp modelId="{123F5E47-0B5B-124B-9662-EBED06B567A5}">
      <dsp:nvSpPr>
        <dsp:cNvPr id="0" name=""/>
        <dsp:cNvSpPr/>
      </dsp:nvSpPr>
      <dsp:spPr>
        <a:xfrm>
          <a:off x="2917632" y="1742202"/>
          <a:ext cx="2968077" cy="1041558"/>
        </a:xfrm>
        <a:prstGeom prst="chevron">
          <a:avLst/>
        </a:prstGeom>
        <a:solidFill>
          <a:schemeClr val="accent3">
            <a:hueOff val="-1920930"/>
            <a:satOff val="10622"/>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fr-FR" sz="2200" kern="1200" dirty="0"/>
            <a:t>Si oui, structurel ou conventionnel ? </a:t>
          </a:r>
        </a:p>
      </dsp:txBody>
      <dsp:txXfrm>
        <a:off x="3438411" y="1742202"/>
        <a:ext cx="1926519" cy="1041558"/>
      </dsp:txXfrm>
    </dsp:sp>
    <dsp:sp modelId="{754C8143-6ECB-164F-B876-A46EC696D089}">
      <dsp:nvSpPr>
        <dsp:cNvPr id="0" name=""/>
        <dsp:cNvSpPr/>
      </dsp:nvSpPr>
      <dsp:spPr>
        <a:xfrm>
          <a:off x="5625320" y="1742202"/>
          <a:ext cx="2603896" cy="1041558"/>
        </a:xfrm>
        <a:prstGeom prst="chevron">
          <a:avLst/>
        </a:prstGeom>
        <a:solidFill>
          <a:schemeClr val="accent3">
            <a:hueOff val="-3841861"/>
            <a:satOff val="21243"/>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fr-FR" sz="2200" kern="1200" dirty="0"/>
            <a:t>Comment procéder ?</a:t>
          </a:r>
        </a:p>
      </dsp:txBody>
      <dsp:txXfrm>
        <a:off x="6146099" y="1742202"/>
        <a:ext cx="1562338" cy="1041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C7133-BAB8-DD42-AA54-121C04058A0F}">
      <dsp:nvSpPr>
        <dsp:cNvPr id="0" name=""/>
        <dsp:cNvSpPr/>
      </dsp:nvSpPr>
      <dsp:spPr>
        <a:xfrm>
          <a:off x="5494995" y="3236788"/>
          <a:ext cx="1266754" cy="602859"/>
        </a:xfrm>
        <a:custGeom>
          <a:avLst/>
          <a:gdLst/>
          <a:ahLst/>
          <a:cxnLst/>
          <a:rect l="0" t="0" r="0" b="0"/>
          <a:pathLst>
            <a:path>
              <a:moveTo>
                <a:pt x="0" y="0"/>
              </a:moveTo>
              <a:lnTo>
                <a:pt x="0" y="410831"/>
              </a:lnTo>
              <a:lnTo>
                <a:pt x="1266754" y="410831"/>
              </a:lnTo>
              <a:lnTo>
                <a:pt x="1266754" y="6028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CD8BA-AE10-EB49-A0C6-453F78F23AB9}">
      <dsp:nvSpPr>
        <dsp:cNvPr id="0" name=""/>
        <dsp:cNvSpPr/>
      </dsp:nvSpPr>
      <dsp:spPr>
        <a:xfrm>
          <a:off x="4228241" y="3236788"/>
          <a:ext cx="1266754" cy="602859"/>
        </a:xfrm>
        <a:custGeom>
          <a:avLst/>
          <a:gdLst/>
          <a:ahLst/>
          <a:cxnLst/>
          <a:rect l="0" t="0" r="0" b="0"/>
          <a:pathLst>
            <a:path>
              <a:moveTo>
                <a:pt x="1266754" y="0"/>
              </a:moveTo>
              <a:lnTo>
                <a:pt x="1266754" y="410831"/>
              </a:lnTo>
              <a:lnTo>
                <a:pt x="0" y="410831"/>
              </a:lnTo>
              <a:lnTo>
                <a:pt x="0" y="6028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5C9DE-BA74-B344-86C9-F834CCC5BE82}">
      <dsp:nvSpPr>
        <dsp:cNvPr id="0" name=""/>
        <dsp:cNvSpPr/>
      </dsp:nvSpPr>
      <dsp:spPr>
        <a:xfrm>
          <a:off x="3594863" y="1317656"/>
          <a:ext cx="1900131" cy="602859"/>
        </a:xfrm>
        <a:custGeom>
          <a:avLst/>
          <a:gdLst/>
          <a:ahLst/>
          <a:cxnLst/>
          <a:rect l="0" t="0" r="0" b="0"/>
          <a:pathLst>
            <a:path>
              <a:moveTo>
                <a:pt x="0" y="0"/>
              </a:moveTo>
              <a:lnTo>
                <a:pt x="0" y="410831"/>
              </a:lnTo>
              <a:lnTo>
                <a:pt x="1900131" y="410831"/>
              </a:lnTo>
              <a:lnTo>
                <a:pt x="1900131" y="6028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08DEF-AB43-2948-9DD8-8CC797418DE0}">
      <dsp:nvSpPr>
        <dsp:cNvPr id="0" name=""/>
        <dsp:cNvSpPr/>
      </dsp:nvSpPr>
      <dsp:spPr>
        <a:xfrm>
          <a:off x="1649012" y="3236788"/>
          <a:ext cx="91440" cy="602859"/>
        </a:xfrm>
        <a:custGeom>
          <a:avLst/>
          <a:gdLst/>
          <a:ahLst/>
          <a:cxnLst/>
          <a:rect l="0" t="0" r="0" b="0"/>
          <a:pathLst>
            <a:path>
              <a:moveTo>
                <a:pt x="45720" y="0"/>
              </a:moveTo>
              <a:lnTo>
                <a:pt x="45720" y="6028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13582-B27F-4547-BD95-3F85FB842D68}">
      <dsp:nvSpPr>
        <dsp:cNvPr id="0" name=""/>
        <dsp:cNvSpPr/>
      </dsp:nvSpPr>
      <dsp:spPr>
        <a:xfrm>
          <a:off x="1694732" y="1317656"/>
          <a:ext cx="1900131" cy="602859"/>
        </a:xfrm>
        <a:custGeom>
          <a:avLst/>
          <a:gdLst/>
          <a:ahLst/>
          <a:cxnLst/>
          <a:rect l="0" t="0" r="0" b="0"/>
          <a:pathLst>
            <a:path>
              <a:moveTo>
                <a:pt x="1900131" y="0"/>
              </a:moveTo>
              <a:lnTo>
                <a:pt x="1900131" y="410831"/>
              </a:lnTo>
              <a:lnTo>
                <a:pt x="0" y="410831"/>
              </a:lnTo>
              <a:lnTo>
                <a:pt x="0" y="6028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39BA1-3A2C-BF4E-B93B-843C08162D15}">
      <dsp:nvSpPr>
        <dsp:cNvPr id="0" name=""/>
        <dsp:cNvSpPr/>
      </dsp:nvSpPr>
      <dsp:spPr>
        <a:xfrm>
          <a:off x="2558428" y="1382"/>
          <a:ext cx="2072870" cy="1316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25E23-BE31-9942-BD4A-97D024F75824}">
      <dsp:nvSpPr>
        <dsp:cNvPr id="0" name=""/>
        <dsp:cNvSpPr/>
      </dsp:nvSpPr>
      <dsp:spPr>
        <a:xfrm>
          <a:off x="2788747" y="220186"/>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Intervention de l’employeur</a:t>
          </a:r>
        </a:p>
      </dsp:txBody>
      <dsp:txXfrm>
        <a:off x="2827299" y="258738"/>
        <a:ext cx="1995766" cy="1239169"/>
      </dsp:txXfrm>
    </dsp:sp>
    <dsp:sp modelId="{42EF92D8-2A59-8346-AF99-63F0F132D8C0}">
      <dsp:nvSpPr>
        <dsp:cNvPr id="0" name=""/>
        <dsp:cNvSpPr/>
      </dsp:nvSpPr>
      <dsp:spPr>
        <a:xfrm>
          <a:off x="658296" y="1920515"/>
          <a:ext cx="2072870" cy="13162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CC0CA-D6F6-F745-9EC7-E642FAC265F6}">
      <dsp:nvSpPr>
        <dsp:cNvPr id="0" name=""/>
        <dsp:cNvSpPr/>
      </dsp:nvSpPr>
      <dsp:spPr>
        <a:xfrm>
          <a:off x="888615" y="2139319"/>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Mise à disposition de matériel/ Remboursement du prix d’achat du matériel par l’employeur</a:t>
          </a:r>
        </a:p>
      </dsp:txBody>
      <dsp:txXfrm>
        <a:off x="927167" y="2177871"/>
        <a:ext cx="1995766" cy="1239169"/>
      </dsp:txXfrm>
    </dsp:sp>
    <dsp:sp modelId="{1FCD183C-86E1-1A43-980E-5EF1581AC8AF}">
      <dsp:nvSpPr>
        <dsp:cNvPr id="0" name=""/>
        <dsp:cNvSpPr/>
      </dsp:nvSpPr>
      <dsp:spPr>
        <a:xfrm>
          <a:off x="658296" y="3839648"/>
          <a:ext cx="2072870" cy="13162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C2508-6DA2-634A-925E-4969F2FAEB00}">
      <dsp:nvSpPr>
        <dsp:cNvPr id="0" name=""/>
        <dsp:cNvSpPr/>
      </dsp:nvSpPr>
      <dsp:spPr>
        <a:xfrm>
          <a:off x="888615" y="4058451"/>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Frais réels/ forfaitaires</a:t>
          </a:r>
        </a:p>
      </dsp:txBody>
      <dsp:txXfrm>
        <a:off x="927167" y="4097003"/>
        <a:ext cx="1995766" cy="1239169"/>
      </dsp:txXfrm>
    </dsp:sp>
    <dsp:sp modelId="{70FDC10A-54B3-D147-9A0D-5AF4A77639C9}">
      <dsp:nvSpPr>
        <dsp:cNvPr id="0" name=""/>
        <dsp:cNvSpPr/>
      </dsp:nvSpPr>
      <dsp:spPr>
        <a:xfrm>
          <a:off x="4458559" y="1920515"/>
          <a:ext cx="2072870" cy="13162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DEA46-FD92-094B-9A98-185848E19FD1}">
      <dsp:nvSpPr>
        <dsp:cNvPr id="0" name=""/>
        <dsp:cNvSpPr/>
      </dsp:nvSpPr>
      <dsp:spPr>
        <a:xfrm>
          <a:off x="4688878" y="2139319"/>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Usage de matériel privé du travailleur</a:t>
          </a:r>
        </a:p>
      </dsp:txBody>
      <dsp:txXfrm>
        <a:off x="4727430" y="2177871"/>
        <a:ext cx="1995766" cy="1239169"/>
      </dsp:txXfrm>
    </dsp:sp>
    <dsp:sp modelId="{FF9C0274-A3E0-F647-8B3E-BB4D031384E4}">
      <dsp:nvSpPr>
        <dsp:cNvPr id="0" name=""/>
        <dsp:cNvSpPr/>
      </dsp:nvSpPr>
      <dsp:spPr>
        <a:xfrm>
          <a:off x="3191805" y="3839648"/>
          <a:ext cx="2072870" cy="13162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AD662-065E-6E44-AC93-1CBB581F7A3F}">
      <dsp:nvSpPr>
        <dsp:cNvPr id="0" name=""/>
        <dsp:cNvSpPr/>
      </dsp:nvSpPr>
      <dsp:spPr>
        <a:xfrm>
          <a:off x="3422124" y="4058451"/>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Frais réels</a:t>
          </a:r>
        </a:p>
      </dsp:txBody>
      <dsp:txXfrm>
        <a:off x="3460676" y="4097003"/>
        <a:ext cx="1995766" cy="1239169"/>
      </dsp:txXfrm>
    </dsp:sp>
    <dsp:sp modelId="{B8176EDE-DB10-FA47-86BD-140B0F52A8E2}">
      <dsp:nvSpPr>
        <dsp:cNvPr id="0" name=""/>
        <dsp:cNvSpPr/>
      </dsp:nvSpPr>
      <dsp:spPr>
        <a:xfrm>
          <a:off x="5725314" y="3839648"/>
          <a:ext cx="2072870" cy="13162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681ED-1328-9740-A4B2-0C0F96E58F44}">
      <dsp:nvSpPr>
        <dsp:cNvPr id="0" name=""/>
        <dsp:cNvSpPr/>
      </dsp:nvSpPr>
      <dsp:spPr>
        <a:xfrm>
          <a:off x="5955633" y="4058451"/>
          <a:ext cx="2072870" cy="13162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Frais forfaitaires</a:t>
          </a:r>
        </a:p>
      </dsp:txBody>
      <dsp:txXfrm>
        <a:off x="5994185" y="4097003"/>
        <a:ext cx="1995766" cy="1239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1B5F-A40E-3849-B37A-FC85D47BB047}">
      <dsp:nvSpPr>
        <dsp:cNvPr id="0" name=""/>
        <dsp:cNvSpPr/>
      </dsp:nvSpPr>
      <dsp:spPr>
        <a:xfrm>
          <a:off x="6608709" y="1812123"/>
          <a:ext cx="685313" cy="293628"/>
        </a:xfrm>
        <a:custGeom>
          <a:avLst/>
          <a:gdLst/>
          <a:ahLst/>
          <a:cxnLst/>
          <a:rect l="0" t="0" r="0" b="0"/>
          <a:pathLst>
            <a:path>
              <a:moveTo>
                <a:pt x="0" y="0"/>
              </a:moveTo>
              <a:lnTo>
                <a:pt x="0" y="196469"/>
              </a:lnTo>
              <a:lnTo>
                <a:pt x="685313" y="196469"/>
              </a:lnTo>
              <a:lnTo>
                <a:pt x="685313" y="2936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A0E73-4CC1-5543-AE21-9CEDD65BBCE9}">
      <dsp:nvSpPr>
        <dsp:cNvPr id="0" name=""/>
        <dsp:cNvSpPr/>
      </dsp:nvSpPr>
      <dsp:spPr>
        <a:xfrm>
          <a:off x="5967791" y="1812123"/>
          <a:ext cx="640917" cy="305023"/>
        </a:xfrm>
        <a:custGeom>
          <a:avLst/>
          <a:gdLst/>
          <a:ahLst/>
          <a:cxnLst/>
          <a:rect l="0" t="0" r="0" b="0"/>
          <a:pathLst>
            <a:path>
              <a:moveTo>
                <a:pt x="640917" y="0"/>
              </a:moveTo>
              <a:lnTo>
                <a:pt x="640917" y="207864"/>
              </a:lnTo>
              <a:lnTo>
                <a:pt x="0" y="207864"/>
              </a:lnTo>
              <a:lnTo>
                <a:pt x="0" y="3050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6DC39-26A8-A04D-A2CA-70B39CAC2174}">
      <dsp:nvSpPr>
        <dsp:cNvPr id="0" name=""/>
        <dsp:cNvSpPr/>
      </dsp:nvSpPr>
      <dsp:spPr>
        <a:xfrm>
          <a:off x="4136649" y="841117"/>
          <a:ext cx="2472059" cy="305023"/>
        </a:xfrm>
        <a:custGeom>
          <a:avLst/>
          <a:gdLst/>
          <a:ahLst/>
          <a:cxnLst/>
          <a:rect l="0" t="0" r="0" b="0"/>
          <a:pathLst>
            <a:path>
              <a:moveTo>
                <a:pt x="0" y="0"/>
              </a:moveTo>
              <a:lnTo>
                <a:pt x="0" y="207864"/>
              </a:lnTo>
              <a:lnTo>
                <a:pt x="2472059" y="207864"/>
              </a:lnTo>
              <a:lnTo>
                <a:pt x="2472059" y="3050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EFDF9-85BD-F34D-A8EF-C0847EECB3C6}">
      <dsp:nvSpPr>
        <dsp:cNvPr id="0" name=""/>
        <dsp:cNvSpPr/>
      </dsp:nvSpPr>
      <dsp:spPr>
        <a:xfrm>
          <a:off x="6299782" y="3754136"/>
          <a:ext cx="1281856" cy="305023"/>
        </a:xfrm>
        <a:custGeom>
          <a:avLst/>
          <a:gdLst/>
          <a:ahLst/>
          <a:cxnLst/>
          <a:rect l="0" t="0" r="0" b="0"/>
          <a:pathLst>
            <a:path>
              <a:moveTo>
                <a:pt x="0" y="0"/>
              </a:moveTo>
              <a:lnTo>
                <a:pt x="0" y="207864"/>
              </a:lnTo>
              <a:lnTo>
                <a:pt x="1281856" y="207864"/>
              </a:lnTo>
              <a:lnTo>
                <a:pt x="1281856"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B72A9-7BB6-FC40-9D86-18FAA454C438}">
      <dsp:nvSpPr>
        <dsp:cNvPr id="0" name=""/>
        <dsp:cNvSpPr/>
      </dsp:nvSpPr>
      <dsp:spPr>
        <a:xfrm>
          <a:off x="6254062" y="3754136"/>
          <a:ext cx="91440" cy="305023"/>
        </a:xfrm>
        <a:custGeom>
          <a:avLst/>
          <a:gdLst/>
          <a:ahLst/>
          <a:cxnLst/>
          <a:rect l="0" t="0" r="0" b="0"/>
          <a:pathLst>
            <a:path>
              <a:moveTo>
                <a:pt x="45720" y="0"/>
              </a:moveTo>
              <a:lnTo>
                <a:pt x="4572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E3AAF-56D6-D448-8EE0-E5A1CAD192DB}">
      <dsp:nvSpPr>
        <dsp:cNvPr id="0" name=""/>
        <dsp:cNvSpPr/>
      </dsp:nvSpPr>
      <dsp:spPr>
        <a:xfrm>
          <a:off x="5017926" y="3754136"/>
          <a:ext cx="1281856" cy="305023"/>
        </a:xfrm>
        <a:custGeom>
          <a:avLst/>
          <a:gdLst/>
          <a:ahLst/>
          <a:cxnLst/>
          <a:rect l="0" t="0" r="0" b="0"/>
          <a:pathLst>
            <a:path>
              <a:moveTo>
                <a:pt x="1281856" y="0"/>
              </a:moveTo>
              <a:lnTo>
                <a:pt x="1281856"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FB27F-9337-BE44-8BDA-B1350D09C175}">
      <dsp:nvSpPr>
        <dsp:cNvPr id="0" name=""/>
        <dsp:cNvSpPr/>
      </dsp:nvSpPr>
      <dsp:spPr>
        <a:xfrm>
          <a:off x="4056533" y="2783129"/>
          <a:ext cx="2243249" cy="305023"/>
        </a:xfrm>
        <a:custGeom>
          <a:avLst/>
          <a:gdLst/>
          <a:ahLst/>
          <a:cxnLst/>
          <a:rect l="0" t="0" r="0" b="0"/>
          <a:pathLst>
            <a:path>
              <a:moveTo>
                <a:pt x="0" y="0"/>
              </a:moveTo>
              <a:lnTo>
                <a:pt x="0" y="207864"/>
              </a:lnTo>
              <a:lnTo>
                <a:pt x="2243249" y="207864"/>
              </a:lnTo>
              <a:lnTo>
                <a:pt x="2243249"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99CB3E-0D9F-E941-A019-416E6111F921}">
      <dsp:nvSpPr>
        <dsp:cNvPr id="0" name=""/>
        <dsp:cNvSpPr/>
      </dsp:nvSpPr>
      <dsp:spPr>
        <a:xfrm>
          <a:off x="3095141" y="3754136"/>
          <a:ext cx="640928" cy="305023"/>
        </a:xfrm>
        <a:custGeom>
          <a:avLst/>
          <a:gdLst/>
          <a:ahLst/>
          <a:cxnLst/>
          <a:rect l="0" t="0" r="0" b="0"/>
          <a:pathLst>
            <a:path>
              <a:moveTo>
                <a:pt x="0" y="0"/>
              </a:moveTo>
              <a:lnTo>
                <a:pt x="0" y="207864"/>
              </a:lnTo>
              <a:lnTo>
                <a:pt x="640928" y="207864"/>
              </a:lnTo>
              <a:lnTo>
                <a:pt x="640928"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8B1E9-F66A-4749-96E3-9C458738E4E8}">
      <dsp:nvSpPr>
        <dsp:cNvPr id="0" name=""/>
        <dsp:cNvSpPr/>
      </dsp:nvSpPr>
      <dsp:spPr>
        <a:xfrm>
          <a:off x="2454212" y="3754136"/>
          <a:ext cx="640928" cy="305023"/>
        </a:xfrm>
        <a:custGeom>
          <a:avLst/>
          <a:gdLst/>
          <a:ahLst/>
          <a:cxnLst/>
          <a:rect l="0" t="0" r="0" b="0"/>
          <a:pathLst>
            <a:path>
              <a:moveTo>
                <a:pt x="640928" y="0"/>
              </a:moveTo>
              <a:lnTo>
                <a:pt x="640928"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CCDA0-6F29-FC4F-85C4-104F057986DB}">
      <dsp:nvSpPr>
        <dsp:cNvPr id="0" name=""/>
        <dsp:cNvSpPr/>
      </dsp:nvSpPr>
      <dsp:spPr>
        <a:xfrm>
          <a:off x="3095141" y="2783129"/>
          <a:ext cx="961392" cy="305023"/>
        </a:xfrm>
        <a:custGeom>
          <a:avLst/>
          <a:gdLst/>
          <a:ahLst/>
          <a:cxnLst/>
          <a:rect l="0" t="0" r="0" b="0"/>
          <a:pathLst>
            <a:path>
              <a:moveTo>
                <a:pt x="961392" y="0"/>
              </a:moveTo>
              <a:lnTo>
                <a:pt x="961392"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3659A2-F669-1D4F-AFA4-DCFEBDB35DDF}">
      <dsp:nvSpPr>
        <dsp:cNvPr id="0" name=""/>
        <dsp:cNvSpPr/>
      </dsp:nvSpPr>
      <dsp:spPr>
        <a:xfrm>
          <a:off x="1813284" y="2783129"/>
          <a:ext cx="2243249" cy="305023"/>
        </a:xfrm>
        <a:custGeom>
          <a:avLst/>
          <a:gdLst/>
          <a:ahLst/>
          <a:cxnLst/>
          <a:rect l="0" t="0" r="0" b="0"/>
          <a:pathLst>
            <a:path>
              <a:moveTo>
                <a:pt x="2243249" y="0"/>
              </a:moveTo>
              <a:lnTo>
                <a:pt x="2243249" y="207864"/>
              </a:lnTo>
              <a:lnTo>
                <a:pt x="0" y="207864"/>
              </a:lnTo>
              <a:lnTo>
                <a:pt x="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C7133-BAB8-DD42-AA54-121C04058A0F}">
      <dsp:nvSpPr>
        <dsp:cNvPr id="0" name=""/>
        <dsp:cNvSpPr/>
      </dsp:nvSpPr>
      <dsp:spPr>
        <a:xfrm>
          <a:off x="2293980" y="1812123"/>
          <a:ext cx="1762552" cy="305023"/>
        </a:xfrm>
        <a:custGeom>
          <a:avLst/>
          <a:gdLst/>
          <a:ahLst/>
          <a:cxnLst/>
          <a:rect l="0" t="0" r="0" b="0"/>
          <a:pathLst>
            <a:path>
              <a:moveTo>
                <a:pt x="0" y="0"/>
              </a:moveTo>
              <a:lnTo>
                <a:pt x="0" y="207864"/>
              </a:lnTo>
              <a:lnTo>
                <a:pt x="1762552" y="207864"/>
              </a:lnTo>
              <a:lnTo>
                <a:pt x="1762552" y="3050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68AAC-3F3B-7A42-9E84-214509436865}">
      <dsp:nvSpPr>
        <dsp:cNvPr id="0" name=""/>
        <dsp:cNvSpPr/>
      </dsp:nvSpPr>
      <dsp:spPr>
        <a:xfrm>
          <a:off x="485708" y="2783129"/>
          <a:ext cx="91440" cy="305023"/>
        </a:xfrm>
        <a:custGeom>
          <a:avLst/>
          <a:gdLst/>
          <a:ahLst/>
          <a:cxnLst/>
          <a:rect l="0" t="0" r="0" b="0"/>
          <a:pathLst>
            <a:path>
              <a:moveTo>
                <a:pt x="45720" y="0"/>
              </a:moveTo>
              <a:lnTo>
                <a:pt x="45720" y="3050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CD894-D699-364D-8F35-C18BE9797866}">
      <dsp:nvSpPr>
        <dsp:cNvPr id="0" name=""/>
        <dsp:cNvSpPr/>
      </dsp:nvSpPr>
      <dsp:spPr>
        <a:xfrm>
          <a:off x="531428" y="1812123"/>
          <a:ext cx="1762552" cy="305023"/>
        </a:xfrm>
        <a:custGeom>
          <a:avLst/>
          <a:gdLst/>
          <a:ahLst/>
          <a:cxnLst/>
          <a:rect l="0" t="0" r="0" b="0"/>
          <a:pathLst>
            <a:path>
              <a:moveTo>
                <a:pt x="1762552" y="0"/>
              </a:moveTo>
              <a:lnTo>
                <a:pt x="1762552" y="207864"/>
              </a:lnTo>
              <a:lnTo>
                <a:pt x="0" y="207864"/>
              </a:lnTo>
              <a:lnTo>
                <a:pt x="0" y="3050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5C9DE-BA74-B344-86C9-F834CCC5BE82}">
      <dsp:nvSpPr>
        <dsp:cNvPr id="0" name=""/>
        <dsp:cNvSpPr/>
      </dsp:nvSpPr>
      <dsp:spPr>
        <a:xfrm>
          <a:off x="2293980" y="841117"/>
          <a:ext cx="1842668" cy="305023"/>
        </a:xfrm>
        <a:custGeom>
          <a:avLst/>
          <a:gdLst/>
          <a:ahLst/>
          <a:cxnLst/>
          <a:rect l="0" t="0" r="0" b="0"/>
          <a:pathLst>
            <a:path>
              <a:moveTo>
                <a:pt x="1842668" y="0"/>
              </a:moveTo>
              <a:lnTo>
                <a:pt x="1842668" y="207864"/>
              </a:lnTo>
              <a:lnTo>
                <a:pt x="0" y="207864"/>
              </a:lnTo>
              <a:lnTo>
                <a:pt x="0" y="3050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39BA1-3A2C-BF4E-B93B-843C08162D15}">
      <dsp:nvSpPr>
        <dsp:cNvPr id="0" name=""/>
        <dsp:cNvSpPr/>
      </dsp:nvSpPr>
      <dsp:spPr>
        <a:xfrm>
          <a:off x="3612253" y="175134"/>
          <a:ext cx="1048791" cy="6659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25E23-BE31-9942-BD4A-97D024F75824}">
      <dsp:nvSpPr>
        <dsp:cNvPr id="0" name=""/>
        <dsp:cNvSpPr/>
      </dsp:nvSpPr>
      <dsp:spPr>
        <a:xfrm>
          <a:off x="3728786" y="285840"/>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Intervention de l’employeur</a:t>
          </a:r>
        </a:p>
      </dsp:txBody>
      <dsp:txXfrm>
        <a:off x="3748292" y="305346"/>
        <a:ext cx="1009779" cy="626970"/>
      </dsp:txXfrm>
    </dsp:sp>
    <dsp:sp modelId="{70FDC10A-54B3-D147-9A0D-5AF4A77639C9}">
      <dsp:nvSpPr>
        <dsp:cNvPr id="0" name=""/>
        <dsp:cNvSpPr/>
      </dsp:nvSpPr>
      <dsp:spPr>
        <a:xfrm>
          <a:off x="1769585" y="1146140"/>
          <a:ext cx="1048791" cy="6659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DEA46-FD92-094B-9A98-185848E19FD1}">
      <dsp:nvSpPr>
        <dsp:cNvPr id="0" name=""/>
        <dsp:cNvSpPr/>
      </dsp:nvSpPr>
      <dsp:spPr>
        <a:xfrm>
          <a:off x="1886117" y="1256846"/>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Usage de matériel privé du travailleur</a:t>
          </a:r>
        </a:p>
      </dsp:txBody>
      <dsp:txXfrm>
        <a:off x="1905623" y="1276352"/>
        <a:ext cx="1009779" cy="626970"/>
      </dsp:txXfrm>
    </dsp:sp>
    <dsp:sp modelId="{7997E5B4-53D2-E54B-904C-13220B8A25B6}">
      <dsp:nvSpPr>
        <dsp:cNvPr id="0" name=""/>
        <dsp:cNvSpPr/>
      </dsp:nvSpPr>
      <dsp:spPr>
        <a:xfrm>
          <a:off x="7032" y="2117147"/>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5292F-1261-FB4C-B703-75747CB7B243}">
      <dsp:nvSpPr>
        <dsp:cNvPr id="0" name=""/>
        <dsp:cNvSpPr/>
      </dsp:nvSpPr>
      <dsp:spPr>
        <a:xfrm>
          <a:off x="123564" y="2227853"/>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Frais réels</a:t>
          </a:r>
        </a:p>
      </dsp:txBody>
      <dsp:txXfrm>
        <a:off x="143070" y="2247359"/>
        <a:ext cx="1009779" cy="626970"/>
      </dsp:txXfrm>
    </dsp:sp>
    <dsp:sp modelId="{B3E25E2C-5689-3C42-A5A5-874EEC7D69C5}">
      <dsp:nvSpPr>
        <dsp:cNvPr id="0" name=""/>
        <dsp:cNvSpPr/>
      </dsp:nvSpPr>
      <dsp:spPr>
        <a:xfrm>
          <a:off x="7032"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3581A-BCD7-E542-AD5D-9548A1D20DA5}">
      <dsp:nvSpPr>
        <dsp:cNvPr id="0" name=""/>
        <dsp:cNvSpPr/>
      </dsp:nvSpPr>
      <dsp:spPr>
        <a:xfrm>
          <a:off x="123564"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a:t>+ prix d’achat de mobilier de bureau et/ou du matériel informatique par l’employeur</a:t>
          </a:r>
          <a:endParaRPr lang="fr-FR" sz="600" kern="1200" dirty="0"/>
        </a:p>
      </dsp:txBody>
      <dsp:txXfrm>
        <a:off x="143070" y="3218365"/>
        <a:ext cx="1009779" cy="626970"/>
      </dsp:txXfrm>
    </dsp:sp>
    <dsp:sp modelId="{B8176EDE-DB10-FA47-86BD-140B0F52A8E2}">
      <dsp:nvSpPr>
        <dsp:cNvPr id="0" name=""/>
        <dsp:cNvSpPr/>
      </dsp:nvSpPr>
      <dsp:spPr>
        <a:xfrm>
          <a:off x="3532137" y="2117147"/>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681ED-1328-9740-A4B2-0C0F96E58F44}">
      <dsp:nvSpPr>
        <dsp:cNvPr id="0" name=""/>
        <dsp:cNvSpPr/>
      </dsp:nvSpPr>
      <dsp:spPr>
        <a:xfrm>
          <a:off x="3648670" y="2227853"/>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Frais  forfaitaires</a:t>
          </a:r>
        </a:p>
      </dsp:txBody>
      <dsp:txXfrm>
        <a:off x="3668176" y="2247359"/>
        <a:ext cx="1009779" cy="626970"/>
      </dsp:txXfrm>
    </dsp:sp>
    <dsp:sp modelId="{B15A4AAE-2137-654E-843A-74C309DB7994}">
      <dsp:nvSpPr>
        <dsp:cNvPr id="0" name=""/>
        <dsp:cNvSpPr/>
      </dsp:nvSpPr>
      <dsp:spPr>
        <a:xfrm>
          <a:off x="1288888"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C74AD-9BF4-9F4A-92D5-9F08910239B9}">
      <dsp:nvSpPr>
        <dsp:cNvPr id="0" name=""/>
        <dsp:cNvSpPr/>
      </dsp:nvSpPr>
      <dsp:spPr>
        <a:xfrm>
          <a:off x="1405421"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Indemnité de bureau</a:t>
          </a:r>
        </a:p>
      </dsp:txBody>
      <dsp:txXfrm>
        <a:off x="1424927" y="3218365"/>
        <a:ext cx="1009779" cy="626970"/>
      </dsp:txXfrm>
    </dsp:sp>
    <dsp:sp modelId="{3D163E3A-21AB-1A42-B203-9A96DC286BCF}">
      <dsp:nvSpPr>
        <dsp:cNvPr id="0" name=""/>
        <dsp:cNvSpPr/>
      </dsp:nvSpPr>
      <dsp:spPr>
        <a:xfrm>
          <a:off x="2570745"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968C2-DD2A-C44C-9CBB-6FECE5C3DF22}">
      <dsp:nvSpPr>
        <dsp:cNvPr id="0" name=""/>
        <dsp:cNvSpPr/>
      </dsp:nvSpPr>
      <dsp:spPr>
        <a:xfrm>
          <a:off x="2687277"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dirty="0"/>
        </a:p>
        <a:p>
          <a:pPr marL="0" lvl="0" indent="0" algn="ctr" defTabSz="266700">
            <a:lnSpc>
              <a:spcPct val="90000"/>
            </a:lnSpc>
            <a:spcBef>
              <a:spcPct val="0"/>
            </a:spcBef>
            <a:spcAft>
              <a:spcPct val="35000"/>
            </a:spcAft>
            <a:buNone/>
          </a:pPr>
          <a:r>
            <a:rPr lang="fr-FR" sz="600" kern="1200" dirty="0"/>
            <a:t>Indemnité de 40 € maximum</a:t>
          </a:r>
        </a:p>
        <a:p>
          <a:pPr marL="0" lvl="0" indent="0" algn="ctr" defTabSz="266700">
            <a:lnSpc>
              <a:spcPct val="90000"/>
            </a:lnSpc>
            <a:spcBef>
              <a:spcPct val="0"/>
            </a:spcBef>
            <a:spcAft>
              <a:spcPct val="35000"/>
            </a:spcAft>
            <a:buNone/>
          </a:pPr>
          <a:r>
            <a:rPr lang="fr-FR" sz="600" kern="1200" dirty="0"/>
            <a:t> </a:t>
          </a:r>
        </a:p>
      </dsp:txBody>
      <dsp:txXfrm>
        <a:off x="2706783" y="3218365"/>
        <a:ext cx="1009779" cy="626970"/>
      </dsp:txXfrm>
    </dsp:sp>
    <dsp:sp modelId="{34B7D916-05AD-714A-B21A-4BE3BB3B5500}">
      <dsp:nvSpPr>
        <dsp:cNvPr id="0" name=""/>
        <dsp:cNvSpPr/>
      </dsp:nvSpPr>
      <dsp:spPr>
        <a:xfrm>
          <a:off x="1929817"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37354-7688-C94C-98D1-4FD6F013E2DC}">
      <dsp:nvSpPr>
        <dsp:cNvPr id="0" name=""/>
        <dsp:cNvSpPr/>
      </dsp:nvSpPr>
      <dsp:spPr>
        <a:xfrm>
          <a:off x="2046349"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d’une </a:t>
          </a:r>
          <a:r>
            <a:rPr lang="fr-FR" sz="600" b="1" kern="1200" dirty="0"/>
            <a:t>connexion</a:t>
          </a:r>
          <a:r>
            <a:rPr lang="fr-FR" sz="600" kern="1200" dirty="0"/>
            <a:t> et d’un </a:t>
          </a:r>
          <a:r>
            <a:rPr lang="fr-FR" sz="600" b="1" kern="1200" dirty="0"/>
            <a:t>abonnement internet </a:t>
          </a:r>
          <a:r>
            <a:rPr lang="fr-FR" sz="600" kern="1200" dirty="0"/>
            <a:t>privés</a:t>
          </a:r>
        </a:p>
        <a:p>
          <a:pPr marL="0" lvl="0" indent="0" algn="ctr" defTabSz="266700">
            <a:lnSpc>
              <a:spcPct val="90000"/>
            </a:lnSpc>
            <a:spcBef>
              <a:spcPct val="0"/>
            </a:spcBef>
            <a:spcAft>
              <a:spcPct val="35000"/>
            </a:spcAft>
            <a:buNone/>
          </a:pPr>
          <a:r>
            <a:rPr lang="fr-FR" sz="600" kern="1200" dirty="0"/>
            <a:t>(20 € maximum)</a:t>
          </a:r>
        </a:p>
      </dsp:txBody>
      <dsp:txXfrm>
        <a:off x="2065855" y="4189371"/>
        <a:ext cx="1009779" cy="626970"/>
      </dsp:txXfrm>
    </dsp:sp>
    <dsp:sp modelId="{4BA518B5-AE62-FB4A-9B7F-FD0978185136}">
      <dsp:nvSpPr>
        <dsp:cNvPr id="0" name=""/>
        <dsp:cNvSpPr/>
      </dsp:nvSpPr>
      <dsp:spPr>
        <a:xfrm>
          <a:off x="3211673"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D0203-9F96-964D-86CC-4DC7020548A8}">
      <dsp:nvSpPr>
        <dsp:cNvPr id="0" name=""/>
        <dsp:cNvSpPr/>
      </dsp:nvSpPr>
      <dsp:spPr>
        <a:xfrm>
          <a:off x="3328206"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 </a:t>
          </a:r>
          <a:r>
            <a:rPr lang="fr-FR" sz="600" b="1" kern="1200" dirty="0"/>
            <a:t>ordinateur</a:t>
          </a:r>
          <a:r>
            <a:rPr lang="fr-FR" sz="600" kern="1200" dirty="0"/>
            <a:t> privé</a:t>
          </a:r>
        </a:p>
        <a:p>
          <a:pPr marL="0" lvl="0" indent="0" algn="ctr" defTabSz="266700">
            <a:lnSpc>
              <a:spcPct val="90000"/>
            </a:lnSpc>
            <a:spcBef>
              <a:spcPct val="0"/>
            </a:spcBef>
            <a:spcAft>
              <a:spcPct val="35000"/>
            </a:spcAft>
            <a:buNone/>
          </a:pPr>
          <a:r>
            <a:rPr lang="fr-FR" sz="600" kern="1200" dirty="0"/>
            <a:t>(20 € maximum))</a:t>
          </a:r>
        </a:p>
      </dsp:txBody>
      <dsp:txXfrm>
        <a:off x="3347712" y="4189371"/>
        <a:ext cx="1009779" cy="626970"/>
      </dsp:txXfrm>
    </dsp:sp>
    <dsp:sp modelId="{F023881E-957B-B846-A00E-2D5150BEC852}">
      <dsp:nvSpPr>
        <dsp:cNvPr id="0" name=""/>
        <dsp:cNvSpPr/>
      </dsp:nvSpPr>
      <dsp:spPr>
        <a:xfrm>
          <a:off x="5775387" y="3088153"/>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FF8E6-881D-1D48-8F54-CFE4C70AB2BA}">
      <dsp:nvSpPr>
        <dsp:cNvPr id="0" name=""/>
        <dsp:cNvSpPr/>
      </dsp:nvSpPr>
      <dsp:spPr>
        <a:xfrm>
          <a:off x="5891919" y="3198859"/>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Indemnité de 5 € cumulable (max. 10 €)</a:t>
          </a:r>
        </a:p>
      </dsp:txBody>
      <dsp:txXfrm>
        <a:off x="5911425" y="3218365"/>
        <a:ext cx="1009779" cy="626970"/>
      </dsp:txXfrm>
    </dsp:sp>
    <dsp:sp modelId="{04A78917-F7F9-7647-ACB5-19D5361BACA8}">
      <dsp:nvSpPr>
        <dsp:cNvPr id="0" name=""/>
        <dsp:cNvSpPr/>
      </dsp:nvSpPr>
      <dsp:spPr>
        <a:xfrm>
          <a:off x="4493530"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3A6A7-2CC6-A741-941C-20FFC89FCC2A}">
      <dsp:nvSpPr>
        <dsp:cNvPr id="0" name=""/>
        <dsp:cNvSpPr/>
      </dsp:nvSpPr>
      <dsp:spPr>
        <a:xfrm>
          <a:off x="4610062"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a:t>
          </a:r>
          <a:r>
            <a:rPr lang="fr-FR" sz="600" b="1" kern="1200" dirty="0"/>
            <a:t>d’un 2e écran </a:t>
          </a:r>
          <a:r>
            <a:rPr lang="fr-FR" sz="600" kern="1200" dirty="0"/>
            <a:t>d’ordinateur personnel</a:t>
          </a:r>
        </a:p>
      </dsp:txBody>
      <dsp:txXfrm>
        <a:off x="4629568" y="4189371"/>
        <a:ext cx="1009779" cy="626970"/>
      </dsp:txXfrm>
    </dsp:sp>
    <dsp:sp modelId="{05329A03-75ED-0541-BED2-B42648EB289E}">
      <dsp:nvSpPr>
        <dsp:cNvPr id="0" name=""/>
        <dsp:cNvSpPr/>
      </dsp:nvSpPr>
      <dsp:spPr>
        <a:xfrm>
          <a:off x="5775387"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EA5B1-6155-5A4C-B47D-328593708FF9}">
      <dsp:nvSpPr>
        <dsp:cNvPr id="0" name=""/>
        <dsp:cNvSpPr/>
      </dsp:nvSpPr>
      <dsp:spPr>
        <a:xfrm>
          <a:off x="5891919"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 </a:t>
          </a:r>
          <a:r>
            <a:rPr lang="fr-FR" sz="600" b="1" kern="1200" dirty="0"/>
            <a:t>scanner</a:t>
          </a:r>
          <a:r>
            <a:rPr lang="fr-FR" sz="600" kern="1200" dirty="0"/>
            <a:t> personnel</a:t>
          </a:r>
        </a:p>
      </dsp:txBody>
      <dsp:txXfrm>
        <a:off x="5911425" y="4189371"/>
        <a:ext cx="1009779" cy="626970"/>
      </dsp:txXfrm>
    </dsp:sp>
    <dsp:sp modelId="{358B6FF9-887C-0F47-8BE6-1581D6A9DB79}">
      <dsp:nvSpPr>
        <dsp:cNvPr id="0" name=""/>
        <dsp:cNvSpPr/>
      </dsp:nvSpPr>
      <dsp:spPr>
        <a:xfrm>
          <a:off x="7057243" y="4059160"/>
          <a:ext cx="1048791" cy="6659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A8D7A-A5A4-DA4F-8602-7F2E222C52EF}">
      <dsp:nvSpPr>
        <dsp:cNvPr id="0" name=""/>
        <dsp:cNvSpPr/>
      </dsp:nvSpPr>
      <dsp:spPr>
        <a:xfrm>
          <a:off x="7173776" y="4169865"/>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Utilisation à des fins professionnelles d’une </a:t>
          </a:r>
          <a:r>
            <a:rPr lang="fr-FR" sz="600" b="1" kern="1200" dirty="0"/>
            <a:t>imprimante</a:t>
          </a:r>
          <a:r>
            <a:rPr lang="fr-FR" sz="600" kern="1200" dirty="0"/>
            <a:t> personnelle</a:t>
          </a:r>
        </a:p>
      </dsp:txBody>
      <dsp:txXfrm>
        <a:off x="7193282" y="4189371"/>
        <a:ext cx="1009779" cy="626970"/>
      </dsp:txXfrm>
    </dsp:sp>
    <dsp:sp modelId="{65D8766F-5F5E-0142-9640-4450A1E50879}">
      <dsp:nvSpPr>
        <dsp:cNvPr id="0" name=""/>
        <dsp:cNvSpPr/>
      </dsp:nvSpPr>
      <dsp:spPr>
        <a:xfrm>
          <a:off x="6084313" y="1146140"/>
          <a:ext cx="1048791" cy="66598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F1E56-A04B-C241-AF19-C47272461613}">
      <dsp:nvSpPr>
        <dsp:cNvPr id="0" name=""/>
        <dsp:cNvSpPr/>
      </dsp:nvSpPr>
      <dsp:spPr>
        <a:xfrm>
          <a:off x="6200845" y="1256846"/>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Mise à disposition de matériel par l’employeur OU remboursement du prix d’achat par l’employeur</a:t>
          </a:r>
        </a:p>
      </dsp:txBody>
      <dsp:txXfrm>
        <a:off x="6220351" y="1276352"/>
        <a:ext cx="1009779" cy="626970"/>
      </dsp:txXfrm>
    </dsp:sp>
    <dsp:sp modelId="{5D2399CB-7AE7-7E48-9CBB-A306CBBEBAA5}">
      <dsp:nvSpPr>
        <dsp:cNvPr id="0" name=""/>
        <dsp:cNvSpPr/>
      </dsp:nvSpPr>
      <dsp:spPr>
        <a:xfrm>
          <a:off x="5443395" y="2117147"/>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B8D12-F987-844A-9596-791058C4B6AF}">
      <dsp:nvSpPr>
        <dsp:cNvPr id="0" name=""/>
        <dsp:cNvSpPr/>
      </dsp:nvSpPr>
      <dsp:spPr>
        <a:xfrm>
          <a:off x="5559927" y="2227853"/>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Liste limitative !</a:t>
          </a:r>
        </a:p>
      </dsp:txBody>
      <dsp:txXfrm>
        <a:off x="5579433" y="2247359"/>
        <a:ext cx="1009779" cy="626970"/>
      </dsp:txXfrm>
    </dsp:sp>
    <dsp:sp modelId="{CD7748F5-3035-934C-A8C8-C97D7C37C33D}">
      <dsp:nvSpPr>
        <dsp:cNvPr id="0" name=""/>
        <dsp:cNvSpPr/>
      </dsp:nvSpPr>
      <dsp:spPr>
        <a:xfrm>
          <a:off x="6769626" y="2105752"/>
          <a:ext cx="1048791" cy="6659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2F813-9F1C-4649-95C6-81CBD4582E05}">
      <dsp:nvSpPr>
        <dsp:cNvPr id="0" name=""/>
        <dsp:cNvSpPr/>
      </dsp:nvSpPr>
      <dsp:spPr>
        <a:xfrm>
          <a:off x="6886158" y="2216458"/>
          <a:ext cx="1048791" cy="6659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FR" sz="600" kern="1200" dirty="0"/>
            <a:t>Frais réels</a:t>
          </a:r>
        </a:p>
      </dsp:txBody>
      <dsp:txXfrm>
        <a:off x="6905664" y="2235964"/>
        <a:ext cx="1009779" cy="626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A8A1-B272-DA46-A9B4-E3E872D554B6}">
      <dsp:nvSpPr>
        <dsp:cNvPr id="0" name=""/>
        <dsp:cNvSpPr/>
      </dsp:nvSpPr>
      <dsp:spPr>
        <a:xfrm>
          <a:off x="706369" y="2124075"/>
          <a:ext cx="1219433" cy="609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Non accepté dans l’indemnité</a:t>
          </a:r>
        </a:p>
      </dsp:txBody>
      <dsp:txXfrm>
        <a:off x="724227" y="2141933"/>
        <a:ext cx="1183717" cy="574000"/>
      </dsp:txXfrm>
    </dsp:sp>
    <dsp:sp modelId="{012CFC5D-E6E4-AB4B-979A-E7EBEA47A6D7}">
      <dsp:nvSpPr>
        <dsp:cNvPr id="0" name=""/>
        <dsp:cNvSpPr/>
      </dsp:nvSpPr>
      <dsp:spPr>
        <a:xfrm rot="19321105">
          <a:off x="1560690" y="1356632"/>
          <a:ext cx="3447857" cy="22763"/>
        </a:xfrm>
        <a:custGeom>
          <a:avLst/>
          <a:gdLst/>
          <a:ahLst/>
          <a:cxnLst/>
          <a:rect l="0" t="0" r="0" b="0"/>
          <a:pathLst>
            <a:path>
              <a:moveTo>
                <a:pt x="0" y="11381"/>
              </a:moveTo>
              <a:lnTo>
                <a:pt x="3447857"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198422" y="1281818"/>
        <a:ext cx="172392" cy="172392"/>
      </dsp:txXfrm>
    </dsp:sp>
    <dsp:sp modelId="{FF26CB76-A19D-C245-A773-EEFCF4E4DF5F}">
      <dsp:nvSpPr>
        <dsp:cNvPr id="0" name=""/>
        <dsp:cNvSpPr/>
      </dsp:nvSpPr>
      <dsp:spPr>
        <a:xfrm>
          <a:off x="4643434" y="2236"/>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Chaise de bureau</a:t>
          </a:r>
        </a:p>
      </dsp:txBody>
      <dsp:txXfrm>
        <a:off x="4661292" y="20094"/>
        <a:ext cx="1183717" cy="574000"/>
      </dsp:txXfrm>
    </dsp:sp>
    <dsp:sp modelId="{F192D8B3-DBD8-514F-BED1-402C3F9465EB}">
      <dsp:nvSpPr>
        <dsp:cNvPr id="0" name=""/>
        <dsp:cNvSpPr/>
      </dsp:nvSpPr>
      <dsp:spPr>
        <a:xfrm rot="19944077">
          <a:off x="1751337" y="1707220"/>
          <a:ext cx="3066562" cy="22763"/>
        </a:xfrm>
        <a:custGeom>
          <a:avLst/>
          <a:gdLst/>
          <a:ahLst/>
          <a:cxnLst/>
          <a:rect l="0" t="0" r="0" b="0"/>
          <a:pathLst>
            <a:path>
              <a:moveTo>
                <a:pt x="0" y="11381"/>
              </a:moveTo>
              <a:lnTo>
                <a:pt x="3066562"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07954" y="1641937"/>
        <a:ext cx="153328" cy="153328"/>
      </dsp:txXfrm>
    </dsp:sp>
    <dsp:sp modelId="{B329BE7F-1FDD-654A-9898-DDF2258CECB4}">
      <dsp:nvSpPr>
        <dsp:cNvPr id="0" name=""/>
        <dsp:cNvSpPr/>
      </dsp:nvSpPr>
      <dsp:spPr>
        <a:xfrm>
          <a:off x="4643434" y="703410"/>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Lampe de bureau</a:t>
          </a:r>
        </a:p>
      </dsp:txBody>
      <dsp:txXfrm>
        <a:off x="4661292" y="721268"/>
        <a:ext cx="1183717" cy="574000"/>
      </dsp:txXfrm>
    </dsp:sp>
    <dsp:sp modelId="{3E411592-D372-CE43-B866-AF9962E62865}">
      <dsp:nvSpPr>
        <dsp:cNvPr id="0" name=""/>
        <dsp:cNvSpPr/>
      </dsp:nvSpPr>
      <dsp:spPr>
        <a:xfrm rot="20710272">
          <a:off x="1878989" y="2057807"/>
          <a:ext cx="2811259" cy="22763"/>
        </a:xfrm>
        <a:custGeom>
          <a:avLst/>
          <a:gdLst/>
          <a:ahLst/>
          <a:cxnLst/>
          <a:rect l="0" t="0" r="0" b="0"/>
          <a:pathLst>
            <a:path>
              <a:moveTo>
                <a:pt x="0" y="11381"/>
              </a:moveTo>
              <a:lnTo>
                <a:pt x="2811259"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14337" y="1998907"/>
        <a:ext cx="140562" cy="140562"/>
      </dsp:txXfrm>
    </dsp:sp>
    <dsp:sp modelId="{DD8E7C4D-DB1E-EB46-B2EA-67064635AB34}">
      <dsp:nvSpPr>
        <dsp:cNvPr id="0" name=""/>
        <dsp:cNvSpPr/>
      </dsp:nvSpPr>
      <dsp:spPr>
        <a:xfrm>
          <a:off x="4643434" y="1404585"/>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Bureau</a:t>
          </a:r>
        </a:p>
      </dsp:txBody>
      <dsp:txXfrm>
        <a:off x="4661292" y="1422443"/>
        <a:ext cx="1183717" cy="574000"/>
      </dsp:txXfrm>
    </dsp:sp>
    <dsp:sp modelId="{17F6C381-C0A9-2D46-B9C4-45E2277ADF20}">
      <dsp:nvSpPr>
        <dsp:cNvPr id="0" name=""/>
        <dsp:cNvSpPr/>
      </dsp:nvSpPr>
      <dsp:spPr>
        <a:xfrm rot="21576831">
          <a:off x="1925772" y="2408394"/>
          <a:ext cx="2717692" cy="22763"/>
        </a:xfrm>
        <a:custGeom>
          <a:avLst/>
          <a:gdLst/>
          <a:ahLst/>
          <a:cxnLst/>
          <a:rect l="0" t="0" r="0" b="0"/>
          <a:pathLst>
            <a:path>
              <a:moveTo>
                <a:pt x="0" y="11381"/>
              </a:moveTo>
              <a:lnTo>
                <a:pt x="2717692"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16676" y="2351834"/>
        <a:ext cx="135884" cy="135884"/>
      </dsp:txXfrm>
    </dsp:sp>
    <dsp:sp modelId="{C90D11DE-5546-A242-99B1-8624C6B06F45}">
      <dsp:nvSpPr>
        <dsp:cNvPr id="0" name=""/>
        <dsp:cNvSpPr/>
      </dsp:nvSpPr>
      <dsp:spPr>
        <a:xfrm>
          <a:off x="4643434" y="2105760"/>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Écran supplémentaire</a:t>
          </a:r>
        </a:p>
      </dsp:txBody>
      <dsp:txXfrm>
        <a:off x="4661292" y="2123618"/>
        <a:ext cx="1183717" cy="574000"/>
      </dsp:txXfrm>
    </dsp:sp>
    <dsp:sp modelId="{CC7FC48E-C75D-9B4E-AF6D-9745E7B6B3CF}">
      <dsp:nvSpPr>
        <dsp:cNvPr id="0" name=""/>
        <dsp:cNvSpPr/>
      </dsp:nvSpPr>
      <dsp:spPr>
        <a:xfrm rot="846282">
          <a:off x="1883564" y="2758981"/>
          <a:ext cx="2802108" cy="22763"/>
        </a:xfrm>
        <a:custGeom>
          <a:avLst/>
          <a:gdLst/>
          <a:ahLst/>
          <a:cxnLst/>
          <a:rect l="0" t="0" r="0" b="0"/>
          <a:pathLst>
            <a:path>
              <a:moveTo>
                <a:pt x="0" y="11381"/>
              </a:moveTo>
              <a:lnTo>
                <a:pt x="2802108"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14566" y="2700311"/>
        <a:ext cx="140105" cy="140105"/>
      </dsp:txXfrm>
    </dsp:sp>
    <dsp:sp modelId="{677907D0-81D3-054B-A343-A8E8BF51D6DE}">
      <dsp:nvSpPr>
        <dsp:cNvPr id="0" name=""/>
        <dsp:cNvSpPr/>
      </dsp:nvSpPr>
      <dsp:spPr>
        <a:xfrm>
          <a:off x="4643434" y="2806934"/>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Imprimante/scanner</a:t>
          </a:r>
        </a:p>
      </dsp:txBody>
      <dsp:txXfrm>
        <a:off x="4661292" y="2824792"/>
        <a:ext cx="1183717" cy="574000"/>
      </dsp:txXfrm>
    </dsp:sp>
    <dsp:sp modelId="{E17CF9CC-E6DA-FC4C-8E39-3EB0CEA21712}">
      <dsp:nvSpPr>
        <dsp:cNvPr id="0" name=""/>
        <dsp:cNvSpPr/>
      </dsp:nvSpPr>
      <dsp:spPr>
        <a:xfrm rot="1619328">
          <a:off x="1759736" y="3109569"/>
          <a:ext cx="3049764" cy="22763"/>
        </a:xfrm>
        <a:custGeom>
          <a:avLst/>
          <a:gdLst/>
          <a:ahLst/>
          <a:cxnLst/>
          <a:rect l="0" t="0" r="0" b="0"/>
          <a:pathLst>
            <a:path>
              <a:moveTo>
                <a:pt x="0" y="11381"/>
              </a:moveTo>
              <a:lnTo>
                <a:pt x="3049764"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208374" y="3044706"/>
        <a:ext cx="152488" cy="152488"/>
      </dsp:txXfrm>
    </dsp:sp>
    <dsp:sp modelId="{AB44AC29-F70A-9A45-8F54-4B894097A96A}">
      <dsp:nvSpPr>
        <dsp:cNvPr id="0" name=""/>
        <dsp:cNvSpPr/>
      </dsp:nvSpPr>
      <dsp:spPr>
        <a:xfrm>
          <a:off x="4643434" y="3508109"/>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Clavier, souris, souris à pédale, boule de commande, pavé tactile</a:t>
          </a:r>
        </a:p>
      </dsp:txBody>
      <dsp:txXfrm>
        <a:off x="4661292" y="3525967"/>
        <a:ext cx="1183717" cy="574000"/>
      </dsp:txXfrm>
    </dsp:sp>
    <dsp:sp modelId="{30280BDB-B377-5646-97A9-C3B89E081917}">
      <dsp:nvSpPr>
        <dsp:cNvPr id="0" name=""/>
        <dsp:cNvSpPr/>
      </dsp:nvSpPr>
      <dsp:spPr>
        <a:xfrm rot="2249918">
          <a:off x="1571901" y="3460156"/>
          <a:ext cx="3425435" cy="22763"/>
        </a:xfrm>
        <a:custGeom>
          <a:avLst/>
          <a:gdLst/>
          <a:ahLst/>
          <a:cxnLst/>
          <a:rect l="0" t="0" r="0" b="0"/>
          <a:pathLst>
            <a:path>
              <a:moveTo>
                <a:pt x="0" y="11381"/>
              </a:moveTo>
              <a:lnTo>
                <a:pt x="3425435" y="113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198983" y="3385902"/>
        <a:ext cx="171271" cy="171271"/>
      </dsp:txXfrm>
    </dsp:sp>
    <dsp:sp modelId="{FB5D2489-C1CA-3F47-BBD8-34E2994D373B}">
      <dsp:nvSpPr>
        <dsp:cNvPr id="0" name=""/>
        <dsp:cNvSpPr/>
      </dsp:nvSpPr>
      <dsp:spPr>
        <a:xfrm>
          <a:off x="4643434" y="4209283"/>
          <a:ext cx="1219433" cy="609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Casque, enceinte conférence mains libres</a:t>
          </a:r>
        </a:p>
      </dsp:txBody>
      <dsp:txXfrm>
        <a:off x="4661292" y="4227141"/>
        <a:ext cx="1183717" cy="57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74B7-D08F-6340-BC7F-BF74D7473C8A}">
      <dsp:nvSpPr>
        <dsp:cNvPr id="0" name=""/>
        <dsp:cNvSpPr/>
      </dsp:nvSpPr>
      <dsp:spPr>
        <a:xfrm>
          <a:off x="4085" y="1722097"/>
          <a:ext cx="2163534" cy="1081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Mise à disposition de matériel par l’employeur</a:t>
          </a:r>
        </a:p>
      </dsp:txBody>
      <dsp:txXfrm>
        <a:off x="35769" y="1753781"/>
        <a:ext cx="2100166" cy="1018399"/>
      </dsp:txXfrm>
    </dsp:sp>
    <dsp:sp modelId="{364513BC-0932-FF49-B241-E237D3624F73}">
      <dsp:nvSpPr>
        <dsp:cNvPr id="0" name=""/>
        <dsp:cNvSpPr/>
      </dsp:nvSpPr>
      <dsp:spPr>
        <a:xfrm rot="18289469">
          <a:off x="1842606" y="1619454"/>
          <a:ext cx="1515439" cy="43022"/>
        </a:xfrm>
        <a:custGeom>
          <a:avLst/>
          <a:gdLst/>
          <a:ahLst/>
          <a:cxnLst/>
          <a:rect l="0" t="0" r="0" b="0"/>
          <a:pathLst>
            <a:path>
              <a:moveTo>
                <a:pt x="0" y="21511"/>
              </a:moveTo>
              <a:lnTo>
                <a:pt x="1515439"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62440" y="1603079"/>
        <a:ext cx="75771" cy="75771"/>
      </dsp:txXfrm>
    </dsp:sp>
    <dsp:sp modelId="{7C4732F4-224E-9340-A4BD-C1419E3AE0CB}">
      <dsp:nvSpPr>
        <dsp:cNvPr id="0" name=""/>
        <dsp:cNvSpPr/>
      </dsp:nvSpPr>
      <dsp:spPr>
        <a:xfrm>
          <a:off x="3033032" y="478065"/>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Biens nécessaires pour exercer son activité professionnelle</a:t>
          </a:r>
        </a:p>
      </dsp:txBody>
      <dsp:txXfrm>
        <a:off x="3064716" y="509749"/>
        <a:ext cx="2100166" cy="1018399"/>
      </dsp:txXfrm>
    </dsp:sp>
    <dsp:sp modelId="{E55B7490-4327-894A-B1D3-1FDECD658F80}">
      <dsp:nvSpPr>
        <dsp:cNvPr id="0" name=""/>
        <dsp:cNvSpPr/>
      </dsp:nvSpPr>
      <dsp:spPr>
        <a:xfrm>
          <a:off x="5196567" y="997438"/>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997314"/>
        <a:ext cx="43270" cy="43270"/>
      </dsp:txXfrm>
    </dsp:sp>
    <dsp:sp modelId="{FCDD4553-3346-4F41-96AD-D3FE327F6273}">
      <dsp:nvSpPr>
        <dsp:cNvPr id="0" name=""/>
        <dsp:cNvSpPr/>
      </dsp:nvSpPr>
      <dsp:spPr>
        <a:xfrm>
          <a:off x="6061980" y="478065"/>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Pas évalué comme un avantage de toute nature (ATN) dans le chef du travailleur</a:t>
          </a:r>
        </a:p>
      </dsp:txBody>
      <dsp:txXfrm>
        <a:off x="6093664" y="509749"/>
        <a:ext cx="2100166" cy="1018399"/>
      </dsp:txXfrm>
    </dsp:sp>
    <dsp:sp modelId="{A50C3F6F-57E1-644B-A0AB-0F59D24E35DF}">
      <dsp:nvSpPr>
        <dsp:cNvPr id="0" name=""/>
        <dsp:cNvSpPr/>
      </dsp:nvSpPr>
      <dsp:spPr>
        <a:xfrm>
          <a:off x="2167619" y="2241470"/>
          <a:ext cx="865413" cy="43022"/>
        </a:xfrm>
        <a:custGeom>
          <a:avLst/>
          <a:gdLst/>
          <a:ahLst/>
          <a:cxnLst/>
          <a:rect l="0" t="0" r="0" b="0"/>
          <a:pathLst>
            <a:path>
              <a:moveTo>
                <a:pt x="0" y="21511"/>
              </a:moveTo>
              <a:lnTo>
                <a:pt x="865413"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78690" y="2241346"/>
        <a:ext cx="43270" cy="43270"/>
      </dsp:txXfrm>
    </dsp:sp>
    <dsp:sp modelId="{E654FF85-7FF8-8B4F-BBB6-2874DB550C63}">
      <dsp:nvSpPr>
        <dsp:cNvPr id="0" name=""/>
        <dsp:cNvSpPr/>
      </dsp:nvSpPr>
      <dsp:spPr>
        <a:xfrm>
          <a:off x="3033032" y="1722097"/>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Bien excédant de façon déraisonnable les besoins du télétravail</a:t>
          </a:r>
        </a:p>
      </dsp:txBody>
      <dsp:txXfrm>
        <a:off x="3064716" y="1753781"/>
        <a:ext cx="2100166" cy="1018399"/>
      </dsp:txXfrm>
    </dsp:sp>
    <dsp:sp modelId="{0E779466-3ED8-DC4B-B875-5ED22C1CAA57}">
      <dsp:nvSpPr>
        <dsp:cNvPr id="0" name=""/>
        <dsp:cNvSpPr/>
      </dsp:nvSpPr>
      <dsp:spPr>
        <a:xfrm>
          <a:off x="5196567" y="2241470"/>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2241346"/>
        <a:ext cx="43270" cy="43270"/>
      </dsp:txXfrm>
    </dsp:sp>
    <dsp:sp modelId="{B7D7FD4B-102F-324B-BAF9-FBB43511A276}">
      <dsp:nvSpPr>
        <dsp:cNvPr id="0" name=""/>
        <dsp:cNvSpPr/>
      </dsp:nvSpPr>
      <dsp:spPr>
        <a:xfrm>
          <a:off x="6061980" y="1722097"/>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Évalué comme un ATN dans le chef du travailleur pour tout ce qui excède</a:t>
          </a:r>
        </a:p>
      </dsp:txBody>
      <dsp:txXfrm>
        <a:off x="6093664" y="1753781"/>
        <a:ext cx="2100166" cy="1018399"/>
      </dsp:txXfrm>
    </dsp:sp>
    <dsp:sp modelId="{0E863FF6-3853-AA48-AE23-C57E419BD917}">
      <dsp:nvSpPr>
        <dsp:cNvPr id="0" name=""/>
        <dsp:cNvSpPr/>
      </dsp:nvSpPr>
      <dsp:spPr>
        <a:xfrm rot="3310531">
          <a:off x="1842606" y="2863486"/>
          <a:ext cx="1515439" cy="43022"/>
        </a:xfrm>
        <a:custGeom>
          <a:avLst/>
          <a:gdLst/>
          <a:ahLst/>
          <a:cxnLst/>
          <a:rect l="0" t="0" r="0" b="0"/>
          <a:pathLst>
            <a:path>
              <a:moveTo>
                <a:pt x="0" y="21511"/>
              </a:moveTo>
              <a:lnTo>
                <a:pt x="1515439" y="2151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62440" y="2847111"/>
        <a:ext cx="75771" cy="75771"/>
      </dsp:txXfrm>
    </dsp:sp>
    <dsp:sp modelId="{EB095B93-8400-0D4E-9CAA-5330EDAE5348}">
      <dsp:nvSpPr>
        <dsp:cNvPr id="0" name=""/>
        <dsp:cNvSpPr/>
      </dsp:nvSpPr>
      <dsp:spPr>
        <a:xfrm>
          <a:off x="3033032" y="2966130"/>
          <a:ext cx="2163534" cy="10817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Utilisation privée du matériel</a:t>
          </a:r>
        </a:p>
      </dsp:txBody>
      <dsp:txXfrm>
        <a:off x="3064716" y="2997814"/>
        <a:ext cx="2100166" cy="1018399"/>
      </dsp:txXfrm>
    </dsp:sp>
    <dsp:sp modelId="{88CC17D2-0E8D-F942-B6A5-A87DE0CFF994}">
      <dsp:nvSpPr>
        <dsp:cNvPr id="0" name=""/>
        <dsp:cNvSpPr/>
      </dsp:nvSpPr>
      <dsp:spPr>
        <a:xfrm>
          <a:off x="5196567" y="3485502"/>
          <a:ext cx="865413" cy="43022"/>
        </a:xfrm>
        <a:custGeom>
          <a:avLst/>
          <a:gdLst/>
          <a:ahLst/>
          <a:cxnLst/>
          <a:rect l="0" t="0" r="0" b="0"/>
          <a:pathLst>
            <a:path>
              <a:moveTo>
                <a:pt x="0" y="21511"/>
              </a:moveTo>
              <a:lnTo>
                <a:pt x="865413" y="215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7638" y="3485378"/>
        <a:ext cx="43270" cy="43270"/>
      </dsp:txXfrm>
    </dsp:sp>
    <dsp:sp modelId="{F8BC4121-3CDF-C74C-8EAE-54E0170A55F8}">
      <dsp:nvSpPr>
        <dsp:cNvPr id="0" name=""/>
        <dsp:cNvSpPr/>
      </dsp:nvSpPr>
      <dsp:spPr>
        <a:xfrm>
          <a:off x="6061980" y="2966130"/>
          <a:ext cx="2163534" cy="10817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ATN dans le chef du travailleur</a:t>
          </a:r>
        </a:p>
      </dsp:txBody>
      <dsp:txXfrm>
        <a:off x="6093664" y="2997814"/>
        <a:ext cx="2100166" cy="1018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C6757-F7A3-A94B-8E7F-9DF2CA22EC58}">
      <dsp:nvSpPr>
        <dsp:cNvPr id="0" name=""/>
        <dsp:cNvSpPr/>
      </dsp:nvSpPr>
      <dsp:spPr>
        <a:xfrm>
          <a:off x="3936" y="2016087"/>
          <a:ext cx="1349038" cy="674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Utilisation à des fins</a:t>
          </a:r>
        </a:p>
      </dsp:txBody>
      <dsp:txXfrm>
        <a:off x="23692" y="2035843"/>
        <a:ext cx="1309526" cy="635007"/>
      </dsp:txXfrm>
    </dsp:sp>
    <dsp:sp modelId="{31158EBD-5EB3-DE43-8A43-1EF8D8646BA8}">
      <dsp:nvSpPr>
        <dsp:cNvPr id="0" name=""/>
        <dsp:cNvSpPr/>
      </dsp:nvSpPr>
      <dsp:spPr>
        <a:xfrm rot="18289469">
          <a:off x="1150318" y="1952601"/>
          <a:ext cx="944928" cy="25795"/>
        </a:xfrm>
        <a:custGeom>
          <a:avLst/>
          <a:gdLst/>
          <a:ahLst/>
          <a:cxnLst/>
          <a:rect l="0" t="0" r="0" b="0"/>
          <a:pathLst>
            <a:path>
              <a:moveTo>
                <a:pt x="0" y="12897"/>
              </a:moveTo>
              <a:lnTo>
                <a:pt x="944928" y="128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99159" y="1941875"/>
        <a:ext cx="47246" cy="47246"/>
      </dsp:txXfrm>
    </dsp:sp>
    <dsp:sp modelId="{1F106DD6-D06B-914A-9448-A93AFAE3B958}">
      <dsp:nvSpPr>
        <dsp:cNvPr id="0" name=""/>
        <dsp:cNvSpPr/>
      </dsp:nvSpPr>
      <dsp:spPr>
        <a:xfrm>
          <a:off x="1892590" y="1240391"/>
          <a:ext cx="1349038" cy="6745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Professionnelles</a:t>
          </a:r>
        </a:p>
      </dsp:txBody>
      <dsp:txXfrm>
        <a:off x="1912346" y="1260147"/>
        <a:ext cx="1309526" cy="635007"/>
      </dsp:txXfrm>
    </dsp:sp>
    <dsp:sp modelId="{3A703446-6F41-5543-9C69-475A3CCE3D69}">
      <dsp:nvSpPr>
        <dsp:cNvPr id="0" name=""/>
        <dsp:cNvSpPr/>
      </dsp:nvSpPr>
      <dsp:spPr>
        <a:xfrm>
          <a:off x="3241628" y="1564752"/>
          <a:ext cx="539615" cy="25795"/>
        </a:xfrm>
        <a:custGeom>
          <a:avLst/>
          <a:gdLst/>
          <a:ahLst/>
          <a:cxnLst/>
          <a:rect l="0" t="0" r="0" b="0"/>
          <a:pathLst>
            <a:path>
              <a:moveTo>
                <a:pt x="0" y="12897"/>
              </a:moveTo>
              <a:lnTo>
                <a:pt x="539615" y="128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97945" y="1564160"/>
        <a:ext cx="26980" cy="26980"/>
      </dsp:txXfrm>
    </dsp:sp>
    <dsp:sp modelId="{961DFFAB-0641-1D4C-9B7F-6AD15A2C1E8D}">
      <dsp:nvSpPr>
        <dsp:cNvPr id="0" name=""/>
        <dsp:cNvSpPr/>
      </dsp:nvSpPr>
      <dsp:spPr>
        <a:xfrm>
          <a:off x="3781243" y="1240391"/>
          <a:ext cx="1349038" cy="6745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Contrôle de l’employeur ( ! Respect droit vie privée + CCT n°81)</a:t>
          </a:r>
        </a:p>
      </dsp:txBody>
      <dsp:txXfrm>
        <a:off x="3800999" y="1260147"/>
        <a:ext cx="1309526" cy="635007"/>
      </dsp:txXfrm>
    </dsp:sp>
    <dsp:sp modelId="{C1F9F346-7F51-964F-9E56-CE26A3F8FD3B}">
      <dsp:nvSpPr>
        <dsp:cNvPr id="0" name=""/>
        <dsp:cNvSpPr/>
      </dsp:nvSpPr>
      <dsp:spPr>
        <a:xfrm>
          <a:off x="1352974" y="2340449"/>
          <a:ext cx="539615" cy="25795"/>
        </a:xfrm>
        <a:custGeom>
          <a:avLst/>
          <a:gdLst/>
          <a:ahLst/>
          <a:cxnLst/>
          <a:rect l="0" t="0" r="0" b="0"/>
          <a:pathLst>
            <a:path>
              <a:moveTo>
                <a:pt x="0" y="12897"/>
              </a:moveTo>
              <a:lnTo>
                <a:pt x="539615" y="128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609292" y="2339857"/>
        <a:ext cx="26980" cy="26980"/>
      </dsp:txXfrm>
    </dsp:sp>
    <dsp:sp modelId="{7129C3D2-0587-F847-ABC3-E5D0895F1161}">
      <dsp:nvSpPr>
        <dsp:cNvPr id="0" name=""/>
        <dsp:cNvSpPr/>
      </dsp:nvSpPr>
      <dsp:spPr>
        <a:xfrm>
          <a:off x="1892590" y="2016087"/>
          <a:ext cx="1349038" cy="6745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Privées</a:t>
          </a:r>
        </a:p>
      </dsp:txBody>
      <dsp:txXfrm>
        <a:off x="1912346" y="2035843"/>
        <a:ext cx="1309526" cy="635007"/>
      </dsp:txXfrm>
    </dsp:sp>
    <dsp:sp modelId="{11C49B51-2791-7B40-B09C-10F001BFC35E}">
      <dsp:nvSpPr>
        <dsp:cNvPr id="0" name=""/>
        <dsp:cNvSpPr/>
      </dsp:nvSpPr>
      <dsp:spPr>
        <a:xfrm>
          <a:off x="3241628" y="2340449"/>
          <a:ext cx="539615" cy="25795"/>
        </a:xfrm>
        <a:custGeom>
          <a:avLst/>
          <a:gdLst/>
          <a:ahLst/>
          <a:cxnLst/>
          <a:rect l="0" t="0" r="0" b="0"/>
          <a:pathLst>
            <a:path>
              <a:moveTo>
                <a:pt x="0" y="12897"/>
              </a:moveTo>
              <a:lnTo>
                <a:pt x="539615" y="128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97945" y="2339857"/>
        <a:ext cx="26980" cy="26980"/>
      </dsp:txXfrm>
    </dsp:sp>
    <dsp:sp modelId="{E7E42712-8444-7044-9585-2F242AAE2C37}">
      <dsp:nvSpPr>
        <dsp:cNvPr id="0" name=""/>
        <dsp:cNvSpPr/>
      </dsp:nvSpPr>
      <dsp:spPr>
        <a:xfrm>
          <a:off x="3781243" y="2016087"/>
          <a:ext cx="1349038" cy="6745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ATN dans le chef du travailleur</a:t>
          </a:r>
        </a:p>
      </dsp:txBody>
      <dsp:txXfrm>
        <a:off x="3800999" y="2035843"/>
        <a:ext cx="1309526" cy="635007"/>
      </dsp:txXfrm>
    </dsp:sp>
    <dsp:sp modelId="{32C8C6F4-DB81-D948-8777-DF58D78A55E4}">
      <dsp:nvSpPr>
        <dsp:cNvPr id="0" name=""/>
        <dsp:cNvSpPr/>
      </dsp:nvSpPr>
      <dsp:spPr>
        <a:xfrm rot="3310531">
          <a:off x="1150318" y="2728297"/>
          <a:ext cx="944928" cy="25795"/>
        </a:xfrm>
        <a:custGeom>
          <a:avLst/>
          <a:gdLst/>
          <a:ahLst/>
          <a:cxnLst/>
          <a:rect l="0" t="0" r="0" b="0"/>
          <a:pathLst>
            <a:path>
              <a:moveTo>
                <a:pt x="0" y="12897"/>
              </a:moveTo>
              <a:lnTo>
                <a:pt x="944928" y="128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99159" y="2717572"/>
        <a:ext cx="47246" cy="47246"/>
      </dsp:txXfrm>
    </dsp:sp>
    <dsp:sp modelId="{940E11E9-BB18-6347-986B-B6D8E340D27B}">
      <dsp:nvSpPr>
        <dsp:cNvPr id="0" name=""/>
        <dsp:cNvSpPr/>
      </dsp:nvSpPr>
      <dsp:spPr>
        <a:xfrm>
          <a:off x="1892590" y="2791784"/>
          <a:ext cx="1349038" cy="6745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Professionnelles + privées</a:t>
          </a:r>
        </a:p>
      </dsp:txBody>
      <dsp:txXfrm>
        <a:off x="1912346" y="2811540"/>
        <a:ext cx="1309526" cy="635007"/>
      </dsp:txXfrm>
    </dsp:sp>
    <dsp:sp modelId="{8F589677-DAB6-744A-90EE-3E20875CC2C1}">
      <dsp:nvSpPr>
        <dsp:cNvPr id="0" name=""/>
        <dsp:cNvSpPr/>
      </dsp:nvSpPr>
      <dsp:spPr>
        <a:xfrm>
          <a:off x="3241628" y="3116146"/>
          <a:ext cx="539615" cy="25795"/>
        </a:xfrm>
        <a:custGeom>
          <a:avLst/>
          <a:gdLst/>
          <a:ahLst/>
          <a:cxnLst/>
          <a:rect l="0" t="0" r="0" b="0"/>
          <a:pathLst>
            <a:path>
              <a:moveTo>
                <a:pt x="0" y="12897"/>
              </a:moveTo>
              <a:lnTo>
                <a:pt x="539615" y="128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97945" y="3115554"/>
        <a:ext cx="26980" cy="26980"/>
      </dsp:txXfrm>
    </dsp:sp>
    <dsp:sp modelId="{21069D59-3D65-7043-93CD-4868EDDC5C39}">
      <dsp:nvSpPr>
        <dsp:cNvPr id="0" name=""/>
        <dsp:cNvSpPr/>
      </dsp:nvSpPr>
      <dsp:spPr>
        <a:xfrm>
          <a:off x="3781243" y="2791784"/>
          <a:ext cx="1349038" cy="6745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Diviser la partie utilisée à des fins privées (payée par travailleur)  de celle utilisée à des fins professionnelles.  </a:t>
          </a:r>
        </a:p>
      </dsp:txBody>
      <dsp:txXfrm>
        <a:off x="3800999" y="2811540"/>
        <a:ext cx="1309526" cy="635007"/>
      </dsp:txXfrm>
    </dsp:sp>
    <dsp:sp modelId="{14AF4475-0594-0A43-8C90-379653A827C0}">
      <dsp:nvSpPr>
        <dsp:cNvPr id="0" name=""/>
        <dsp:cNvSpPr/>
      </dsp:nvSpPr>
      <dsp:spPr>
        <a:xfrm>
          <a:off x="5130281" y="3116146"/>
          <a:ext cx="539615" cy="25795"/>
        </a:xfrm>
        <a:custGeom>
          <a:avLst/>
          <a:gdLst/>
          <a:ahLst/>
          <a:cxnLst/>
          <a:rect l="0" t="0" r="0" b="0"/>
          <a:pathLst>
            <a:path>
              <a:moveTo>
                <a:pt x="0" y="12897"/>
              </a:moveTo>
              <a:lnTo>
                <a:pt x="539615" y="128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386598" y="3115554"/>
        <a:ext cx="26980" cy="26980"/>
      </dsp:txXfrm>
    </dsp:sp>
    <dsp:sp modelId="{04FA4796-CE93-8146-84D8-1A498D6344E6}">
      <dsp:nvSpPr>
        <dsp:cNvPr id="0" name=""/>
        <dsp:cNvSpPr/>
      </dsp:nvSpPr>
      <dsp:spPr>
        <a:xfrm>
          <a:off x="5669896" y="2791784"/>
          <a:ext cx="1349038" cy="6745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Évaluation partie privée</a:t>
          </a:r>
        </a:p>
      </dsp:txBody>
      <dsp:txXfrm>
        <a:off x="5689652" y="2811540"/>
        <a:ext cx="1309526" cy="635007"/>
      </dsp:txXfrm>
    </dsp:sp>
    <dsp:sp modelId="{D0C073A4-DC77-084A-8686-A5A2E99C5D0E}">
      <dsp:nvSpPr>
        <dsp:cNvPr id="0" name=""/>
        <dsp:cNvSpPr/>
      </dsp:nvSpPr>
      <dsp:spPr>
        <a:xfrm>
          <a:off x="7018934" y="3116146"/>
          <a:ext cx="539615" cy="25795"/>
        </a:xfrm>
        <a:custGeom>
          <a:avLst/>
          <a:gdLst/>
          <a:ahLst/>
          <a:cxnLst/>
          <a:rect l="0" t="0" r="0" b="0"/>
          <a:pathLst>
            <a:path>
              <a:moveTo>
                <a:pt x="0" y="12897"/>
              </a:moveTo>
              <a:lnTo>
                <a:pt x="539615" y="128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75252" y="3115554"/>
        <a:ext cx="26980" cy="26980"/>
      </dsp:txXfrm>
    </dsp:sp>
    <dsp:sp modelId="{4CA10B3B-4028-7149-8708-B0351E81AD71}">
      <dsp:nvSpPr>
        <dsp:cNvPr id="0" name=""/>
        <dsp:cNvSpPr/>
      </dsp:nvSpPr>
      <dsp:spPr>
        <a:xfrm>
          <a:off x="7558550" y="2791784"/>
          <a:ext cx="1349038" cy="67451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prorata</a:t>
          </a:r>
        </a:p>
      </dsp:txBody>
      <dsp:txXfrm>
        <a:off x="7578306" y="2811540"/>
        <a:ext cx="1309526" cy="635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CC69E-F0C7-B044-85D3-F71A8A7FF701}">
      <dsp:nvSpPr>
        <dsp:cNvPr id="0" name=""/>
        <dsp:cNvSpPr/>
      </dsp:nvSpPr>
      <dsp:spPr>
        <a:xfrm>
          <a:off x="-5994897" y="-917330"/>
          <a:ext cx="7136581" cy="7136581"/>
        </a:xfrm>
        <a:prstGeom prst="blockArc">
          <a:avLst>
            <a:gd name="adj1" fmla="val 18900000"/>
            <a:gd name="adj2" fmla="val 2700000"/>
            <a:gd name="adj3" fmla="val 303"/>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43B6A-47B0-A247-9488-13FD0B3795A3}">
      <dsp:nvSpPr>
        <dsp:cNvPr id="0" name=""/>
        <dsp:cNvSpPr/>
      </dsp:nvSpPr>
      <dsp:spPr>
        <a:xfrm>
          <a:off x="498929" y="331264"/>
          <a:ext cx="8369630" cy="66295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Introduction</a:t>
          </a:r>
        </a:p>
      </dsp:txBody>
      <dsp:txXfrm>
        <a:off x="498929" y="331264"/>
        <a:ext cx="8369630" cy="662952"/>
      </dsp:txXfrm>
    </dsp:sp>
    <dsp:sp modelId="{74F642EE-6F07-0E4A-B94C-E4893909C602}">
      <dsp:nvSpPr>
        <dsp:cNvPr id="0" name=""/>
        <dsp:cNvSpPr/>
      </dsp:nvSpPr>
      <dsp:spPr>
        <a:xfrm>
          <a:off x="84584" y="248394"/>
          <a:ext cx="828690" cy="8286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7C22E-8066-D044-B4BA-17F94E0BB508}">
      <dsp:nvSpPr>
        <dsp:cNvPr id="0" name=""/>
        <dsp:cNvSpPr/>
      </dsp:nvSpPr>
      <dsp:spPr>
        <a:xfrm>
          <a:off x="973981" y="1325374"/>
          <a:ext cx="7894578" cy="66295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Typologie du télétravail</a:t>
          </a:r>
        </a:p>
      </dsp:txBody>
      <dsp:txXfrm>
        <a:off x="973981" y="1325374"/>
        <a:ext cx="7894578" cy="662952"/>
      </dsp:txXfrm>
    </dsp:sp>
    <dsp:sp modelId="{C04D9C02-438F-3540-ACA4-3A08A3632C95}">
      <dsp:nvSpPr>
        <dsp:cNvPr id="0" name=""/>
        <dsp:cNvSpPr/>
      </dsp:nvSpPr>
      <dsp:spPr>
        <a:xfrm>
          <a:off x="559636" y="1242505"/>
          <a:ext cx="828690" cy="828690"/>
        </a:xfrm>
        <a:prstGeom prst="ellipse">
          <a:avLst/>
        </a:prstGeom>
        <a:solidFill>
          <a:schemeClr val="lt1">
            <a:hueOff val="0"/>
            <a:satOff val="0"/>
            <a:lumOff val="0"/>
            <a:alphaOff val="0"/>
          </a:schemeClr>
        </a:solidFill>
        <a:ln w="25400" cap="flat" cmpd="sng" algn="ctr">
          <a:solidFill>
            <a:schemeClr val="accent1">
              <a:shade val="80000"/>
              <a:hueOff val="58510"/>
              <a:satOff val="-24126"/>
              <a:lumOff val="12283"/>
              <a:alphaOff val="0"/>
            </a:schemeClr>
          </a:solidFill>
          <a:prstDash val="solid"/>
        </a:ln>
        <a:effectLst/>
      </dsp:spPr>
      <dsp:style>
        <a:lnRef idx="2">
          <a:scrgbClr r="0" g="0" b="0"/>
        </a:lnRef>
        <a:fillRef idx="1">
          <a:scrgbClr r="0" g="0" b="0"/>
        </a:fillRef>
        <a:effectRef idx="0">
          <a:scrgbClr r="0" g="0" b="0"/>
        </a:effectRef>
        <a:fontRef idx="minor"/>
      </dsp:style>
    </dsp:sp>
    <dsp:sp modelId="{F619D497-B64B-624A-A693-C0E7BE1E246E}">
      <dsp:nvSpPr>
        <dsp:cNvPr id="0" name=""/>
        <dsp:cNvSpPr/>
      </dsp:nvSpPr>
      <dsp:spPr>
        <a:xfrm>
          <a:off x="1119784" y="2319484"/>
          <a:ext cx="7748775" cy="66295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Remboursement de frais par l’employeur</a:t>
          </a:r>
        </a:p>
      </dsp:txBody>
      <dsp:txXfrm>
        <a:off x="1119784" y="2319484"/>
        <a:ext cx="7748775" cy="662952"/>
      </dsp:txXfrm>
    </dsp:sp>
    <dsp:sp modelId="{8F3ECE68-38E8-DB4C-A8DC-55C5826AC694}">
      <dsp:nvSpPr>
        <dsp:cNvPr id="0" name=""/>
        <dsp:cNvSpPr/>
      </dsp:nvSpPr>
      <dsp:spPr>
        <a:xfrm>
          <a:off x="705439" y="2236615"/>
          <a:ext cx="828690" cy="828690"/>
        </a:xfrm>
        <a:prstGeom prst="ellipse">
          <a:avLst/>
        </a:prstGeom>
        <a:solidFill>
          <a:schemeClr val="lt1">
            <a:hueOff val="0"/>
            <a:satOff val="0"/>
            <a:lumOff val="0"/>
            <a:alphaOff val="0"/>
          </a:schemeClr>
        </a:solidFill>
        <a:ln w="25400" cap="flat" cmpd="sng" algn="ctr">
          <a:solidFill>
            <a:schemeClr val="accent1">
              <a:shade val="80000"/>
              <a:hueOff val="117019"/>
              <a:satOff val="-48252"/>
              <a:lumOff val="24567"/>
              <a:alphaOff val="0"/>
            </a:schemeClr>
          </a:solidFill>
          <a:prstDash val="solid"/>
        </a:ln>
        <a:effectLst/>
      </dsp:spPr>
      <dsp:style>
        <a:lnRef idx="2">
          <a:scrgbClr r="0" g="0" b="0"/>
        </a:lnRef>
        <a:fillRef idx="1">
          <a:scrgbClr r="0" g="0" b="0"/>
        </a:fillRef>
        <a:effectRef idx="0">
          <a:scrgbClr r="0" g="0" b="0"/>
        </a:effectRef>
        <a:fontRef idx="minor"/>
      </dsp:style>
    </dsp:sp>
    <dsp:sp modelId="{FAEBFBCC-DF72-AC49-8FFD-1C43C6B884C2}">
      <dsp:nvSpPr>
        <dsp:cNvPr id="0" name=""/>
        <dsp:cNvSpPr/>
      </dsp:nvSpPr>
      <dsp:spPr>
        <a:xfrm>
          <a:off x="973981" y="3313594"/>
          <a:ext cx="7894578" cy="662952"/>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latin typeface="Gill Sans MT"/>
              <a:cs typeface="Gill Sans MT"/>
            </a:rPr>
            <a:t>Vue panoramique des législations impactées par le télétravail</a:t>
          </a:r>
        </a:p>
      </dsp:txBody>
      <dsp:txXfrm>
        <a:off x="973981" y="3313594"/>
        <a:ext cx="7894578" cy="662952"/>
      </dsp:txXfrm>
    </dsp:sp>
    <dsp:sp modelId="{B79F9300-2A58-E043-952C-13385D8FF4F0}">
      <dsp:nvSpPr>
        <dsp:cNvPr id="0" name=""/>
        <dsp:cNvSpPr/>
      </dsp:nvSpPr>
      <dsp:spPr>
        <a:xfrm>
          <a:off x="559636" y="3230725"/>
          <a:ext cx="828690" cy="828690"/>
        </a:xfrm>
        <a:prstGeom prst="ellipse">
          <a:avLst/>
        </a:prstGeom>
        <a:solidFill>
          <a:schemeClr val="lt1">
            <a:hueOff val="0"/>
            <a:satOff val="0"/>
            <a:lumOff val="0"/>
            <a:alphaOff val="0"/>
          </a:schemeClr>
        </a:solidFill>
        <a:ln w="25400" cap="flat" cmpd="sng" algn="ctr">
          <a:solidFill>
            <a:schemeClr val="accent1">
              <a:shade val="80000"/>
              <a:hueOff val="175529"/>
              <a:satOff val="-72378"/>
              <a:lumOff val="36850"/>
              <a:alphaOff val="0"/>
            </a:schemeClr>
          </a:solidFill>
          <a:prstDash val="solid"/>
        </a:ln>
        <a:effectLst/>
      </dsp:spPr>
      <dsp:style>
        <a:lnRef idx="2">
          <a:scrgbClr r="0" g="0" b="0"/>
        </a:lnRef>
        <a:fillRef idx="1">
          <a:scrgbClr r="0" g="0" b="0"/>
        </a:fillRef>
        <a:effectRef idx="0">
          <a:scrgbClr r="0" g="0" b="0"/>
        </a:effectRef>
        <a:fontRef idx="minor"/>
      </dsp:style>
    </dsp:sp>
    <dsp:sp modelId="{BA0BE378-E5AE-3747-9392-8DA2A4ADED91}">
      <dsp:nvSpPr>
        <dsp:cNvPr id="0" name=""/>
        <dsp:cNvSpPr/>
      </dsp:nvSpPr>
      <dsp:spPr>
        <a:xfrm>
          <a:off x="498929" y="4307704"/>
          <a:ext cx="8369630" cy="662952"/>
        </a:xfrm>
        <a:prstGeom prst="rect">
          <a:avLst/>
        </a:prstGeom>
        <a:solidFill>
          <a:schemeClr val="accent1">
            <a:shade val="80000"/>
            <a:hueOff val="234038"/>
            <a:satOff val="-96504"/>
            <a:lumOff val="49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18"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a:latin typeface="Gill Sans MT"/>
              <a:cs typeface="Gill Sans MT"/>
            </a:rPr>
            <a:t>Conclusion et évaluation</a:t>
          </a:r>
        </a:p>
      </dsp:txBody>
      <dsp:txXfrm>
        <a:off x="498929" y="4307704"/>
        <a:ext cx="8369630" cy="662952"/>
      </dsp:txXfrm>
    </dsp:sp>
    <dsp:sp modelId="{2AD6966E-A5E9-F248-A445-2655229B8DC7}">
      <dsp:nvSpPr>
        <dsp:cNvPr id="0" name=""/>
        <dsp:cNvSpPr/>
      </dsp:nvSpPr>
      <dsp:spPr>
        <a:xfrm>
          <a:off x="84584" y="4224835"/>
          <a:ext cx="828690" cy="828690"/>
        </a:xfrm>
        <a:prstGeom prst="ellipse">
          <a:avLst/>
        </a:prstGeom>
        <a:solidFill>
          <a:schemeClr val="lt1">
            <a:hueOff val="0"/>
            <a:satOff val="0"/>
            <a:lumOff val="0"/>
            <a:alphaOff val="0"/>
          </a:schemeClr>
        </a:solidFill>
        <a:ln w="25400" cap="flat" cmpd="sng" algn="ctr">
          <a:solidFill>
            <a:schemeClr val="accent1">
              <a:shade val="80000"/>
              <a:hueOff val="234038"/>
              <a:satOff val="-96504"/>
              <a:lumOff val="491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55D35-0E2F-8848-91BA-E1217FA2C63D}">
      <dsp:nvSpPr>
        <dsp:cNvPr id="0" name=""/>
        <dsp:cNvSpPr/>
      </dsp:nvSpPr>
      <dsp:spPr>
        <a:xfrm>
          <a:off x="2637948" y="54391"/>
          <a:ext cx="2610802" cy="261080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kern="1200" dirty="0"/>
            <a:t>Proximité sociale</a:t>
          </a:r>
        </a:p>
      </dsp:txBody>
      <dsp:txXfrm>
        <a:off x="2986055" y="511282"/>
        <a:ext cx="1914588" cy="1174861"/>
      </dsp:txXfrm>
    </dsp:sp>
    <dsp:sp modelId="{41F5A094-460D-E243-974A-CB23BBC73F11}">
      <dsp:nvSpPr>
        <dsp:cNvPr id="0" name=""/>
        <dsp:cNvSpPr/>
      </dsp:nvSpPr>
      <dsp:spPr>
        <a:xfrm>
          <a:off x="3580013" y="1686143"/>
          <a:ext cx="2610802" cy="261080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kern="1200" dirty="0"/>
            <a:t>Possibilité d’autonomie</a:t>
          </a:r>
        </a:p>
      </dsp:txBody>
      <dsp:txXfrm>
        <a:off x="4378483" y="2360600"/>
        <a:ext cx="1566481" cy="1435941"/>
      </dsp:txXfrm>
    </dsp:sp>
    <dsp:sp modelId="{25CDDB46-F1CC-7E47-A0EF-2DCDC34D1687}">
      <dsp:nvSpPr>
        <dsp:cNvPr id="0" name=""/>
        <dsp:cNvSpPr/>
      </dsp:nvSpPr>
      <dsp:spPr>
        <a:xfrm>
          <a:off x="1695883" y="1686143"/>
          <a:ext cx="2610802" cy="261080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kern="1200" dirty="0"/>
            <a:t>Sentiment de compétence</a:t>
          </a:r>
        </a:p>
      </dsp:txBody>
      <dsp:txXfrm>
        <a:off x="1941734" y="2360600"/>
        <a:ext cx="1566481" cy="1435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19250-1805-C24F-94CC-63298EC8AAB8}">
      <dsp:nvSpPr>
        <dsp:cNvPr id="0" name=""/>
        <dsp:cNvSpPr/>
      </dsp:nvSpPr>
      <dsp:spPr>
        <a:xfrm>
          <a:off x="1828799" y="27781"/>
          <a:ext cx="2438400" cy="2438400"/>
        </a:xfrm>
        <a:prstGeom prst="ellipse">
          <a:avLst/>
        </a:prstGeom>
        <a:solidFill>
          <a:schemeClr val="accent5">
            <a:alpha val="5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kern="1200" dirty="0"/>
            <a:t>Finalité (</a:t>
          </a:r>
          <a:r>
            <a:rPr lang="fr-FR" sz="1700" kern="1200" dirty="0">
              <a:solidFill>
                <a:schemeClr val="accent2"/>
              </a:solidFill>
            </a:rPr>
            <a:t>4 motifs </a:t>
          </a:r>
          <a:r>
            <a:rPr lang="fr-FR" sz="1700" kern="1200" dirty="0"/>
            <a:t>en tout)</a:t>
          </a:r>
        </a:p>
      </dsp:txBody>
      <dsp:txXfrm>
        <a:off x="2153920" y="454501"/>
        <a:ext cx="1788160" cy="1097280"/>
      </dsp:txXfrm>
    </dsp:sp>
    <dsp:sp modelId="{213A9407-FC93-844C-AC9A-E59AC8C7683C}">
      <dsp:nvSpPr>
        <dsp:cNvPr id="0" name=""/>
        <dsp:cNvSpPr/>
      </dsp:nvSpPr>
      <dsp:spPr>
        <a:xfrm>
          <a:off x="2708656" y="1574800"/>
          <a:ext cx="2438400" cy="2438400"/>
        </a:xfrm>
        <a:prstGeom prst="ellipse">
          <a:avLst/>
        </a:prstGeom>
        <a:solidFill>
          <a:schemeClr val="accent5">
            <a:alpha val="50000"/>
            <a:hueOff val="-5011454"/>
            <a:satOff val="-4145"/>
            <a:lumOff val="9902"/>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kern="1200" dirty="0"/>
            <a:t>transparence</a:t>
          </a:r>
        </a:p>
      </dsp:txBody>
      <dsp:txXfrm>
        <a:off x="3454400" y="2204720"/>
        <a:ext cx="1463040" cy="1341120"/>
      </dsp:txXfrm>
    </dsp:sp>
    <dsp:sp modelId="{13A93CD6-0D97-CF40-A8C2-147F3C566485}">
      <dsp:nvSpPr>
        <dsp:cNvPr id="0" name=""/>
        <dsp:cNvSpPr/>
      </dsp:nvSpPr>
      <dsp:spPr>
        <a:xfrm>
          <a:off x="948943" y="1574800"/>
          <a:ext cx="2438400" cy="2438400"/>
        </a:xfrm>
        <a:prstGeom prst="ellipse">
          <a:avLst/>
        </a:prstGeom>
        <a:solidFill>
          <a:schemeClr val="accent5">
            <a:alpha val="50000"/>
            <a:hueOff val="-10022908"/>
            <a:satOff val="-8290"/>
            <a:lumOff val="19804"/>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700" kern="1200" dirty="0"/>
            <a:t>proportionnalité</a:t>
          </a:r>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6CAF19-A2E6-3B4C-8E93-C4D382C53CE3}" type="datetimeFigureOut">
              <a:rPr lang="fr-FR" smtClean="0"/>
              <a:t>19/09/2022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B0C4E4-D078-EB48-83D5-1299275DC8CB}" type="slidenum">
              <a:rPr lang="fr-BE" smtClean="0"/>
              <a:t>‹N°›</a:t>
            </a:fld>
            <a:endParaRPr lang="fr-BE"/>
          </a:p>
        </p:txBody>
      </p:sp>
    </p:spTree>
    <p:extLst>
      <p:ext uri="{BB962C8B-B14F-4D97-AF65-F5344CB8AC3E}">
        <p14:creationId xmlns:p14="http://schemas.microsoft.com/office/powerpoint/2010/main" val="447405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68B3F-168D-234D-9EE6-61209E874A8D}" type="datetimeFigureOut">
              <a:rPr lang="fr-FR" smtClean="0"/>
              <a:t>19/09/2022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4D61D-CFF8-B84E-BB64-9CD0F90BD91E}" type="slidenum">
              <a:rPr lang="fr-BE" smtClean="0"/>
              <a:t>‹N°›</a:t>
            </a:fld>
            <a:endParaRPr lang="fr-BE"/>
          </a:p>
        </p:txBody>
      </p:sp>
    </p:spTree>
    <p:extLst>
      <p:ext uri="{BB962C8B-B14F-4D97-AF65-F5344CB8AC3E}">
        <p14:creationId xmlns:p14="http://schemas.microsoft.com/office/powerpoint/2010/main" val="41178328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fedris.be/fr"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C’est du sur-mesure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0</a:t>
            </a:fld>
            <a:endParaRPr lang="fr-BE"/>
          </a:p>
        </p:txBody>
      </p:sp>
    </p:spTree>
    <p:extLst>
      <p:ext uri="{BB962C8B-B14F-4D97-AF65-F5344CB8AC3E}">
        <p14:creationId xmlns:p14="http://schemas.microsoft.com/office/powerpoint/2010/main" val="17966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L’indemnité de bureau ne couvre pas l’achat de matériel informatique/ mobilier de bureau par l’employeur.</a:t>
            </a:r>
          </a:p>
          <a:p>
            <a:endParaRPr lang="fr-FR" dirty="0"/>
          </a:p>
          <a:p>
            <a:r>
              <a:rPr lang="fr-FR" dirty="0"/>
              <a:t>Il n’est pas nécessaire de conclure une convention formelle de télétravail afin de bénéficier de cette indemnité</a:t>
            </a:r>
          </a:p>
          <a:p>
            <a:endParaRPr lang="fr-FR" dirty="0"/>
          </a:p>
          <a:p>
            <a:r>
              <a:rPr lang="fr-FR" dirty="0"/>
              <a:t>Montant maximal autorisé : on peut donc accorder moins !</a:t>
            </a:r>
          </a:p>
          <a:p>
            <a:endParaRPr lang="fr-FR" dirty="0"/>
          </a:p>
          <a:p>
            <a:r>
              <a:rPr lang="fr-FR" dirty="0"/>
              <a:t>C’est un montant mensuel, mais le fisc admet qu’il soit payé durant les congés annuels ordinaires</a:t>
            </a:r>
          </a:p>
          <a:p>
            <a:endParaRPr lang="fr-FR" dirty="0"/>
          </a:p>
          <a:p>
            <a:r>
              <a:rPr lang="fr-FR" dirty="0"/>
              <a:t>Le montant est accepté par le fisc, ainsi que ces évolutions : il n’est pas soumis à l’indexation fiscale</a:t>
            </a:r>
          </a:p>
          <a:p>
            <a:endParaRPr lang="fr-FR" dirty="0"/>
          </a:p>
          <a:p>
            <a:r>
              <a:rPr lang="fr-FR" dirty="0"/>
              <a:t>L’administration fiscale souhaite que le travailleur télétravaille durant une partie substantielle de son temps de travail</a:t>
            </a:r>
          </a:p>
          <a:p>
            <a:endParaRPr lang="fr-FR" dirty="0"/>
          </a:p>
          <a:p>
            <a:r>
              <a:rPr lang="fr-FR" dirty="0"/>
              <a:t>Mieux vaut éviter que l’employeur ne prenne en charge les frais d’électricité en plus de l’indemnité de bureau, car cela risque de ne pas être validé par l’administration fiscale.</a:t>
            </a:r>
          </a:p>
          <a:p>
            <a:endParaRPr lang="fr-FR" dirty="0"/>
          </a:p>
          <a:p>
            <a:r>
              <a:rPr lang="fr-FR" dirty="0"/>
              <a:t>Si le travailleur est un travailleur à temps partiel, l’indemnité de bureau ne doit pas forcément être réduite : elle peut être octroyée, et même à son montant maximum, pour autant que le travailleur effectue le télétravail de manière régulière et structurelle.</a:t>
            </a:r>
          </a:p>
          <a:p>
            <a:r>
              <a:rPr lang="fr-FR" dirty="0"/>
              <a:t>Peu importe le nombre d’heures prévues dans le contrat de travail.</a:t>
            </a:r>
          </a:p>
          <a:p>
            <a:endParaRPr lang="fr-FR" dirty="0"/>
          </a:p>
          <a:p>
            <a:r>
              <a:rPr lang="fr-FR" dirty="0"/>
              <a:t>! Liste de matériel en dehors de l’indemnité de bureau!</a:t>
            </a:r>
          </a:p>
          <a:p>
            <a:endParaRPr lang="fr-FR" dirty="0"/>
          </a:p>
          <a:p>
            <a:pPr rtl="0"/>
            <a:r>
              <a:rPr lang="fr-FR" dirty="0"/>
              <a:t>Si on dépasse le montant maximum de 129,48 €, et </a:t>
            </a:r>
            <a:r>
              <a:rPr lang="fr-BE" sz="1200" b="0" i="0" kern="1200" dirty="0">
                <a:solidFill>
                  <a:schemeClr val="tx1"/>
                </a:solidFill>
                <a:effectLst/>
                <a:latin typeface="+mn-lt"/>
                <a:ea typeface="+mn-ea"/>
                <a:cs typeface="+mn-cs"/>
              </a:rPr>
              <a:t>qu'aucune pièce justificative n'est fournie pour justifier la hauteur de ce montant, la partie imposable de l'indemnité, à savoir la partie de l'indemnité dépassant le montant maximum, est soumise au précompte professionnel et doit être mentionnée à titre de rémunération sur la fiche n° 281.10 des travailleurs concernés</a:t>
            </a:r>
            <a:r>
              <a:rPr lang="fr-BE" sz="1200" b="0" i="0" kern="1200" dirty="0">
                <a:solidFill>
                  <a:schemeClr val="tx1"/>
                </a:solidFill>
                <a:effectLst/>
                <a:latin typeface="+mn-lt"/>
                <a:ea typeface="+mn-ea"/>
                <a:cs typeface="+mn-cs"/>
                <a:sym typeface="Wingdings" pitchFamily="2" charset="2"/>
              </a:rPr>
              <a:t> </a:t>
            </a:r>
            <a:r>
              <a:rPr lang="fr-BE" sz="1200" kern="1200" dirty="0">
                <a:solidFill>
                  <a:schemeClr val="tx1"/>
                </a:solidFill>
                <a:effectLst/>
                <a:latin typeface="+mn-lt"/>
                <a:ea typeface="+mn-ea"/>
                <a:cs typeface="+mn-cs"/>
              </a:rPr>
              <a:t>A contrario cela veut dire que si tu peux prouver avec une pièce justificative que ce n'est pas un montant déraisonnable, cela ne doit pas être considéré comme de la rémunération.</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a:t>
            </a:fld>
            <a:endParaRPr lang="fr-BE"/>
          </a:p>
        </p:txBody>
      </p:sp>
    </p:spTree>
    <p:extLst>
      <p:ext uri="{BB962C8B-B14F-4D97-AF65-F5344CB8AC3E}">
        <p14:creationId xmlns:p14="http://schemas.microsoft.com/office/powerpoint/2010/main" val="10696146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télétravail implique nécessairement le traitement de dcp (bases de données clients, données communiquées entre les employés …). Mais cela doit se faire dans le respect du RGPD (consentement du travailleur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prends des mesures -&gt; notamment en matière de logiciels pour assurer la protection des dcp</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L’employeur peut prévoir des procédures de manipulation et de gestion, des vérifications d’accès par codes, des sauvegardes régulières, des méthodes de destruction de données obsolètes. En bref, l’employeur doit mettre en œuvre des mesures destinées à assurer la confidentialité́, l’intégrité et la sécurité des données.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Inversement, le travailleur doit se conformer aux procédures lorsqu’il en est informé (ex. : mise à jour des logiciel …).</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sz="1800" dirty="0">
                <a:effectLst/>
                <a:latin typeface="EzzoBook"/>
                <a:ea typeface="Calibri" panose="020F0502020204030204" pitchFamily="34" charset="0"/>
                <a:cs typeface="Calibri" panose="020F0502020204030204" pitchFamily="34" charset="0"/>
              </a:rPr>
              <a:t>Les modes de mesurage et de contrôle du travail pour déterminer la rémunération doivent quant à eux être prévus dans le règlement de travail. </a:t>
            </a:r>
            <a:r>
              <a:rPr lang="fr-BE" sz="1800" b="1" dirty="0">
                <a:effectLst/>
                <a:latin typeface="EzzoBook"/>
                <a:ea typeface="Calibri" panose="020F0502020204030204" pitchFamily="34" charset="0"/>
                <a:cs typeface="Calibri" panose="020F0502020204030204" pitchFamily="34" charset="0"/>
              </a:rPr>
              <a:t>Votre employeur pourrait par exemple avoir le droit de vous demander un rapport de ce que vous faites au quotidien.</a:t>
            </a:r>
            <a:r>
              <a:rPr lang="fr-BE" sz="1800" dirty="0">
                <a:effectLst/>
                <a:latin typeface="EzzoBook"/>
                <a:ea typeface="Calibri" panose="020F0502020204030204" pitchFamily="34" charset="0"/>
                <a:cs typeface="Calibri" panose="020F0502020204030204" pitchFamily="34" charset="0"/>
              </a:rPr>
              <a:t> S’il existe un moyen quelconque de mesurer la productivité qui est appliqué, les travailleurs doivent être mis au courant par l’employeur préalablement.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104</a:t>
            </a:fld>
            <a:endParaRPr lang="fr-BE"/>
          </a:p>
        </p:txBody>
      </p:sp>
    </p:spTree>
    <p:extLst>
      <p:ext uri="{BB962C8B-B14F-4D97-AF65-F5344CB8AC3E}">
        <p14:creationId xmlns:p14="http://schemas.microsoft.com/office/powerpoint/2010/main" val="39869257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105</a:t>
            </a:fld>
            <a:endParaRPr lang="fr-BE"/>
          </a:p>
        </p:txBody>
      </p:sp>
    </p:spTree>
    <p:extLst>
      <p:ext uri="{BB962C8B-B14F-4D97-AF65-F5344CB8AC3E}">
        <p14:creationId xmlns:p14="http://schemas.microsoft.com/office/powerpoint/2010/main" val="41127266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106</a:t>
            </a:fld>
            <a:endParaRPr lang="fr-BE"/>
          </a:p>
        </p:txBody>
      </p:sp>
    </p:spTree>
    <p:extLst>
      <p:ext uri="{BB962C8B-B14F-4D97-AF65-F5344CB8AC3E}">
        <p14:creationId xmlns:p14="http://schemas.microsoft.com/office/powerpoint/2010/main" val="15929075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Qui dit télétravail dit </a:t>
            </a:r>
            <a:r>
              <a:rPr lang="fr-BE" b="1" dirty="0"/>
              <a:t>autonomie</a:t>
            </a:r>
            <a:r>
              <a:rPr lang="fr-BE" dirty="0"/>
              <a:t> (organisation du </a:t>
            </a:r>
            <a:r>
              <a:rPr lang="fr-BE" dirty="0" err="1"/>
              <a:t>tvl</a:t>
            </a:r>
            <a:r>
              <a:rPr lang="fr-BE" dirty="0"/>
              <a:t> et du temps de travail), et rupture dans les 3 unités (temps-&gt; difficile de comptabiliser le temps de </a:t>
            </a:r>
            <a:r>
              <a:rPr lang="fr-BE" dirty="0" err="1"/>
              <a:t>tvl</a:t>
            </a:r>
            <a:r>
              <a:rPr lang="fr-BE" dirty="0"/>
              <a:t>, lieu -&gt; dur à contrôler si on ne voit pas/s’appelle pas, et action -&gt; </a:t>
            </a:r>
            <a:r>
              <a:rPr lang="fr-BE" dirty="0" err="1"/>
              <a:t>bcps</a:t>
            </a:r>
            <a:r>
              <a:rPr lang="fr-BE" dirty="0"/>
              <a:t> d’imprévus en </a:t>
            </a:r>
            <a:r>
              <a:rPr lang="fr-BE" dirty="0" err="1"/>
              <a:t>ttvl</a:t>
            </a:r>
            <a:r>
              <a:rPr lang="fr-BE" dirty="0"/>
              <a:t> et on doit faire face à des situations nouvelles) sur lesquelles se fondent la plupart des dispositifs classiques de contrôle, </a:t>
            </a:r>
            <a:r>
              <a:rPr lang="fr-BE" b="1" dirty="0"/>
              <a:t>mais pas absence de contrôle</a:t>
            </a:r>
            <a:r>
              <a:rPr lang="fr-BE"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Contrôle justifié par le contrat de travail et le lien de subordination dans lequel le travailleur se retrouve vis-à-vis de l’employeur : pouvoir de direction et de surveillance du 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dirty="0"/>
              <a:t>Proportionnalité dans le contrôle : </a:t>
            </a:r>
            <a:r>
              <a:rPr lang="fr-BE" dirty="0"/>
              <a:t>évite les contrôles permanents (comme en Chine, où il fallait se filmer en travaillant) et les contrôles non permanent (comme en Chine, où il fallait envoyer des selfies de soi travaillant toutes les demi-heures ). Passe à côté de l’objectif sinon.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dirty="0"/>
              <a:t>Système de monitoring des performances </a:t>
            </a:r>
            <a:r>
              <a:rPr lang="fr-BE" dirty="0"/>
              <a:t>-&gt; ex. : déclencher la webcam du télétravailleur afin de s’assurer qu’il est devant son poste de travail ou collecter le nombre de frappes sur les touches du clavier afin de mesurer la cadence de travail ou la durée moyenne de travail -&gt; excessif car cela n’est pas proportionné.</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Cependant, tous les systèmes de monitoring ne sont pas exclus d’office -&gt; il faut veiller à bien définir les finalités que l’on entend poursuivre : préoccupations liées au rendement, à la performance à des fins d’évaluation (nombres de mails envoyés pouvant servir au rapport d’activité afin d’évaluer le nombre de dossiers traités), à la sécurité des données de l’employeur ... N’oubliez pas que si le traitement de données à plusieurs finalités, le travailleur devra donner son aval pour chacune d’entre elle ! Son consentement est primordial.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dirty="0"/>
              <a:t>Le contrôle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-des résultats (management par objectifs) -&gt; prédéfinit avec son chef une série d’objectifs clairs à atteindre et rendre compte des objectifs réalisés. Ex. : La Défense se réserve la possibilité de suspendre le télétravail pour les travailleurs qui n’atteignent pas les objectifs de prestations/ ne respectent pas les règles du travail à distance.</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-des comportements et/ou performances -&gt; utilisation des TIC afin de rapporter des actions/performances individuelles des personnes. Peut pas tout faire, d’où l’obligation pour l’employeur d’informer son personnel des restrictions usage/ce qui est permis.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-et surveillance de l’utilisation des nouvelles technologies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107</a:t>
            </a:fld>
            <a:endParaRPr lang="fr-BE"/>
          </a:p>
        </p:txBody>
      </p:sp>
    </p:spTree>
    <p:extLst>
      <p:ext uri="{BB962C8B-B14F-4D97-AF65-F5344CB8AC3E}">
        <p14:creationId xmlns:p14="http://schemas.microsoft.com/office/powerpoint/2010/main" val="39742486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a:solidFill>
                  <a:schemeClr val="tx1"/>
                </a:solidFill>
                <a:effectLst/>
                <a:latin typeface="+mn-lt"/>
                <a:ea typeface="+mn-ea"/>
                <a:cs typeface="+mn-cs"/>
              </a:rPr>
              <a:t>Les règles de la CCT n°81 du 26 avril 2002 sont applicables au télétravail structurel (art.14 CCT n°85). Pour rappel, cette CCT ne vise que les traitements de données de communications électroniques en ligne, c’est-à-dire celle qui ne sont pas stockées sur le disque dur de l’ordinateur du télétravailleur (ex. : mails stockés, consultation de sites, forums, ...). Cela ne vise pas le contenu des communications, ni les communications dont le caractère professionnel n’est pas contesté. </a:t>
            </a: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108</a:t>
            </a:fld>
            <a:endParaRPr lang="fr-BE"/>
          </a:p>
        </p:txBody>
      </p:sp>
    </p:spTree>
    <p:extLst>
      <p:ext uri="{BB962C8B-B14F-4D97-AF65-F5344CB8AC3E}">
        <p14:creationId xmlns:p14="http://schemas.microsoft.com/office/powerpoint/2010/main" val="39993707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a:solidFill>
                  <a:schemeClr val="tx1"/>
                </a:solidFill>
                <a:effectLst/>
                <a:latin typeface="+mn-lt"/>
                <a:ea typeface="+mn-ea"/>
                <a:cs typeface="+mn-cs"/>
              </a:rPr>
              <a:t>L’employeur peut :</a:t>
            </a:r>
          </a:p>
          <a:p>
            <a:pPr marL="171450" lvl="0" indent="-171450">
              <a:buFont typeface="Arial" panose="020B0604020202020204" pitchFamily="34" charset="0"/>
              <a:buChar char="•"/>
            </a:pPr>
            <a:r>
              <a:rPr lang="fr-BE" sz="1200" kern="1200" dirty="0">
                <a:solidFill>
                  <a:schemeClr val="tx1"/>
                </a:solidFill>
                <a:effectLst/>
                <a:latin typeface="+mn-lt"/>
                <a:ea typeface="+mn-ea"/>
                <a:cs typeface="+mn-cs"/>
              </a:rPr>
              <a:t>Exercer un droit de contrôle sur l’outil de travail (l’ordinateur) et son utilisation par le télétravailleur, dans l’exécution de ses obligations contractuelles, et y compris lorsque cela relève de la sphère privé, dans le respect du droit des travailleurs à la protection de leur vie privée.</a:t>
            </a:r>
          </a:p>
          <a:p>
            <a:pPr marL="171450" lvl="0" indent="-171450">
              <a:buFont typeface="Arial" panose="020B0604020202020204" pitchFamily="34" charset="0"/>
              <a:buChar char="•"/>
            </a:pPr>
            <a:r>
              <a:rPr lang="fr-BE" sz="1200" kern="1200" dirty="0">
                <a:solidFill>
                  <a:schemeClr val="tx1"/>
                </a:solidFill>
                <a:effectLst/>
                <a:latin typeface="+mn-lt"/>
                <a:ea typeface="+mn-ea"/>
                <a:cs typeface="+mn-cs"/>
              </a:rPr>
              <a:t>Exercer son contrôle dans le respect du </a:t>
            </a:r>
            <a:r>
              <a:rPr lang="fr-BE" sz="1200" b="1" kern="1200" dirty="0">
                <a:solidFill>
                  <a:schemeClr val="accent2"/>
                </a:solidFill>
                <a:effectLst/>
                <a:latin typeface="+mn-lt"/>
                <a:ea typeface="+mn-ea"/>
                <a:cs typeface="+mn-cs"/>
              </a:rPr>
              <a:t>principe de finalité</a:t>
            </a:r>
            <a:r>
              <a:rPr lang="fr-BE" sz="1200" kern="1200" dirty="0">
                <a:solidFill>
                  <a:schemeClr val="tx1"/>
                </a:solidFill>
                <a:effectLst/>
                <a:latin typeface="+mn-lt"/>
                <a:ea typeface="+mn-ea"/>
                <a:cs typeface="+mn-cs"/>
              </a:rPr>
              <a:t>. En effet, le contrôle ne peut être réalisé qu’en vertu de l’un des 4 motifs suivants :</a:t>
            </a:r>
          </a:p>
          <a:p>
            <a:pPr marL="685800" lvl="1" indent="-228600">
              <a:buFont typeface="+mj-lt"/>
              <a:buAutoNum type="arabicPeriod"/>
            </a:pPr>
            <a:r>
              <a:rPr lang="fr-BE" sz="1200" b="1" kern="1200" dirty="0">
                <a:solidFill>
                  <a:schemeClr val="accent2"/>
                </a:solidFill>
                <a:effectLst/>
                <a:latin typeface="+mn-lt"/>
                <a:ea typeface="+mn-ea"/>
                <a:cs typeface="+mn-cs"/>
              </a:rPr>
              <a:t>La prévention de faits illicites </a:t>
            </a:r>
            <a:r>
              <a:rPr lang="fr-BE" sz="1200" kern="1200" dirty="0">
                <a:solidFill>
                  <a:schemeClr val="tx1"/>
                </a:solidFill>
                <a:effectLst/>
                <a:latin typeface="+mn-lt"/>
                <a:ea typeface="+mn-ea"/>
                <a:cs typeface="+mn-cs"/>
              </a:rPr>
              <a:t>(ex. : piratages informatiques, consultation de site à caractère pornographique, prise de connaissance non-autorisée de données de communication électronique en réseau relatives à la gestion du personnel ou des fichiers médicaux confidentiels …)</a:t>
            </a:r>
          </a:p>
          <a:p>
            <a:pPr marL="685800" lvl="1" indent="-228600">
              <a:buFont typeface="+mj-lt"/>
              <a:buAutoNum type="arabicPeriod"/>
            </a:pPr>
            <a:r>
              <a:rPr lang="fr-BE" sz="1200" b="1" kern="1200" dirty="0">
                <a:solidFill>
                  <a:schemeClr val="tx1"/>
                </a:solidFill>
                <a:effectLst/>
                <a:latin typeface="+mn-lt"/>
                <a:ea typeface="+mn-ea"/>
                <a:cs typeface="+mn-cs"/>
              </a:rPr>
              <a:t>La protection des intérêts économiques, commerciaux et financiers de l’entreprise </a:t>
            </a:r>
            <a:r>
              <a:rPr lang="fr-BE" sz="1200" kern="1200" dirty="0">
                <a:solidFill>
                  <a:schemeClr val="tx1"/>
                </a:solidFill>
                <a:effectLst/>
                <a:latin typeface="+mn-lt"/>
                <a:ea typeface="+mn-ea"/>
                <a:cs typeface="+mn-cs"/>
              </a:rPr>
              <a:t>auxquels est attaché un caractère de confidentialité et lutte contre les pratiques contraires (ex. : publicité dénigrante, violation de secret de fabrication …)</a:t>
            </a:r>
          </a:p>
          <a:p>
            <a:pPr marL="685800" lvl="1" indent="-228600">
              <a:buFont typeface="+mj-lt"/>
              <a:buAutoNum type="arabicPeriod"/>
            </a:pPr>
            <a:r>
              <a:rPr lang="fr-BE" sz="1200" b="1" kern="1200" dirty="0">
                <a:solidFill>
                  <a:schemeClr val="tx1"/>
                </a:solidFill>
                <a:effectLst/>
                <a:latin typeface="+mn-lt"/>
                <a:ea typeface="+mn-ea"/>
                <a:cs typeface="+mn-cs"/>
              </a:rPr>
              <a:t>La protection du réseau informatique de l’entreprise</a:t>
            </a:r>
          </a:p>
          <a:p>
            <a:pPr marL="685800" lvl="1" indent="-228600">
              <a:buFont typeface="+mj-lt"/>
              <a:buAutoNum type="arabicPeriod"/>
            </a:pPr>
            <a:r>
              <a:rPr lang="fr-BE" sz="1200" b="1" kern="1200" dirty="0">
                <a:solidFill>
                  <a:schemeClr val="tx1"/>
                </a:solidFill>
                <a:effectLst/>
                <a:latin typeface="+mn-lt"/>
                <a:ea typeface="+mn-ea"/>
                <a:cs typeface="+mn-cs"/>
              </a:rPr>
              <a:t>Le respect de bonne foi des principes et règles d’utilisation des technologies en réseau fixés dans l’entreprise</a:t>
            </a:r>
          </a:p>
          <a:p>
            <a:pPr marL="171450" lvl="0" indent="-171450">
              <a:buFont typeface="Arial" panose="020B0604020202020204" pitchFamily="34" charset="0"/>
              <a:buChar char="•"/>
            </a:pPr>
            <a:r>
              <a:rPr lang="fr-BE" sz="1200" kern="1200" dirty="0">
                <a:solidFill>
                  <a:schemeClr val="tx1"/>
                </a:solidFill>
                <a:effectLst/>
                <a:latin typeface="+mn-lt"/>
                <a:ea typeface="+mn-ea"/>
                <a:cs typeface="+mn-cs"/>
              </a:rPr>
              <a:t>Exercer son contrôle dans le respect du </a:t>
            </a:r>
            <a:r>
              <a:rPr lang="fr-BE" sz="1200" b="1" kern="1200" dirty="0">
                <a:solidFill>
                  <a:schemeClr val="tx1"/>
                </a:solidFill>
                <a:effectLst/>
                <a:latin typeface="+mn-lt"/>
                <a:ea typeface="+mn-ea"/>
                <a:cs typeface="+mn-cs"/>
              </a:rPr>
              <a:t>principe de proportionnalité</a:t>
            </a:r>
            <a:r>
              <a:rPr lang="fr-BE" sz="1200" kern="1200" dirty="0">
                <a:solidFill>
                  <a:schemeClr val="tx1"/>
                </a:solidFill>
                <a:effectLst/>
                <a:latin typeface="+mn-lt"/>
                <a:ea typeface="+mn-ea"/>
                <a:cs typeface="+mn-cs"/>
              </a:rPr>
              <a:t>. En effet, les informatiques récoltées doivent être nécessaires au contrôle. De plus, il n’y a </a:t>
            </a:r>
            <a:r>
              <a:rPr lang="fr-BE" sz="1200" u="sng" kern="1200" dirty="0">
                <a:solidFill>
                  <a:schemeClr val="tx1"/>
                </a:solidFill>
                <a:effectLst/>
                <a:latin typeface="+mn-lt"/>
                <a:ea typeface="+mn-ea"/>
                <a:cs typeface="+mn-cs"/>
              </a:rPr>
              <a:t>pas d’individualisation des données pour les attribuer à un travailleur identifié</a:t>
            </a:r>
            <a:r>
              <a:rPr lang="fr-BE" sz="1200" kern="1200" dirty="0">
                <a:solidFill>
                  <a:schemeClr val="tx1"/>
                </a:solidFill>
                <a:effectLst/>
                <a:latin typeface="+mn-lt"/>
                <a:ea typeface="+mn-ea"/>
                <a:cs typeface="+mn-cs"/>
              </a:rPr>
              <a:t>, sauf pour l’un des motifs du principe de finalité.</a:t>
            </a:r>
          </a:p>
          <a:p>
            <a:pPr lvl="1"/>
            <a:r>
              <a:rPr lang="fr-BE" sz="1200" kern="1200" dirty="0">
                <a:solidFill>
                  <a:schemeClr val="tx1"/>
                </a:solidFill>
                <a:effectLst/>
                <a:latin typeface="+mn-lt"/>
                <a:ea typeface="+mn-ea"/>
                <a:cs typeface="+mn-cs"/>
              </a:rPr>
              <a:t>-La collecte des données des </a:t>
            </a:r>
            <a:r>
              <a:rPr lang="fr-BE" sz="1200" b="1" kern="1200" dirty="0">
                <a:solidFill>
                  <a:schemeClr val="tx1"/>
                </a:solidFill>
                <a:effectLst/>
                <a:latin typeface="+mn-lt"/>
                <a:ea typeface="+mn-ea"/>
                <a:cs typeface="+mn-cs"/>
              </a:rPr>
              <a:t>sites Internet </a:t>
            </a:r>
            <a:r>
              <a:rPr lang="fr-BE" sz="1200" kern="1200" dirty="0">
                <a:solidFill>
                  <a:schemeClr val="tx1"/>
                </a:solidFill>
                <a:effectLst/>
                <a:latin typeface="+mn-lt"/>
                <a:ea typeface="+mn-ea"/>
                <a:cs typeface="+mn-cs"/>
              </a:rPr>
              <a:t>portera sur la durée de connexion par poste de travail</a:t>
            </a:r>
          </a:p>
          <a:p>
            <a:pPr lvl="1"/>
            <a:r>
              <a:rPr lang="fr-BE" sz="1200" kern="1200" dirty="0">
                <a:solidFill>
                  <a:schemeClr val="tx1"/>
                </a:solidFill>
                <a:effectLst/>
                <a:latin typeface="+mn-lt"/>
                <a:ea typeface="+mn-ea"/>
                <a:cs typeface="+mn-cs"/>
              </a:rPr>
              <a:t>-La collecte des données des </a:t>
            </a:r>
            <a:r>
              <a:rPr lang="fr-BE" sz="1200" b="1" kern="1200" dirty="0">
                <a:solidFill>
                  <a:schemeClr val="tx1"/>
                </a:solidFill>
                <a:effectLst/>
                <a:latin typeface="+mn-lt"/>
                <a:ea typeface="+mn-ea"/>
                <a:cs typeface="+mn-cs"/>
              </a:rPr>
              <a:t>emails</a:t>
            </a:r>
            <a:r>
              <a:rPr lang="fr-BE" sz="1200" kern="1200" dirty="0">
                <a:solidFill>
                  <a:schemeClr val="tx1"/>
                </a:solidFill>
                <a:effectLst/>
                <a:latin typeface="+mn-lt"/>
                <a:ea typeface="+mn-ea"/>
                <a:cs typeface="+mn-cs"/>
              </a:rPr>
              <a:t> portera sur le nombre et le volume des emails sortant par poste de travail</a:t>
            </a:r>
          </a:p>
          <a:p>
            <a:pPr marL="171450" lvl="0" indent="-171450">
              <a:buFont typeface="Arial" panose="020B0604020202020204" pitchFamily="34" charset="0"/>
              <a:buChar char="•"/>
            </a:pPr>
            <a:r>
              <a:rPr lang="fr-BE" sz="1200" kern="1200" dirty="0">
                <a:solidFill>
                  <a:schemeClr val="tx1"/>
                </a:solidFill>
                <a:effectLst/>
                <a:latin typeface="+mn-lt"/>
                <a:ea typeface="+mn-ea"/>
                <a:cs typeface="+mn-cs"/>
              </a:rPr>
              <a:t>Exercer son contrôle dans le respect du </a:t>
            </a:r>
            <a:r>
              <a:rPr lang="fr-BE" sz="1200" b="1" kern="1200" dirty="0">
                <a:solidFill>
                  <a:schemeClr val="tx1"/>
                </a:solidFill>
                <a:effectLst/>
                <a:latin typeface="+mn-lt"/>
                <a:ea typeface="+mn-ea"/>
                <a:cs typeface="+mn-cs"/>
              </a:rPr>
              <a:t>principe de transparence</a:t>
            </a:r>
            <a:r>
              <a:rPr lang="fr-BE" sz="1200" kern="1200" dirty="0">
                <a:solidFill>
                  <a:schemeClr val="tx1"/>
                </a:solidFill>
                <a:effectLst/>
                <a:latin typeface="+mn-lt"/>
                <a:ea typeface="+mn-ea"/>
                <a:cs typeface="+mn-cs"/>
              </a:rPr>
              <a:t>. Il est important de respecter les procédures d’informations des travailleurs et de leurs représentants.</a:t>
            </a:r>
          </a:p>
          <a:p>
            <a:pPr marL="171450" lvl="0" indent="-171450">
              <a:buFont typeface="Arial" panose="020B0604020202020204" pitchFamily="34" charset="0"/>
              <a:buChar char="•"/>
            </a:pPr>
            <a:endParaRPr lang="fr-BE" sz="1200" kern="1200" dirty="0">
              <a:solidFill>
                <a:schemeClr val="tx1"/>
              </a:solidFill>
              <a:effectLst/>
              <a:latin typeface="+mn-lt"/>
              <a:ea typeface="+mn-ea"/>
              <a:cs typeface="+mn-cs"/>
            </a:endParaRPr>
          </a:p>
          <a:p>
            <a:pPr lvl="1"/>
            <a:r>
              <a:rPr lang="fr-BE" sz="1200" b="1" kern="1200" dirty="0">
                <a:solidFill>
                  <a:schemeClr val="tx1"/>
                </a:solidFill>
                <a:effectLst/>
                <a:latin typeface="+mn-lt"/>
                <a:ea typeface="+mn-ea"/>
                <a:cs typeface="+mn-cs"/>
              </a:rPr>
              <a:t>Information collective : </a:t>
            </a:r>
            <a:r>
              <a:rPr lang="fr-BE" sz="1200" kern="1200" dirty="0">
                <a:solidFill>
                  <a:schemeClr val="tx1"/>
                </a:solidFill>
                <a:effectLst/>
                <a:latin typeface="+mn-lt"/>
                <a:ea typeface="+mn-ea"/>
                <a:cs typeface="+mn-cs"/>
              </a:rPr>
              <a:t>l’employeur souhaite mettre en place un système de contrôle des données électroniques en réseau. Il doit avertir le CE des différents aspects de contrôle qu’il souhaite mettre en œuvre (politique de contrôle, intentions poursuivies, conservation des données, prérogative de l’employeur et du personnel de surveillance …). À défaut, le CPPT. À défaut, la délégation syndicale. À défaut, le travailleur.</a:t>
            </a:r>
          </a:p>
          <a:p>
            <a:pPr lvl="1"/>
            <a:endParaRPr lang="fr-BE" sz="1200" kern="1200" dirty="0">
              <a:solidFill>
                <a:schemeClr val="tx1"/>
              </a:solidFill>
              <a:effectLst/>
              <a:latin typeface="+mn-lt"/>
              <a:ea typeface="+mn-ea"/>
              <a:cs typeface="+mn-cs"/>
            </a:endParaRPr>
          </a:p>
          <a:p>
            <a:pPr lvl="1"/>
            <a:r>
              <a:rPr lang="fr-BE" sz="1200" b="1" kern="1200" dirty="0">
                <a:solidFill>
                  <a:schemeClr val="tx1"/>
                </a:solidFill>
                <a:effectLst/>
                <a:latin typeface="+mn-lt"/>
                <a:ea typeface="+mn-ea"/>
                <a:cs typeface="+mn-cs"/>
              </a:rPr>
              <a:t>Information individuelle : </a:t>
            </a:r>
            <a:r>
              <a:rPr lang="fr-BE" sz="1200" kern="1200" dirty="0">
                <a:solidFill>
                  <a:schemeClr val="tx1"/>
                </a:solidFill>
                <a:effectLst/>
                <a:latin typeface="+mn-lt"/>
                <a:ea typeface="+mn-ea"/>
                <a:cs typeface="+mn-cs"/>
              </a:rPr>
              <a:t>L’employeur doit informer chaque travailleur de façon individuelle lorsqu’il installe un système de contrôle des données électroniques en réseau. Il doit l’avertir des différents aspects de contrôle qu’il souhaite mettre en œuvre (politique de contrôle, intentions poursuivies, conservation des données, prérogative de l’employeur et du personnel de surveillance, droits, devoirs, obligations et interdictions du travailleurs, sanctions en cas de manquement, les utilisations de l’outil et les limites fonctionnelles …).  L’information peut être fournie sur le support que l’employeur désire (mention dans le règlement de travail, mention dans le contrat de travail -surtout pour les nouveaux travailleurs- circulaire, affichage dans l’entreprise, une consigne d’utilisation …), pourvu qu’elle soit claire, effective et mise à jour.</a:t>
            </a:r>
          </a:p>
          <a:p>
            <a:pPr lvl="1"/>
            <a:endParaRPr lang="fr-BE" sz="1200" kern="1200" dirty="0">
              <a:solidFill>
                <a:schemeClr val="tx1"/>
              </a:solidFill>
              <a:effectLst/>
              <a:latin typeface="+mn-lt"/>
              <a:ea typeface="+mn-ea"/>
              <a:cs typeface="+mn-cs"/>
            </a:endParaRPr>
          </a:p>
          <a:p>
            <a:pPr lvl="1"/>
            <a:r>
              <a:rPr lang="fr-BE" sz="1200" b="1" u="sng" kern="1200" dirty="0">
                <a:solidFill>
                  <a:schemeClr val="tx1"/>
                </a:solidFill>
                <a:effectLst/>
                <a:latin typeface="+mn-lt"/>
                <a:ea typeface="+mn-ea"/>
                <a:cs typeface="+mn-cs"/>
              </a:rPr>
              <a:t>Évaluation des système de contrôle </a:t>
            </a:r>
          </a:p>
          <a:p>
            <a:pPr lvl="1"/>
            <a:r>
              <a:rPr lang="fr-BE" sz="1200" kern="1200" dirty="0">
                <a:solidFill>
                  <a:schemeClr val="tx1"/>
                </a:solidFill>
                <a:effectLst/>
                <a:latin typeface="+mn-lt"/>
                <a:ea typeface="+mn-ea"/>
                <a:cs typeface="+mn-cs"/>
              </a:rPr>
              <a:t>(min. 1 fois/an)  par le CE, le CPPT ou la délégation syndicale. Si pas, info aux travailleurs.</a:t>
            </a:r>
          </a:p>
          <a:p>
            <a:pPr lvl="1"/>
            <a:endParaRPr lang="fr-BE" sz="12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En cas de détection d’une anomalie (volume de téléchargement anormalement élevé, virus, activité inhabituelle …) l’employeur pourra individualiser les données collectées (identifier l’employé à qui elle se rapporte) -&gt; il pourra le faire pour les 3 premières finalités directement, mais pour le 4</a:t>
            </a:r>
            <a:r>
              <a:rPr lang="fr-BE" sz="1200" kern="1200" baseline="30000" dirty="0">
                <a:solidFill>
                  <a:schemeClr val="tx1"/>
                </a:solidFill>
                <a:effectLst/>
                <a:latin typeface="+mn-lt"/>
                <a:ea typeface="+mn-ea"/>
                <a:cs typeface="+mn-cs"/>
              </a:rPr>
              <a:t>e</a:t>
            </a:r>
            <a:r>
              <a:rPr lang="fr-BE" sz="1200" kern="1200" dirty="0">
                <a:solidFill>
                  <a:schemeClr val="tx1"/>
                </a:solidFill>
                <a:effectLst/>
                <a:latin typeface="+mn-lt"/>
                <a:ea typeface="+mn-ea"/>
                <a:cs typeface="+mn-cs"/>
              </a:rPr>
              <a:t> finalité, il devra au préalable informer l’ensemble de ses employés de l’anomalie constatée et ne pourra individualiser les données que si une nouvelle anomalie survient.</a:t>
            </a:r>
          </a:p>
          <a:p>
            <a:pPr lvl="1"/>
            <a:endParaRPr lang="fr-BE" sz="1200" kern="1200" dirty="0">
              <a:solidFill>
                <a:schemeClr val="tx1"/>
              </a:solidFill>
              <a:effectLst/>
              <a:latin typeface="+mn-lt"/>
              <a:ea typeface="+mn-ea"/>
              <a:cs typeface="+mn-cs"/>
            </a:endParaRPr>
          </a:p>
          <a:p>
            <a:r>
              <a:rPr lang="fr-BE" b="1" u="sng" dirty="0"/>
              <a:t>Licencié pour ne pas avoir cliqué (exemple réel)</a:t>
            </a:r>
          </a:p>
          <a:p>
            <a:r>
              <a:rPr lang="fr-BE" dirty="0"/>
              <a:t>Un employé belge d’une compagnie d’assurance a ainsi été </a:t>
            </a:r>
            <a:r>
              <a:rPr lang="fr-BE" b="1" dirty="0"/>
              <a:t>licencié après que des suspicions de tricherie sur sa présence en ligne se soient révélées exactes</a:t>
            </a:r>
            <a:r>
              <a:rPr lang="fr-BE" dirty="0"/>
              <a:t> lorsque le contrôle des «clics» de sa souris, via keylogger, révéla que sur toute une journée aucun clic n’avait été enregistré alors que l’employé apparaissait en ligne à tout moment…</a:t>
            </a:r>
          </a:p>
          <a:p>
            <a:r>
              <a:rPr lang="fr-BE" dirty="0"/>
              <a:t>Certes,</a:t>
            </a:r>
            <a:r>
              <a:rPr lang="fr-BE" b="1" dirty="0"/>
              <a:t> l'employeur qui contrôle prend le risque de sanctions pénales ou administratives</a:t>
            </a:r>
            <a:r>
              <a:rPr lang="fr-BE" dirty="0"/>
              <a:t>, mais dans l’état actuel de la jurisprudence (Arrêt Antigone) il pourrait néanmoins tenter de soumettre une preuve obtenue illicitement – dans la mesure où les exceptions légales ne pourraient pas être invoquées – au tribunal avec une chance raisonnable de voir celle-ci retenue. D'autant plus si l’employé aura été préalablement informé de la possibilité d’un contrôle.</a:t>
            </a:r>
          </a:p>
          <a:p>
            <a:pPr lvl="1"/>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109</a:t>
            </a:fld>
            <a:endParaRPr lang="fr-BE"/>
          </a:p>
        </p:txBody>
      </p:sp>
    </p:spTree>
    <p:extLst>
      <p:ext uri="{BB962C8B-B14F-4D97-AF65-F5344CB8AC3E}">
        <p14:creationId xmlns:p14="http://schemas.microsoft.com/office/powerpoint/2010/main" val="8990787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BE" dirty="0"/>
              <a:t>Une adresse mail générique consultable par plusieurs travailleurs en cas d’absence de l’un d’entre eux</a:t>
            </a:r>
          </a:p>
          <a:p>
            <a:pPr lvl="1"/>
            <a:r>
              <a:rPr lang="fr-BE" dirty="0"/>
              <a:t>Autre exemples : </a:t>
            </a:r>
          </a:p>
          <a:p>
            <a:pPr lvl="1"/>
            <a:r>
              <a:rPr lang="fr-BE" dirty="0"/>
              <a:t>-Si le travailleur se sert de son adresse email professionnelle pour une communication privée, il serait préférable qu’il mentionne dans l’objet du mail la mention « privé »</a:t>
            </a:r>
          </a:p>
          <a:p>
            <a:pPr lvl="1"/>
            <a:r>
              <a:rPr lang="fr-BE" dirty="0"/>
              <a:t>-Les précautions à prendre avec les outils de l’entreprise si le travailleur utilise certains sites internet à des fins privées</a:t>
            </a:r>
          </a:p>
          <a:p>
            <a:pPr lvl="1"/>
            <a:r>
              <a:rPr lang="fr-BE" dirty="0"/>
              <a:t>-Les règles de communications en cas de publications sur les réseaux sociaux</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110</a:t>
            </a:fld>
            <a:endParaRPr lang="fr-BE"/>
          </a:p>
        </p:txBody>
      </p:sp>
    </p:spTree>
    <p:extLst>
      <p:ext uri="{BB962C8B-B14F-4D97-AF65-F5344CB8AC3E}">
        <p14:creationId xmlns:p14="http://schemas.microsoft.com/office/powerpoint/2010/main" val="31435546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111</a:t>
            </a:fld>
            <a:endParaRPr lang="fr-BE"/>
          </a:p>
        </p:txBody>
      </p:sp>
    </p:spTree>
    <p:extLst>
      <p:ext uri="{BB962C8B-B14F-4D97-AF65-F5344CB8AC3E}">
        <p14:creationId xmlns:p14="http://schemas.microsoft.com/office/powerpoint/2010/main" val="24862183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Veiller à ce que les données numériques soient traité avec </a:t>
            </a:r>
            <a:r>
              <a:rPr lang="fr-BE" b="1" dirty="0"/>
              <a:t>discrétion</a:t>
            </a:r>
            <a:r>
              <a:rPr lang="fr-BE" dirty="0"/>
              <a:t>. L’usage de mot de passe ou l’option verrouillage de l’ordinateur peut être nécessaire.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lvl="0" indent="0">
              <a:buNone/>
            </a:pPr>
            <a:r>
              <a:rPr lang="fr-BE" u="sng" dirty="0">
                <a:solidFill>
                  <a:schemeClr val="accent2"/>
                </a:solidFill>
              </a:rPr>
              <a:t>Enregistrement de réunions virtuelles</a:t>
            </a:r>
          </a:p>
          <a:p>
            <a:pPr lvl="0"/>
            <a:r>
              <a:rPr lang="fr-BE" dirty="0"/>
              <a:t>Avoir le consentement de tous les participants de la réunion avant d’enregistrer</a:t>
            </a:r>
          </a:p>
          <a:p>
            <a:pPr lvl="0"/>
            <a:r>
              <a:rPr lang="fr-BE" dirty="0"/>
              <a:t>Seule la personne qui enregistre pourra prendre connaissance de l’enregistrement </a:t>
            </a:r>
          </a:p>
          <a:p>
            <a:pPr lvl="1"/>
            <a:r>
              <a:rPr lang="fr-BE" dirty="0"/>
              <a:t>sauf si tous les participants de la réunion marquent leur accord pour un accès plus large.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112</a:t>
            </a:fld>
            <a:endParaRPr lang="fr-BE"/>
          </a:p>
        </p:txBody>
      </p:sp>
    </p:spTree>
    <p:extLst>
      <p:ext uri="{BB962C8B-B14F-4D97-AF65-F5344CB8AC3E}">
        <p14:creationId xmlns:p14="http://schemas.microsoft.com/office/powerpoint/2010/main" val="24972981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nl-BE" b="1"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113</a:t>
            </a:fld>
            <a:endParaRPr lang="fr-BE"/>
          </a:p>
        </p:txBody>
      </p:sp>
    </p:spTree>
    <p:extLst>
      <p:ext uri="{BB962C8B-B14F-4D97-AF65-F5344CB8AC3E}">
        <p14:creationId xmlns:p14="http://schemas.microsoft.com/office/powerpoint/2010/main" val="345391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Biens nécessaires au travailleur pour lui permettre d’effectuer son travail, sans qu’un ATN ne soit calculé</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a:t>
            </a:fld>
            <a:endParaRPr lang="fr-BE"/>
          </a:p>
        </p:txBody>
      </p:sp>
    </p:spTree>
    <p:extLst>
      <p:ext uri="{BB962C8B-B14F-4D97-AF65-F5344CB8AC3E}">
        <p14:creationId xmlns:p14="http://schemas.microsoft.com/office/powerpoint/2010/main" val="40196467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nl-BE" b="1"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114</a:t>
            </a:fld>
            <a:endParaRPr lang="fr-BE"/>
          </a:p>
        </p:txBody>
      </p:sp>
    </p:spTree>
    <p:extLst>
      <p:ext uri="{BB962C8B-B14F-4D97-AF65-F5344CB8AC3E}">
        <p14:creationId xmlns:p14="http://schemas.microsoft.com/office/powerpoint/2010/main" val="345391378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u="sng" dirty="0"/>
              <a:t>Futur cadre de télétravail ?</a:t>
            </a:r>
          </a:p>
          <a:p>
            <a:endParaRPr lang="fr-BE" dirty="0"/>
          </a:p>
          <a:p>
            <a:r>
              <a:rPr lang="fr-BE" dirty="0"/>
              <a:t>Le cadre légal en matière de télétravail est dépassé. La CSC souhaite se remettre autour de la table du Conseil national du travail et conclure une nouvelle convention collective de travail (CCT) réglant toutes les formes de télétravail, structurel et occasionnel, afin d’harmoniser la législation existante. </a:t>
            </a:r>
          </a:p>
          <a:p>
            <a:r>
              <a:rPr lang="fr-BE" dirty="0"/>
              <a:t>Suite à la crise exceptionnelle que nous vivons, la nécessité de règlementer formellement le télétravail se fait sentir dans de plus en plus d’entreprises. Renégocier une CCT n°85, en l’élargissant aux situations de télétravail occasionnel, faciliterait la concertation sociale dans les entreprises. Voici les principaux éléments supplémentaires qui devraient y figurer:</a:t>
            </a:r>
          </a:p>
          <a:p>
            <a:r>
              <a:rPr lang="fr-BE" dirty="0"/>
              <a:t>L’employeur prend en charge les coûts liés à l'aménagement ergonomique du lieu de travail à domicile. Une intervention pour les autres coûts liés au télétravail doit également être prévue (par exemple le chauffage).</a:t>
            </a:r>
          </a:p>
          <a:p>
            <a:r>
              <a:rPr lang="fr-BE" dirty="0"/>
              <a:t>L'employeur prévoit une formation à destination: </a:t>
            </a:r>
          </a:p>
          <a:p>
            <a:pPr lvl="1"/>
            <a:r>
              <a:rPr lang="fr-BE" dirty="0"/>
              <a:t>des managers pour encadrer les travailleurs travaillant à distance; </a:t>
            </a:r>
          </a:p>
          <a:p>
            <a:pPr lvl="1"/>
            <a:r>
              <a:rPr lang="fr-BE" dirty="0"/>
              <a:t>de tous les travailleurs afin de se mettre à niveau par rapport aux technologies utilisées.</a:t>
            </a:r>
          </a:p>
          <a:p>
            <a:r>
              <a:rPr lang="fr-BE" dirty="0"/>
              <a:t>Les représentants des travailleurs ont accès et peuvent utiliser l'infrastructure numérique de l'entreprise pour communiquer avec tous les travailleurs, y compris les travailleurs intérimaires;</a:t>
            </a:r>
          </a:p>
          <a:p>
            <a:r>
              <a:rPr lang="fr-BE" dirty="0"/>
              <a:t>Nous demandons qu’une attention particulière soit portée aux risques psycho-sociaux liés au télétravail. Une entreprise doit effectuer une analyse de la charge de travail des télétravailleurs au moins une fois par an. Sur la base de cette analyse, le CPPT élabore un plan d'action visant à garder le contrôle sur la charge de travail;</a:t>
            </a:r>
          </a:p>
          <a:p>
            <a:r>
              <a:rPr lang="fr-BE" dirty="0"/>
              <a:t>Le maintien des droits collectifs doit être effectif: le télétravail, c’est du travail. Donc, en cas de grève, les télétravailleurs aussi doivent pouvoir s’arrêter. Et l’employeur ne peut pas mettre ses travailleurs en télétravail dans le but de contourner la grève;</a:t>
            </a:r>
          </a:p>
          <a:p>
            <a:r>
              <a:rPr lang="fr-BE" dirty="0"/>
              <a:t>Enfin, la législation devrait préciser que l’introduction et le suivi du télétravail dans les entreprises doivent passer par la concertation sociale. Des conventions collectives de travail doivent être conclues au niveau de l'entreprise. Une charte en matière de télétravail ne suffit pas.</a:t>
            </a:r>
          </a:p>
          <a:p>
            <a:r>
              <a:rPr lang="fr-BE" dirty="0"/>
              <a:t> </a:t>
            </a:r>
          </a:p>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117</a:t>
            </a:fld>
            <a:endParaRPr lang="fr-BE"/>
          </a:p>
        </p:txBody>
      </p:sp>
    </p:spTree>
    <p:extLst>
      <p:ext uri="{BB962C8B-B14F-4D97-AF65-F5344CB8AC3E}">
        <p14:creationId xmlns:p14="http://schemas.microsoft.com/office/powerpoint/2010/main" val="26324341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118</a:t>
            </a:fld>
            <a:endParaRPr lang="fr-BE"/>
          </a:p>
        </p:txBody>
      </p:sp>
    </p:spTree>
    <p:extLst>
      <p:ext uri="{BB962C8B-B14F-4D97-AF65-F5344CB8AC3E}">
        <p14:creationId xmlns:p14="http://schemas.microsoft.com/office/powerpoint/2010/main" val="53003298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119</a:t>
            </a:fld>
            <a:endParaRPr lang="fr-BE"/>
          </a:p>
        </p:txBody>
      </p:sp>
    </p:spTree>
    <p:extLst>
      <p:ext uri="{BB962C8B-B14F-4D97-AF65-F5344CB8AC3E}">
        <p14:creationId xmlns:p14="http://schemas.microsoft.com/office/powerpoint/2010/main" val="5022279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120</a:t>
            </a:fld>
            <a:endParaRPr lang="fr-BE"/>
          </a:p>
        </p:txBody>
      </p:sp>
    </p:spTree>
    <p:extLst>
      <p:ext uri="{BB962C8B-B14F-4D97-AF65-F5344CB8AC3E}">
        <p14:creationId xmlns:p14="http://schemas.microsoft.com/office/powerpoint/2010/main" val="133435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s’agit d’une liste limitative, établie par l’administration fiscale</a:t>
            </a:r>
          </a:p>
          <a:p>
            <a:endParaRPr lang="fr-FR" dirty="0"/>
          </a:p>
          <a:p>
            <a:r>
              <a:rPr lang="fr-FR" dirty="0"/>
              <a:t>Assimilé à souris : trackball (boule de commande), trackpad (pavé tactile), souris au pied (Foot </a:t>
            </a:r>
            <a:r>
              <a:rPr lang="fr-FR" dirty="0" err="1"/>
              <a:t>pedal</a:t>
            </a:r>
            <a:r>
              <a:rPr lang="fr-FR" dirty="0"/>
              <a:t> mouse)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11</a:t>
            </a:fld>
            <a:endParaRPr lang="fr-BE"/>
          </a:p>
        </p:txBody>
      </p:sp>
    </p:spTree>
    <p:extLst>
      <p:ext uri="{BB962C8B-B14F-4D97-AF65-F5344CB8AC3E}">
        <p14:creationId xmlns:p14="http://schemas.microsoft.com/office/powerpoint/2010/main" val="232850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 manière normale -&gt; compare le matériel acheté à celui qui est mis à disposition par l’employeur dans des circonstances normales sur le lieu de travail.</a:t>
            </a:r>
          </a:p>
          <a:p>
            <a:endParaRPr lang="fr-FR" dirty="0"/>
          </a:p>
          <a:p>
            <a:r>
              <a:rPr lang="fr-FR" dirty="0"/>
              <a:t>On ne va pas remplacer le siège de bureau chaque année, alors que sa durée normale d’utilisation serait de 10 ans (exemple). Le remboursement peut s’étaler durant la durée d’utilisation normale de l’objet (ex. : chaise de bureau) sur plusieurs années</a:t>
            </a:r>
          </a:p>
          <a:p>
            <a:r>
              <a:rPr lang="fr-FR" dirty="0"/>
              <a:t>-durée normale d’utilisation (d’après le fisc) :</a:t>
            </a:r>
          </a:p>
          <a:p>
            <a:r>
              <a:rPr lang="fr-FR" dirty="0"/>
              <a:t>	siège de bureau, table de bureau, armoire de bureau : 10 ans</a:t>
            </a:r>
          </a:p>
          <a:p>
            <a:r>
              <a:rPr lang="fr-FR" dirty="0"/>
              <a:t>	lampe de bureau : 5 ans</a:t>
            </a:r>
          </a:p>
          <a:p>
            <a:r>
              <a:rPr lang="fr-FR" dirty="0"/>
              <a:t>	2</a:t>
            </a:r>
            <a:r>
              <a:rPr lang="fr-FR" baseline="30000" dirty="0"/>
              <a:t>e</a:t>
            </a:r>
            <a:r>
              <a:rPr lang="fr-FR" dirty="0"/>
              <a:t> écran d’ordinateur, imprimante et/ou scanner, autre périphérique : 3 ans</a:t>
            </a:r>
          </a:p>
          <a:p>
            <a:r>
              <a:rPr lang="fr-FR" dirty="0"/>
              <a:t>-si le ct/ télétravail </a:t>
            </a:r>
            <a:r>
              <a:rPr lang="fr-FR" dirty="0" err="1"/>
              <a:t>pd</a:t>
            </a:r>
            <a:r>
              <a:rPr lang="fr-FR" dirty="0"/>
              <a:t> fin avant la fin d’utilisation de l’objet, le travailleur ne doit pas rembourser la partie résiduelle à l’employeur, mais la valeur réelle de l’investissement (ce que ça vaut réellement – ce que doit encore le travailleur) est imposé comme un ATN.</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12</a:t>
            </a:fld>
            <a:endParaRPr lang="fr-BE"/>
          </a:p>
        </p:txBody>
      </p:sp>
    </p:spTree>
    <p:extLst>
      <p:ext uri="{BB962C8B-B14F-4D97-AF65-F5344CB8AC3E}">
        <p14:creationId xmlns:p14="http://schemas.microsoft.com/office/powerpoint/2010/main" val="348458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 manière normale -&gt; compare le matériel acheté à celui qui est mis à disposition par l’employeur dans des circonstances normales sur le lieu de travail.</a:t>
            </a:r>
          </a:p>
          <a:p>
            <a:endParaRPr lang="fr-FR" dirty="0"/>
          </a:p>
          <a:p>
            <a:r>
              <a:rPr lang="fr-FR" dirty="0"/>
              <a:t>On ne va pas remplacer le siège de bureau chaque année, alors que sa durée normale d’utilisation serait de 10 ans (exemple). Le remboursement peut s’étaler durant la durée d’utilisation normale de l’objet (ex. : chaise de bureau) sur plusieurs années</a:t>
            </a:r>
          </a:p>
          <a:p>
            <a:r>
              <a:rPr lang="fr-FR" dirty="0"/>
              <a:t>-durée normale d’utilisation (d’après le fisc) :</a:t>
            </a:r>
          </a:p>
          <a:p>
            <a:r>
              <a:rPr lang="fr-FR" dirty="0"/>
              <a:t>	siège de bureau, table de bureau, armoire de bureau : 10 ans</a:t>
            </a:r>
          </a:p>
          <a:p>
            <a:r>
              <a:rPr lang="fr-FR" dirty="0"/>
              <a:t>	lampe de bureau : 5 ans</a:t>
            </a:r>
          </a:p>
          <a:p>
            <a:r>
              <a:rPr lang="fr-FR" dirty="0"/>
              <a:t>	2</a:t>
            </a:r>
            <a:r>
              <a:rPr lang="fr-FR" baseline="30000" dirty="0"/>
              <a:t>e</a:t>
            </a:r>
            <a:r>
              <a:rPr lang="fr-FR" dirty="0"/>
              <a:t> écran d’ordinateur, imprimante et/ou scanner, autre périphérique : 3 ans</a:t>
            </a:r>
          </a:p>
          <a:p>
            <a:r>
              <a:rPr lang="fr-FR" dirty="0"/>
              <a:t>-si le ct/ télétravail </a:t>
            </a:r>
            <a:r>
              <a:rPr lang="fr-FR" dirty="0" err="1"/>
              <a:t>pd</a:t>
            </a:r>
            <a:r>
              <a:rPr lang="fr-FR" dirty="0"/>
              <a:t> fin avant la fin d’utilisation de l’objet, le travailleur ne doit pas rembourser la partie résiduelle à l’employeur, mais la valeur réelle de l’investissement (ce que ça vaut réellement – ce que doit encore le travailleur) est imposé comme un ATN.</a:t>
            </a:r>
          </a:p>
          <a:p>
            <a:endParaRPr lang="fr-FR" dirty="0"/>
          </a:p>
          <a:p>
            <a:r>
              <a:rPr lang="fr-FR" dirty="0"/>
              <a:t>----------------</a:t>
            </a:r>
          </a:p>
          <a:p>
            <a:r>
              <a:rPr lang="fr-BE" dirty="0"/>
              <a:t>Si remboursements fréquents, cela doit rester raisonnable</a:t>
            </a:r>
          </a:p>
          <a:p>
            <a:pPr lvl="1"/>
            <a:r>
              <a:rPr lang="fr-BE" dirty="0"/>
              <a:t>Pas de dépenses privées (ex. : placement de portes ou de cloisons, aménagements de luxe …)</a:t>
            </a:r>
          </a:p>
          <a:p>
            <a:pPr lvl="1"/>
            <a:r>
              <a:rPr lang="fr-BE" dirty="0"/>
              <a:t>Pas dépasser la nature des frais propres à l’employeurs (ex. : écrans d’ordi extra-larges destinés davantage à des films, lampes de designs coûteuses, sièges de gamers très chers …). Appréciation au cas-par-cas.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13</a:t>
            </a:fld>
            <a:endParaRPr lang="fr-BE"/>
          </a:p>
        </p:txBody>
      </p:sp>
    </p:spTree>
    <p:extLst>
      <p:ext uri="{BB962C8B-B14F-4D97-AF65-F5344CB8AC3E}">
        <p14:creationId xmlns:p14="http://schemas.microsoft.com/office/powerpoint/2010/main" val="168538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14</a:t>
            </a:fld>
            <a:endParaRPr lang="fr-BE"/>
          </a:p>
        </p:txBody>
      </p:sp>
    </p:spTree>
    <p:extLst>
      <p:ext uri="{BB962C8B-B14F-4D97-AF65-F5344CB8AC3E}">
        <p14:creationId xmlns:p14="http://schemas.microsoft.com/office/powerpoint/2010/main" val="115714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prouver cela pour éviter que cela ne soit considéré comme de la rémunération. Cela s’applique pour toute forme de télétravail non-structurelle.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15</a:t>
            </a:fld>
            <a:endParaRPr lang="fr-BE"/>
          </a:p>
        </p:txBody>
      </p:sp>
    </p:spTree>
    <p:extLst>
      <p:ext uri="{BB962C8B-B14F-4D97-AF65-F5344CB8AC3E}">
        <p14:creationId xmlns:p14="http://schemas.microsoft.com/office/powerpoint/2010/main" val="349770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prouver cela pour éviter que cela ne soit considéré comme de la rémunération. Cela s’applique pour toute forme de télétravail non-structurelle.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16</a:t>
            </a:fld>
            <a:endParaRPr lang="fr-BE"/>
          </a:p>
        </p:txBody>
      </p:sp>
    </p:spTree>
    <p:extLst>
      <p:ext uri="{BB962C8B-B14F-4D97-AF65-F5344CB8AC3E}">
        <p14:creationId xmlns:p14="http://schemas.microsoft.com/office/powerpoint/2010/main" val="391701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prouver cela pour éviter que cela ne soit considéré comme de la rémunération</a:t>
            </a:r>
          </a:p>
          <a:p>
            <a:endParaRPr lang="fr-FR" dirty="0"/>
          </a:p>
          <a:p>
            <a:r>
              <a:rPr lang="fr-FR" dirty="0"/>
              <a:t>Indemnité de bureau non applicable au </a:t>
            </a:r>
            <a:r>
              <a:rPr lang="fr-FR" dirty="0" err="1"/>
              <a:t>TTvl</a:t>
            </a:r>
            <a:r>
              <a:rPr lang="fr-FR" dirty="0"/>
              <a:t> structurel -&gt; on ne peut pas non plus en appliquer un pourcentage</a:t>
            </a:r>
          </a:p>
          <a:p>
            <a:endParaRPr lang="fr-FR" dirty="0"/>
          </a:p>
          <a:p>
            <a:r>
              <a:rPr lang="fr-FR" dirty="0"/>
              <a:t>-&gt; </a:t>
            </a:r>
            <a:r>
              <a:rPr lang="fr-FR" dirty="0" err="1"/>
              <a:t>ruling</a:t>
            </a:r>
            <a:r>
              <a:rPr lang="fr-FR" dirty="0"/>
              <a:t> pour les frais de bureau et les autres frais (utilisation de son propre téléphone, mobilier de bureau et/ou de matériel informatique)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17</a:t>
            </a:fld>
            <a:endParaRPr lang="fr-BE"/>
          </a:p>
        </p:txBody>
      </p:sp>
    </p:spTree>
    <p:extLst>
      <p:ext uri="{BB962C8B-B14F-4D97-AF65-F5344CB8AC3E}">
        <p14:creationId xmlns:p14="http://schemas.microsoft.com/office/powerpoint/2010/main" val="380875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18</a:t>
            </a:fld>
            <a:endParaRPr lang="fr-BE"/>
          </a:p>
        </p:txBody>
      </p:sp>
    </p:spTree>
    <p:extLst>
      <p:ext uri="{BB962C8B-B14F-4D97-AF65-F5344CB8AC3E}">
        <p14:creationId xmlns:p14="http://schemas.microsoft.com/office/powerpoint/2010/main" val="121877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nl-BE" b="1"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a:t>
            </a:fld>
            <a:endParaRPr lang="fr-BE"/>
          </a:p>
        </p:txBody>
      </p:sp>
    </p:spTree>
    <p:extLst>
      <p:ext uri="{BB962C8B-B14F-4D97-AF65-F5344CB8AC3E}">
        <p14:creationId xmlns:p14="http://schemas.microsoft.com/office/powerpoint/2010/main" val="401992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 achat du prix du matériel</a:t>
            </a:r>
          </a:p>
          <a:p>
            <a:endParaRPr lang="fr-FR" dirty="0"/>
          </a:p>
          <a:p>
            <a:r>
              <a:rPr lang="fr-FR" dirty="0"/>
              <a:t>L’employeur décide de mettre du matériel à disposition du télétravailleur -&gt; conseil rédactionnel : lister les biens dans la convention.</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-Faire une convention de mise à disposition du matériel et se contenter de mettre dans la clause « </a:t>
            </a:r>
            <a:r>
              <a:rPr lang="fr-FR" sz="1200" kern="1200" dirty="0">
                <a:solidFill>
                  <a:schemeClr val="tx1"/>
                </a:solidFill>
                <a:effectLst/>
                <a:latin typeface="+mn-lt"/>
                <a:ea typeface="+mn-ea"/>
                <a:cs typeface="+mn-cs"/>
              </a:rPr>
              <a:t>Le Travailleur pourra faire usage du matériel conformément à la convention de mise à disposition du matériel du………………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19</a:t>
            </a:fld>
            <a:endParaRPr lang="fr-BE"/>
          </a:p>
        </p:txBody>
      </p:sp>
    </p:spTree>
    <p:extLst>
      <p:ext uri="{BB962C8B-B14F-4D97-AF65-F5344CB8AC3E}">
        <p14:creationId xmlns:p14="http://schemas.microsoft.com/office/powerpoint/2010/main" val="536835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Si l’employeur met à disposition du travailleur du mobilier de bureau et/ou du matériel informatique, le travailleur n’est pas le propriétaire du matériel. C’est l’employeur qui reste le propriétaire</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Il faut être vigilants d’un point de vue fiscal afin d’éviter que ces éléments ne soient taxés comme un ATN dans le chef du travailleur. </a:t>
            </a:r>
          </a:p>
          <a:p>
            <a:endParaRPr lang="fr-FR" dirty="0"/>
          </a:p>
          <a:p>
            <a:r>
              <a:rPr lang="fr-FR" dirty="0"/>
              <a:t>Prorata ? Un % de l’utilisation privée qui est faite par le travailleur est taxable OU certaines abonnement doubles d’opérateur téléphonique (2 cartes </a:t>
            </a:r>
            <a:r>
              <a:rPr lang="fr-FR" dirty="0" err="1"/>
              <a:t>sim</a:t>
            </a:r>
            <a:r>
              <a:rPr lang="fr-FR" dirty="0"/>
              <a:t> -&gt; une professionnelle et une privée OU un code utilisé pour toutes les communications professionnelles afin de les isoler des communications privées).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20</a:t>
            </a:fld>
            <a:endParaRPr lang="fr-BE"/>
          </a:p>
        </p:txBody>
      </p:sp>
    </p:spTree>
    <p:extLst>
      <p:ext uri="{BB962C8B-B14F-4D97-AF65-F5344CB8AC3E}">
        <p14:creationId xmlns:p14="http://schemas.microsoft.com/office/powerpoint/2010/main" val="151436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21</a:t>
            </a:fld>
            <a:endParaRPr lang="fr-BE"/>
          </a:p>
        </p:txBody>
      </p:sp>
    </p:spTree>
    <p:extLst>
      <p:ext uri="{BB962C8B-B14F-4D97-AF65-F5344CB8AC3E}">
        <p14:creationId xmlns:p14="http://schemas.microsoft.com/office/powerpoint/2010/main" val="683705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travailleur conserve les biens -&gt; </a:t>
            </a:r>
            <a:r>
              <a:rPr lang="fr-FR" dirty="0"/>
              <a:t>Ce montant peut être diminué de la contribution personnelle du travailleur dans l’avantage.</a:t>
            </a:r>
          </a:p>
          <a:p>
            <a:endParaRPr lang="fr-FR" dirty="0"/>
          </a:p>
          <a:p>
            <a:r>
              <a:rPr lang="fr-FR" dirty="0"/>
              <a:t>Rachat du matériel par les travailleurs -&gt; donne des fonds à </a:t>
            </a:r>
            <a:r>
              <a:rPr lang="fr-FR" dirty="0" err="1"/>
              <a:t>l’asbl</a:t>
            </a:r>
            <a:endParaRPr lang="fr-FR" dirty="0"/>
          </a:p>
          <a:p>
            <a:endParaRPr lang="fr-FR" dirty="0"/>
          </a:p>
          <a:p>
            <a:r>
              <a:rPr lang="fr-FR" dirty="0"/>
              <a:t>1 jour/ mois usage privé ordi prof + connexion </a:t>
            </a:r>
            <a:r>
              <a:rPr lang="fr-FR" dirty="0" err="1"/>
              <a:t>int</a:t>
            </a:r>
            <a:r>
              <a:rPr lang="fr-FR" dirty="0"/>
              <a:t> prof -&gt; (72 + 60) x 1/12 = 11 €/mois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22</a:t>
            </a:fld>
            <a:endParaRPr lang="fr-BE"/>
          </a:p>
        </p:txBody>
      </p:sp>
    </p:spTree>
    <p:extLst>
      <p:ext uri="{BB962C8B-B14F-4D97-AF65-F5344CB8AC3E}">
        <p14:creationId xmlns:p14="http://schemas.microsoft.com/office/powerpoint/2010/main" val="71246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Dans tous les cas, il convient de définir des règles précises en matière d’utilisation du matériel, avant le début des relations de travail, éventuellement assorties de sanctions. Le travailleur doit en être informé.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doit payer la rémunération convenue au télétravailleur -&gt; le maintien de la rémunération est permis dans ces circonstances.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Prévoir modalités spécifiques (retour au bureau, travaux de remplacements, autres tâches à réaliser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Il est possible que le matériel mis à disposition du travailleur comporte des défauts –&gt; peut être intéressant d’expliquer dans une clause que « le matériel confié comporte les défauts suivants » et lister les défauts.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Lien avec l’art. 18 de la loi du 3 juillet 1978 relative aux contrats de travail (immunité partielle du travailleur pour ses fautes légères occasionnelles) ?</a:t>
            </a: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23</a:t>
            </a:fld>
            <a:endParaRPr lang="fr-BE"/>
          </a:p>
        </p:txBody>
      </p:sp>
    </p:spTree>
    <p:extLst>
      <p:ext uri="{BB962C8B-B14F-4D97-AF65-F5344CB8AC3E}">
        <p14:creationId xmlns:p14="http://schemas.microsoft.com/office/powerpoint/2010/main" val="385730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24</a:t>
            </a:fld>
            <a:endParaRPr lang="fr-BE"/>
          </a:p>
        </p:txBody>
      </p:sp>
    </p:spTree>
    <p:extLst>
      <p:ext uri="{BB962C8B-B14F-4D97-AF65-F5344CB8AC3E}">
        <p14:creationId xmlns:p14="http://schemas.microsoft.com/office/powerpoint/2010/main" val="336126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Circulaire en vigueur dès le 1</a:t>
            </a:r>
            <a:r>
              <a:rPr lang="fr-FR" baseline="30000" dirty="0"/>
              <a:t>e</a:t>
            </a:r>
            <a:r>
              <a:rPr lang="fr-FR" dirty="0"/>
              <a:t> mars 2021, mais applicable aux situations antérieures (au 1</a:t>
            </a:r>
            <a:r>
              <a:rPr lang="fr-FR" baseline="30000" dirty="0"/>
              <a:t>e</a:t>
            </a:r>
            <a:r>
              <a:rPr lang="fr-FR" dirty="0"/>
              <a:t> janvier 2020 par exemple).</a:t>
            </a:r>
          </a:p>
          <a:p>
            <a:endParaRPr lang="fr-FR" dirty="0"/>
          </a:p>
          <a:p>
            <a:r>
              <a:rPr lang="fr-BE" dirty="0"/>
              <a:t>Certains frais inhérents au télétravail peuvent ne pas être taxé ( </a:t>
            </a:r>
            <a:r>
              <a:rPr lang="fr-BE" b="1" dirty="0"/>
              <a:t>remboursement de frais propre à l’employeur non imposables</a:t>
            </a:r>
            <a:r>
              <a:rPr lang="fr-BE" dirty="0"/>
              <a:t>) </a:t>
            </a:r>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25</a:t>
            </a:fld>
            <a:endParaRPr lang="fr-BE"/>
          </a:p>
        </p:txBody>
      </p:sp>
    </p:spTree>
    <p:extLst>
      <p:ext uri="{BB962C8B-B14F-4D97-AF65-F5344CB8AC3E}">
        <p14:creationId xmlns:p14="http://schemas.microsoft.com/office/powerpoint/2010/main" val="3100620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Circulaire en vigueur dès le 1</a:t>
            </a:r>
            <a:r>
              <a:rPr lang="fr-FR" baseline="30000" dirty="0"/>
              <a:t>e</a:t>
            </a:r>
            <a:r>
              <a:rPr lang="fr-FR" dirty="0"/>
              <a:t> mars 2021, mais applicable aux situations antérieures (au 1</a:t>
            </a:r>
            <a:r>
              <a:rPr lang="fr-FR" baseline="30000" dirty="0"/>
              <a:t>e</a:t>
            </a:r>
            <a:r>
              <a:rPr lang="fr-FR" dirty="0"/>
              <a:t> janvier 2020 par exemple).</a:t>
            </a:r>
          </a:p>
          <a:p>
            <a:endParaRPr lang="fr-FR" dirty="0"/>
          </a:p>
          <a:p>
            <a:r>
              <a:rPr lang="fr-BE" dirty="0"/>
              <a:t>Certains frais inhérents au télétravail peuvent ne pas être taxé ( </a:t>
            </a:r>
            <a:r>
              <a:rPr lang="fr-BE" b="1" dirty="0"/>
              <a:t>remboursement de frais propre à l’employeur non imposables</a:t>
            </a:r>
            <a:r>
              <a:rPr lang="fr-BE" dirty="0"/>
              <a:t>) </a:t>
            </a:r>
          </a:p>
          <a:p>
            <a:endParaRPr lang="fr-BE" dirty="0"/>
          </a:p>
          <a:p>
            <a:r>
              <a:rPr lang="fr-BE" b="1" u="sng" dirty="0"/>
              <a:t>Exclusion des dirigeants d’entreprises</a:t>
            </a:r>
          </a:p>
          <a:p>
            <a:endParaRPr lang="fr-BE" dirty="0"/>
          </a:p>
          <a:p>
            <a:r>
              <a:rPr lang="fr-BE" sz="1200" kern="1200" dirty="0">
                <a:solidFill>
                  <a:schemeClr val="tx1"/>
                </a:solidFill>
                <a:effectLst/>
                <a:latin typeface="+mn-lt"/>
                <a:ea typeface="+mn-ea"/>
                <a:cs typeface="+mn-cs"/>
              </a:rPr>
              <a:t>Le régime traité dans la présente circulaire </a:t>
            </a:r>
            <a:r>
              <a:rPr lang="fr-BE" sz="1200" b="1" kern="1200" dirty="0">
                <a:solidFill>
                  <a:schemeClr val="tx1"/>
                </a:solidFill>
                <a:effectLst/>
                <a:latin typeface="+mn-lt"/>
                <a:ea typeface="+mn-ea"/>
                <a:cs typeface="+mn-cs"/>
              </a:rPr>
              <a:t>ne peut pas être appliqué aux dirigeants d’entreprise </a:t>
            </a:r>
            <a:r>
              <a:rPr lang="fr-BE" sz="1200" kern="1200" dirty="0">
                <a:solidFill>
                  <a:schemeClr val="tx1"/>
                </a:solidFill>
                <a:effectLst/>
                <a:latin typeface="+mn-lt"/>
                <a:ea typeface="+mn-ea"/>
                <a:cs typeface="+mn-cs"/>
              </a:rPr>
              <a:t>visés à l’art. 32, CIR 92.</a:t>
            </a:r>
            <a:endParaRPr lang="fr-BE" sz="1200" dirty="0">
              <a:effectLst/>
            </a:endParaRPr>
          </a:p>
          <a:p>
            <a:r>
              <a:rPr lang="fr-BE" sz="1200" kern="1200" dirty="0">
                <a:solidFill>
                  <a:schemeClr val="tx1"/>
                </a:solidFill>
                <a:effectLst/>
                <a:latin typeface="+mn-lt"/>
                <a:ea typeface="+mn-ea"/>
                <a:cs typeface="+mn-cs"/>
              </a:rPr>
              <a:t>Les dirigeants d’entreprise ont en effet souvent la possibilité de faire supporter directement par l’entreprise de nombreux frais. Cela ne signifie pas qu’ils ne peuvent pas revendiquer de remboursement de dépenses propres à l’entreprise.</a:t>
            </a:r>
            <a:endParaRPr lang="fr-BE" sz="1200" dirty="0">
              <a:effectLst/>
            </a:endParaRPr>
          </a:p>
          <a:p>
            <a:r>
              <a:rPr lang="fr-BE" sz="1200" kern="1200" dirty="0">
                <a:solidFill>
                  <a:schemeClr val="tx1"/>
                </a:solidFill>
                <a:effectLst/>
                <a:latin typeface="+mn-lt"/>
                <a:ea typeface="+mn-ea"/>
                <a:cs typeface="+mn-cs"/>
              </a:rPr>
              <a:t>Un remboursement de dépenses propres à l'entreprise peut ainsi être effectué sur base de pièces justificatives ou forfaitairement sur base de normes sérieuses et concordantes. Cela doit être examiné au cas par cas. </a:t>
            </a:r>
            <a:endParaRPr lang="fr-BE" sz="1200" dirty="0">
              <a:effectLst/>
            </a:endParaRPr>
          </a:p>
          <a:p>
            <a:r>
              <a:rPr lang="fr-BE" sz="1200" kern="1200" dirty="0">
                <a:solidFill>
                  <a:schemeClr val="tx1"/>
                </a:solidFill>
                <a:effectLst/>
                <a:latin typeface="+mn-lt"/>
                <a:ea typeface="+mn-ea"/>
                <a:cs typeface="+mn-cs"/>
              </a:rPr>
              <a:t>Le remboursement forfaitaire de dépenses basé sur des normes sérieuses et concordantes peut faire l'objet d'une demande de décision anticipée auprès du Service des Décisions Anticipées en matière fiscale (SDA).</a:t>
            </a:r>
          </a:p>
          <a:p>
            <a:endParaRPr lang="fr-BE" sz="1200" b="1" u="sng" kern="1200" dirty="0">
              <a:solidFill>
                <a:schemeClr val="tx1"/>
              </a:solidFill>
              <a:effectLst/>
              <a:latin typeface="+mn-lt"/>
              <a:ea typeface="+mn-ea"/>
              <a:cs typeface="+mn-cs"/>
            </a:endParaRPr>
          </a:p>
          <a:p>
            <a:r>
              <a:rPr lang="fr-BE" sz="1200" b="1" u="sng" kern="1200" dirty="0">
                <a:solidFill>
                  <a:schemeClr val="tx1"/>
                </a:solidFill>
                <a:effectLst/>
                <a:latin typeface="+mn-lt"/>
                <a:ea typeface="+mn-ea"/>
                <a:cs typeface="+mn-cs"/>
              </a:rPr>
              <a:t>Exclusion des travailleurs soumis à des régimes spéciaux</a:t>
            </a:r>
          </a:p>
          <a:p>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Le régime traité dans cette circulaire ne peut pas non plus être appliqué aux travailleurs soumis à des régimes spéciaux comme par exemple les cadres étrangers, le « </a:t>
            </a:r>
            <a:r>
              <a:rPr lang="fr-BE" sz="1200" kern="1200" dirty="0" err="1">
                <a:solidFill>
                  <a:schemeClr val="tx1"/>
                </a:solidFill>
                <a:effectLst/>
                <a:latin typeface="+mn-lt"/>
                <a:ea typeface="+mn-ea"/>
                <a:cs typeface="+mn-cs"/>
              </a:rPr>
              <a:t>salary</a:t>
            </a:r>
            <a:r>
              <a:rPr lang="fr-BE" sz="1200" kern="1200" dirty="0">
                <a:solidFill>
                  <a:schemeClr val="tx1"/>
                </a:solidFill>
                <a:effectLst/>
                <a:latin typeface="+mn-lt"/>
                <a:ea typeface="+mn-ea"/>
                <a:cs typeface="+mn-cs"/>
              </a:rPr>
              <a:t> split » (scission de la rémunération pour les travailleurs qui prestent dans plusieurs pays pour le même employeur), etc.</a:t>
            </a:r>
            <a:endParaRPr lang="fr-BE" sz="1200" dirty="0">
              <a:effectLst/>
            </a:endParaRPr>
          </a:p>
          <a:p>
            <a:r>
              <a:rPr lang="fr-BE" sz="1200" kern="1200" dirty="0">
                <a:solidFill>
                  <a:schemeClr val="tx1"/>
                </a:solidFill>
                <a:effectLst/>
                <a:latin typeface="+mn-lt"/>
                <a:ea typeface="+mn-ea"/>
                <a:cs typeface="+mn-cs"/>
              </a:rPr>
              <a:t>Pour ces régimes spéciaux, la règle veut que l'octroi éventuel de remboursements forfaitaires de frais basés sur des normes sérieuses et concordantes soit examiné au cas par cas.</a:t>
            </a:r>
            <a:endParaRPr lang="fr-BE" sz="1200" dirty="0">
              <a:effectLst/>
            </a:endParaRPr>
          </a:p>
          <a:p>
            <a:r>
              <a:rPr lang="fr-BE" sz="1200" kern="1200" dirty="0">
                <a:solidFill>
                  <a:schemeClr val="tx1"/>
                </a:solidFill>
                <a:effectLst/>
                <a:latin typeface="+mn-lt"/>
                <a:ea typeface="+mn-ea"/>
                <a:cs typeface="+mn-cs"/>
              </a:rPr>
              <a:t>Cela peut faire l'objet d'une demande de décision anticipée auprès du Service des Décisions Anticipées en matière fiscale (SDA).</a:t>
            </a:r>
            <a:endParaRPr lang="fr-BE" sz="1200" dirty="0">
              <a:effectLst/>
            </a:endParaRPr>
          </a:p>
          <a:p>
            <a:endParaRPr lang="fr-BE" sz="1200" dirty="0">
              <a:effectLst/>
            </a:endParaRP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26</a:t>
            </a:fld>
            <a:endParaRPr lang="fr-BE"/>
          </a:p>
        </p:txBody>
      </p:sp>
    </p:spTree>
    <p:extLst>
      <p:ext uri="{BB962C8B-B14F-4D97-AF65-F5344CB8AC3E}">
        <p14:creationId xmlns:p14="http://schemas.microsoft.com/office/powerpoint/2010/main" val="2794763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Télétravail structurel -&gt; définition « souple » du fisc : 1 jour/semaine minimum. L’évaluation se fait sur une base mensuelle (ça peut donc être 2 ½ journée de travail par semaine OU plusieurs jours qui comprennent quelques heures prestées pdt le temps normal de travail)</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Si le télétravail est bien régulier et structurel, à savoir, il correspond à des demi-journées ou journées prestées au domicile pendant les heures ordinaires de bureau, mais que sa durée n’est pas d’au moins une journée par semaine ou son équivalent, l’</a:t>
            </a:r>
            <a:r>
              <a:rPr lang="fr-BE" sz="1200" kern="1200" dirty="0" err="1">
                <a:solidFill>
                  <a:schemeClr val="tx1"/>
                </a:solidFill>
                <a:effectLst/>
                <a:latin typeface="+mn-lt"/>
                <a:ea typeface="+mn-ea"/>
                <a:cs typeface="+mn-cs"/>
              </a:rPr>
              <a:t>indemnite</a:t>
            </a:r>
            <a:r>
              <a:rPr lang="fr-BE" sz="1200" kern="1200" dirty="0">
                <a:solidFill>
                  <a:schemeClr val="tx1"/>
                </a:solidFill>
                <a:effectLst/>
                <a:latin typeface="+mn-lt"/>
                <a:ea typeface="+mn-ea"/>
                <a:cs typeface="+mn-cs"/>
              </a:rPr>
              <a:t>́ forfaitaire admise est réduite.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L’indemnité du bureau peut être accordée à son montant maximal, même si le travailleur effectue ses prestations à temps partiel.</a:t>
            </a:r>
            <a:endParaRPr lang="fr-BE" dirty="0"/>
          </a:p>
          <a:p>
            <a:endParaRPr lang="fr-FR" dirty="0"/>
          </a:p>
          <a:p>
            <a:r>
              <a:rPr lang="fr-FR" dirty="0"/>
              <a:t>Cas d’exonération d’impôt :</a:t>
            </a:r>
          </a:p>
          <a:p>
            <a:r>
              <a:rPr lang="fr-FR" dirty="0"/>
              <a:t>-montants maximaux du forfait respectés</a:t>
            </a:r>
          </a:p>
          <a:p>
            <a:r>
              <a:rPr lang="fr-FR" dirty="0"/>
              <a:t>-montants des frais réels justifiés et destinés à couvrir les frais du télétravailleur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27</a:t>
            </a:fld>
            <a:endParaRPr lang="fr-BE"/>
          </a:p>
        </p:txBody>
      </p:sp>
    </p:spTree>
    <p:extLst>
      <p:ext uri="{BB962C8B-B14F-4D97-AF65-F5344CB8AC3E}">
        <p14:creationId xmlns:p14="http://schemas.microsoft.com/office/powerpoint/2010/main" val="1552934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L’employeur doit toujours tenir les pièces justificatives à disposition et les remboursements doivent rester raisonnables.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28</a:t>
            </a:fld>
            <a:endParaRPr lang="fr-BE"/>
          </a:p>
        </p:txBody>
      </p:sp>
    </p:spTree>
    <p:extLst>
      <p:ext uri="{BB962C8B-B14F-4D97-AF65-F5344CB8AC3E}">
        <p14:creationId xmlns:p14="http://schemas.microsoft.com/office/powerpoint/2010/main" val="408205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Faire participer : A quels frais pensez-vous ? </a:t>
            </a:r>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a:t>
            </a:fld>
            <a:endParaRPr lang="fr-BE"/>
          </a:p>
        </p:txBody>
      </p:sp>
    </p:spTree>
    <p:extLst>
      <p:ext uri="{BB962C8B-B14F-4D97-AF65-F5344CB8AC3E}">
        <p14:creationId xmlns:p14="http://schemas.microsoft.com/office/powerpoint/2010/main" val="128322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L’ONSS s’est aligné sur la position du fisc</a:t>
            </a:r>
          </a:p>
          <a:p>
            <a:endParaRPr lang="fr-FR" dirty="0"/>
          </a:p>
          <a:p>
            <a:r>
              <a:rPr lang="fr-FR" dirty="0"/>
              <a:t>-voir les anciennes différences sur la notion de télétravail</a:t>
            </a:r>
          </a:p>
          <a:p>
            <a:endParaRPr lang="fr-FR" dirty="0"/>
          </a:p>
          <a:p>
            <a:r>
              <a:rPr lang="fr-FR" dirty="0"/>
              <a:t>-10 % -&gt; uniquement limitée à la partie du salaire relative au télétravail. Si plus que 10 %, l’employeur doit prouver que ce remboursement ne dépasse pas le remboursement de frais dont la charge incombe à l’employeur.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29</a:t>
            </a:fld>
            <a:endParaRPr lang="fr-BE"/>
          </a:p>
        </p:txBody>
      </p:sp>
    </p:spTree>
    <p:extLst>
      <p:ext uri="{BB962C8B-B14F-4D97-AF65-F5344CB8AC3E}">
        <p14:creationId xmlns:p14="http://schemas.microsoft.com/office/powerpoint/2010/main" val="2571564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-aller au bout de sa réponse : pourquoi c’est oui ou non ?</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31</a:t>
            </a:fld>
            <a:endParaRPr lang="fr-BE"/>
          </a:p>
        </p:txBody>
      </p:sp>
    </p:spTree>
    <p:extLst>
      <p:ext uri="{BB962C8B-B14F-4D97-AF65-F5344CB8AC3E}">
        <p14:creationId xmlns:p14="http://schemas.microsoft.com/office/powerpoint/2010/main" val="3832740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À son domicile ? OUI</a:t>
            </a:r>
          </a:p>
          <a:p>
            <a:pPr marL="171450" indent="-171450">
              <a:buFont typeface="Arial" panose="020B0604020202020204" pitchFamily="34" charset="0"/>
              <a:buChar char="•"/>
            </a:pPr>
            <a:r>
              <a:rPr lang="fr-FR" dirty="0"/>
              <a:t>Dans un appartement loué à la mer ? OUI (prévoir dans convention télétravail)</a:t>
            </a:r>
          </a:p>
          <a:p>
            <a:pPr marL="171450" indent="-171450">
              <a:buFont typeface="Arial" panose="020B0604020202020204" pitchFamily="34" charset="0"/>
              <a:buChar char="•"/>
            </a:pPr>
            <a:r>
              <a:rPr lang="fr-FR" dirty="0"/>
              <a:t>Dans une agence de son employeur situé près de chez lui ? NON car bureau satellite</a:t>
            </a:r>
          </a:p>
          <a:p>
            <a:pPr marL="171450" indent="-171450">
              <a:buFont typeface="Arial" panose="020B0604020202020204" pitchFamily="34" charset="0"/>
              <a:buChar char="•"/>
            </a:pPr>
            <a:r>
              <a:rPr lang="fr-FR" dirty="0"/>
              <a:t>Chez ses parents ? OUI (prévoir dans convention télétravail)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Dans un espace de </a:t>
            </a:r>
            <a:r>
              <a:rPr lang="fr-FR" dirty="0" err="1"/>
              <a:t>coworking</a:t>
            </a:r>
            <a:r>
              <a:rPr lang="fr-FR" dirty="0"/>
              <a:t> loué par son employeur ? OUI</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Dans la bibliothèque de l’Université de Namur car le bruit de ses voisins le perturbait ? NON (sauf si prévu dans la convention de télétravail)</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32</a:t>
            </a:fld>
            <a:endParaRPr lang="fr-BE"/>
          </a:p>
        </p:txBody>
      </p:sp>
    </p:spTree>
    <p:extLst>
      <p:ext uri="{BB962C8B-B14F-4D97-AF65-F5344CB8AC3E}">
        <p14:creationId xmlns:p14="http://schemas.microsoft.com/office/powerpoint/2010/main" val="2935459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33</a:t>
            </a:fld>
            <a:endParaRPr lang="fr-BE"/>
          </a:p>
        </p:txBody>
      </p:sp>
    </p:spTree>
    <p:extLst>
      <p:ext uri="{BB962C8B-B14F-4D97-AF65-F5344CB8AC3E}">
        <p14:creationId xmlns:p14="http://schemas.microsoft.com/office/powerpoint/2010/main" val="2512752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VRAI</a:t>
            </a:r>
          </a:p>
          <a:p>
            <a:pPr marL="228600" indent="-228600">
              <a:buAutoNum type="arabicPeriod"/>
            </a:pPr>
            <a:r>
              <a:rPr lang="fr-FR" dirty="0"/>
              <a:t>FAUX</a:t>
            </a:r>
          </a:p>
          <a:p>
            <a:pPr marL="228600" indent="-228600">
              <a:buAutoNum type="arabicPeriod"/>
            </a:pPr>
            <a:r>
              <a:rPr lang="fr-FR" dirty="0"/>
              <a:t>FAUX (sur motifs définis -&gt; 2)</a:t>
            </a:r>
          </a:p>
          <a:p>
            <a:pPr marL="228600" indent="-228600">
              <a:buAutoNum type="arabicPeriod"/>
            </a:pPr>
            <a:r>
              <a:rPr lang="fr-FR" dirty="0"/>
              <a:t>VRAI</a:t>
            </a:r>
          </a:p>
          <a:p>
            <a:pPr marL="228600" indent="-228600">
              <a:buAutoNum type="arabicPeriod"/>
            </a:pPr>
            <a:r>
              <a:rPr lang="fr-FR" dirty="0"/>
              <a:t>FAUX (il respecte son temps de travail mais souplesse possible)</a:t>
            </a:r>
          </a:p>
          <a:p>
            <a:pPr marL="228600" indent="-228600">
              <a:buAutoNum type="arabicPeriod"/>
            </a:pPr>
            <a:r>
              <a:rPr lang="fr-FR" dirty="0"/>
              <a:t>FAUX (mais possible)</a:t>
            </a:r>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34</a:t>
            </a:fld>
            <a:endParaRPr lang="fr-BE"/>
          </a:p>
        </p:txBody>
      </p:sp>
    </p:spTree>
    <p:extLst>
      <p:ext uri="{BB962C8B-B14F-4D97-AF65-F5344CB8AC3E}">
        <p14:creationId xmlns:p14="http://schemas.microsoft.com/office/powerpoint/2010/main" val="2137146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35</a:t>
            </a:fld>
            <a:endParaRPr lang="fr-BE"/>
          </a:p>
        </p:txBody>
      </p:sp>
    </p:spTree>
    <p:extLst>
      <p:ext uri="{BB962C8B-B14F-4D97-AF65-F5344CB8AC3E}">
        <p14:creationId xmlns:p14="http://schemas.microsoft.com/office/powerpoint/2010/main" val="2206314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Seulement si ce n’est pas prévu par CCT</a:t>
            </a:r>
          </a:p>
          <a:p>
            <a:pPr marL="228600" indent="-228600">
              <a:buAutoNum type="arabicPeriod"/>
            </a:pPr>
            <a:r>
              <a:rPr lang="fr-FR" dirty="0"/>
              <a:t>Non</a:t>
            </a:r>
          </a:p>
          <a:p>
            <a:pPr marL="228600" indent="-228600">
              <a:buAutoNum type="arabicPeriod"/>
            </a:pPr>
            <a:r>
              <a:rPr lang="fr-FR" dirty="0"/>
              <a:t>Oui</a:t>
            </a:r>
          </a:p>
          <a:p>
            <a:pPr marL="228600" indent="-228600">
              <a:buAutoNum type="arabicPeriod"/>
            </a:pPr>
            <a:r>
              <a:rPr lang="fr-FR" dirty="0"/>
              <a:t>Oui (obligation de prévoir des plages horaires pdt lesquelles le travailleur doit être joignable)</a:t>
            </a:r>
          </a:p>
          <a:p>
            <a:pPr marL="228600" indent="-228600">
              <a:buAutoNum type="arabicPeriod"/>
            </a:pPr>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36</a:t>
            </a:fld>
            <a:endParaRPr lang="fr-BE"/>
          </a:p>
        </p:txBody>
      </p:sp>
    </p:spTree>
    <p:extLst>
      <p:ext uri="{BB962C8B-B14F-4D97-AF65-F5344CB8AC3E}">
        <p14:creationId xmlns:p14="http://schemas.microsoft.com/office/powerpoint/2010/main" val="1160492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nl-BE" b="1"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37</a:t>
            </a:fld>
            <a:endParaRPr lang="fr-BE"/>
          </a:p>
        </p:txBody>
      </p:sp>
    </p:spTree>
    <p:extLst>
      <p:ext uri="{BB962C8B-B14F-4D97-AF65-F5344CB8AC3E}">
        <p14:creationId xmlns:p14="http://schemas.microsoft.com/office/powerpoint/2010/main" val="2744816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40</a:t>
            </a:fld>
            <a:endParaRPr lang="fr-BE"/>
          </a:p>
        </p:txBody>
      </p:sp>
    </p:spTree>
    <p:extLst>
      <p:ext uri="{BB962C8B-B14F-4D97-AF65-F5344CB8AC3E}">
        <p14:creationId xmlns:p14="http://schemas.microsoft.com/office/powerpoint/2010/main" val="531774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u="sng" dirty="0"/>
              <a:t>Le temps de travail n’implique pas forcément :</a:t>
            </a:r>
          </a:p>
          <a:p>
            <a:pPr marL="171450" lvl="0" indent="-171450">
              <a:buFont typeface="Arial" panose="020B0604020202020204" pitchFamily="34" charset="0"/>
              <a:buChar char="•"/>
            </a:pPr>
            <a:r>
              <a:rPr lang="fr-BE" dirty="0"/>
              <a:t>La présence physique du travailleur sur le lieu de travail.</a:t>
            </a:r>
          </a:p>
          <a:p>
            <a:pPr lvl="2"/>
            <a:r>
              <a:rPr lang="fr-BE" dirty="0"/>
              <a:t>Ex. : réunions à l’extérieur</a:t>
            </a:r>
          </a:p>
          <a:p>
            <a:pPr marL="171450" lvl="0" indent="-171450">
              <a:buFont typeface="Arial" panose="020B0604020202020204" pitchFamily="34" charset="0"/>
              <a:buChar char="•"/>
            </a:pPr>
            <a:r>
              <a:rPr lang="fr-BE" dirty="0"/>
              <a:t>La réalisation de prestation effective (garde dormante) -&gt; et pourtant là on reste à la disposition de son employeur sans forcément être présent sur le lieu de travail.</a:t>
            </a:r>
          </a:p>
          <a:p>
            <a:pPr marL="0" lvl="0" indent="0">
              <a:buFontTx/>
              <a:buNone/>
            </a:pPr>
            <a:r>
              <a:rPr lang="fr-BE" dirty="0"/>
              <a:t>Le temps de présence dont le travailleur peut disposer librement, sans avoir à attendre un appel imprévu qui le maintiendrait à la disposition de l'employeur ou sans avoir à exercer un travail accessoire (p. ex. : la surveillance), doit donc être exclu du temps de travail.</a:t>
            </a:r>
          </a:p>
          <a:p>
            <a:r>
              <a:rPr lang="fr-FR" b="1" u="sng" dirty="0"/>
              <a:t>Définition européenne du temps de travail (Directive 2003/88/CE du 4 novembre 2003) retient 3 éléments :</a:t>
            </a:r>
          </a:p>
          <a:p>
            <a:r>
              <a:rPr lang="fr-FR" dirty="0"/>
              <a:t>-être au travail</a:t>
            </a:r>
          </a:p>
          <a:p>
            <a:r>
              <a:rPr lang="fr-FR" dirty="0"/>
              <a:t>-être à la disposition de son employeur</a:t>
            </a:r>
          </a:p>
          <a:p>
            <a:r>
              <a:rPr lang="fr-FR" dirty="0"/>
              <a:t>-être dans l’exercice de son activité ou de ses fonctions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41</a:t>
            </a:fld>
            <a:endParaRPr lang="fr-BE"/>
          </a:p>
        </p:txBody>
      </p:sp>
    </p:spTree>
    <p:extLst>
      <p:ext uri="{BB962C8B-B14F-4D97-AF65-F5344CB8AC3E}">
        <p14:creationId xmlns:p14="http://schemas.microsoft.com/office/powerpoint/2010/main" val="142397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3</a:t>
            </a:fld>
            <a:endParaRPr lang="fr-BE"/>
          </a:p>
        </p:txBody>
      </p:sp>
    </p:spTree>
    <p:extLst>
      <p:ext uri="{BB962C8B-B14F-4D97-AF65-F5344CB8AC3E}">
        <p14:creationId xmlns:p14="http://schemas.microsoft.com/office/powerpoint/2010/main" val="2365087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42</a:t>
            </a:fld>
            <a:endParaRPr lang="fr-BE"/>
          </a:p>
        </p:txBody>
      </p:sp>
    </p:spTree>
    <p:extLst>
      <p:ext uri="{BB962C8B-B14F-4D97-AF65-F5344CB8AC3E}">
        <p14:creationId xmlns:p14="http://schemas.microsoft.com/office/powerpoint/2010/main" val="318761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télétravailleur gère l’organisation de son travail dans le cadre de la durée du travail applicable dans l’entreprise -&gt; la notion de travailleur à temps pleins (et son régime de travail hebdomadaire) est, au sein de la même entreprise, identique pour tous les travailleurs. Applique l’art. 19 de la loi du 16 mars 1971. Cependant les limites journalières et hebdomadaires applicables aux </a:t>
            </a:r>
            <a:r>
              <a:rPr lang="fr-BE" dirty="0" err="1"/>
              <a:t>tvlleurs</a:t>
            </a:r>
            <a:r>
              <a:rPr lang="fr-BE" dirty="0"/>
              <a:t> de l’</a:t>
            </a:r>
            <a:r>
              <a:rPr lang="fr-BE" dirty="0" err="1"/>
              <a:t>ent</a:t>
            </a:r>
            <a:r>
              <a:rPr lang="fr-BE" dirty="0"/>
              <a:t> ne s’appliquent pas aux télétravailleurs (déroge pas à 3bis loi 16 mars 1971).</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Cela s’explique car c’est un « travailleur à domicile », qu’il travaille de chez lui.</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D’un point de vue légal, un télétravailleur n’est pas soumis aux règles relatives à la durée du travail. « Bien que, de manière générale, on demande au télétravailleur de respecter autant que possible l’horaire de travail habituel, il peut, a priori, aménager son horaire comme il le souhaite. Bien évidemment, cela ne doit pas avoir d’incidence sur la gestion du travail au quotidien. Prenons le cas d’un travailleur dont la fonction l’amène à avoir des contacts « clientèle », il doit être disponible pour ces clients à des moments précis de la journée et est donc obligé d’être joignable durant ces tranches horaires » explique Catherine </a:t>
            </a:r>
            <a:r>
              <a:rPr lang="fr-BE" dirty="0" err="1"/>
              <a:t>Mairy</a:t>
            </a:r>
            <a:r>
              <a:rPr lang="fr-B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43</a:t>
            </a:fld>
            <a:endParaRPr lang="fr-BE"/>
          </a:p>
        </p:txBody>
      </p:sp>
    </p:spTree>
    <p:extLst>
      <p:ext uri="{BB962C8B-B14F-4D97-AF65-F5344CB8AC3E}">
        <p14:creationId xmlns:p14="http://schemas.microsoft.com/office/powerpoint/2010/main" val="3456021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Il est possible, et c’est le cas dans de nombreuses entreprises, que le travailleur détermine lui-même le début et la fin de sa journée de travail. Tant qu’il atteint ses « objectifs de prestations », dans les limites de son temps de travail (faire 38h00/</a:t>
            </a:r>
            <a:r>
              <a:rPr lang="fr-BE" dirty="0" err="1"/>
              <a:t>sem</a:t>
            </a:r>
            <a:r>
              <a:rPr lang="fr-BE"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u="sng" kern="1200" dirty="0">
                <a:solidFill>
                  <a:schemeClr val="tx1"/>
                </a:solidFill>
                <a:effectLst/>
                <a:latin typeface="+mn-lt"/>
                <a:ea typeface="+mn-ea"/>
                <a:cs typeface="+mn-cs"/>
              </a:rPr>
              <a:t>Horaire de travail comprenant un temps de travail forfaitaire :</a:t>
            </a:r>
            <a:r>
              <a:rPr lang="fr-BE" sz="1200" b="1" u="none" kern="1200" dirty="0">
                <a:solidFill>
                  <a:schemeClr val="tx1"/>
                </a:solidFill>
                <a:effectLst/>
                <a:latin typeface="+mn-lt"/>
                <a:ea typeface="+mn-ea"/>
                <a:cs typeface="+mn-cs"/>
              </a:rPr>
              <a:t>  </a:t>
            </a:r>
            <a:r>
              <a:rPr lang="fr-BE" sz="1200" kern="1200" dirty="0">
                <a:solidFill>
                  <a:schemeClr val="tx1"/>
                </a:solidFill>
                <a:effectLst/>
                <a:latin typeface="+mn-lt"/>
                <a:ea typeface="+mn-ea"/>
                <a:cs typeface="+mn-cs"/>
              </a:rPr>
              <a:t>Cela consiste à mentionner dans la convention de travail qu’un jour de télétravail correspondra à un jour de travail au sein des locaux de l’entreprise. Dépendant des conventions conclues, certaines mentionnent expressément soit la durée de travail journalière, soit une moyenne, d’autres ne la prévoient pas.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 Limites absolues » à la durée de travail. Concrètement, l’employeur fixe des plages d’horaires. Celles-ci comprennent une heure de début et une heure de fin, définissant une plage horaire variables, durant lesquelles le travailleur peut commencer ou achever de travailler. </a:t>
            </a:r>
            <a:endParaRPr lang="fr-BE" dirty="0"/>
          </a:p>
          <a:p>
            <a:r>
              <a:rPr lang="fr-BE" sz="1200" kern="1200" dirty="0">
                <a:solidFill>
                  <a:schemeClr val="tx1"/>
                </a:solidFill>
                <a:effectLst/>
                <a:latin typeface="+mn-lt"/>
                <a:ea typeface="+mn-ea"/>
                <a:cs typeface="+mn-cs"/>
              </a:rPr>
              <a:t>Le règlement de travail peut contenir la mention des périodes pendant lesquelles le télétravailleur peut ou ne peut pas effectuer, à la demande de l’employeur, des prestations de télétravail. Il n’est pas question d’un véritable mesurage du temps de travail, dans le cadre du contrôle du respect des limites de la durée du travail, de l’interdiction du travail de nuit ou du dimanche. </a:t>
            </a:r>
            <a:endParaRPr lang="fr-BE" dirty="0"/>
          </a:p>
          <a:p>
            <a:r>
              <a:rPr lang="fr-BE" sz="1200" kern="1200" dirty="0">
                <a:solidFill>
                  <a:schemeClr val="tx1"/>
                </a:solidFill>
                <a:effectLst/>
                <a:latin typeface="+mn-lt"/>
                <a:ea typeface="+mn-ea"/>
                <a:cs typeface="+mn-cs"/>
              </a:rPr>
              <a:t>Si l’employeur décide de recourir à ce type de méthode de travail, concrètement, le travailleur pourra décider du moment où il commence et du moment où il finit sa journée de travail. L’employeur ne sait pas nécessairement mettre en place un système de contrôle d’accès des lieux. Toutefois, pour le SPF Emploi, Travail et Concertation sociale, les limites absolues à la durée de travail sont considérées comme des balises. </a:t>
            </a:r>
          </a:p>
          <a:p>
            <a:endParaRPr lang="fr-BE" sz="1200" kern="1200" dirty="0">
              <a:solidFill>
                <a:schemeClr val="tx1"/>
              </a:solidFill>
              <a:effectLst/>
              <a:latin typeface="+mn-lt"/>
              <a:ea typeface="+mn-ea"/>
              <a:cs typeface="+mn-cs"/>
            </a:endParaRPr>
          </a:p>
          <a:p>
            <a:r>
              <a:rPr lang="fr-BE" b="1" u="sng" dirty="0"/>
              <a:t>Nouvel horaire de travail spécifique au télétravail</a:t>
            </a:r>
          </a:p>
          <a:p>
            <a:r>
              <a:rPr lang="fr-FR" sz="1200" kern="1200" dirty="0">
                <a:solidFill>
                  <a:schemeClr val="tx1"/>
                </a:solidFill>
                <a:effectLst/>
                <a:latin typeface="+mn-lt"/>
                <a:ea typeface="+mn-ea"/>
                <a:cs typeface="+mn-cs"/>
              </a:rPr>
              <a:t>Le Travailleur est autorisé à accomplir ses prestations au lieu précité, le ou les jours suivants…………, et pour une durée journalière équivalente à son temps de travail habituel et selon l’horaire suivant applicable uniquement pour les jours de télétravail </a:t>
            </a:r>
            <a:r>
              <a:rPr lang="fr-FR" sz="1200" b="1" i="1" kern="1200" dirty="0">
                <a:solidFill>
                  <a:schemeClr val="tx1"/>
                </a:solidFill>
                <a:effectLst/>
                <a:latin typeface="+mn-lt"/>
                <a:ea typeface="+mn-ea"/>
                <a:cs typeface="+mn-cs"/>
              </a:rPr>
              <a:t>(proposition n°2)</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Jour</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Lundi</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Mardi</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Mercredi</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Jeudi</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Vendredi</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Samedi</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Dimanche</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….à….</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….à….</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….à….</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….à….</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….à….</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….à….</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….à….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 changement dans l’horaire de travail ou de télétravail devra être autorisé par le supérieur hiérarchique du travailleur.</a:t>
            </a:r>
            <a:endParaRPr lang="fr-BE" sz="1200" kern="1200" dirty="0">
              <a:solidFill>
                <a:schemeClr val="tx1"/>
              </a:solidFill>
              <a:effectLst/>
              <a:latin typeface="+mn-lt"/>
              <a:ea typeface="+mn-ea"/>
              <a:cs typeface="+mn-cs"/>
            </a:endParaRPr>
          </a:p>
          <a:p>
            <a:r>
              <a:rPr lang="fr-FR" sz="1200" b="1" i="1" u="sng" kern="1200" dirty="0">
                <a:solidFill>
                  <a:schemeClr val="tx1"/>
                </a:solidFill>
                <a:effectLst/>
                <a:latin typeface="+mn-lt"/>
                <a:ea typeface="+mn-ea"/>
                <a:cs typeface="+mn-cs"/>
              </a:rPr>
              <a:t>Variabilité des horaires sans dépassement des limites maximales journalières et hebdomadaires</a:t>
            </a:r>
            <a:endParaRPr lang="fr-BE" sz="1200" b="1" u="sng"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Travailleur est autorisé à accomplir ses prestations au lieu précité, le ou les jours suivants…………, et pour une durée journalière équivalente à son temps de travail habituel. Il effectue ses prestations de manière flexible dans le respect des horaires définis dans le respect des limites maximales journalières et hebdomadaires.</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jours de télétravail pourront être modifiés en cas de nécessités inhérentes à la vie de </a:t>
            </a:r>
            <a:r>
              <a:rPr lang="fr-FR" sz="1200" kern="1200" dirty="0" err="1">
                <a:solidFill>
                  <a:schemeClr val="tx1"/>
                </a:solidFill>
                <a:effectLst/>
                <a:latin typeface="+mn-lt"/>
                <a:ea typeface="+mn-ea"/>
                <a:cs typeface="+mn-cs"/>
              </a:rPr>
              <a:t>l’asbl</a:t>
            </a:r>
            <a:r>
              <a:rPr lang="fr-FR" sz="1200" kern="1200" dirty="0">
                <a:solidFill>
                  <a:schemeClr val="tx1"/>
                </a:solidFill>
                <a:effectLst/>
                <a:latin typeface="+mn-lt"/>
                <a:ea typeface="+mn-ea"/>
                <a:cs typeface="+mn-cs"/>
              </a:rPr>
              <a:t>. Les réunions et rassemblements de l’équipe requérant la présence (physique) du Travailleur ont la priorité sur le télétravail planifié. L’employeur peut retirer l’approbation du télétravail à ces moments- là.</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télétravail n’est jamais permis, le ou les jours suivants : ……….</a:t>
            </a:r>
            <a:endParaRPr lang="fr-BE" sz="1200" kern="1200" dirty="0">
              <a:solidFill>
                <a:schemeClr val="tx1"/>
              </a:solidFill>
              <a:effectLst/>
              <a:latin typeface="+mn-lt"/>
              <a:ea typeface="+mn-ea"/>
              <a:cs typeface="+mn-cs"/>
            </a:endParaRPr>
          </a:p>
          <a:p>
            <a:endParaRPr lang="fr-BE" dirty="0"/>
          </a:p>
          <a:p>
            <a:r>
              <a:rPr lang="fr-FR" b="1" u="sng" dirty="0"/>
              <a:t>Horaires flottants</a:t>
            </a:r>
            <a:endParaRPr lang="fr-FR" dirty="0"/>
          </a:p>
          <a:p>
            <a:r>
              <a:rPr lang="fr-FR" dirty="0"/>
              <a:t>Il est possible de prévoir des horaires flottant (au sens du travail faisable et maniable), avec des plages horaires fixes et variables, mais seulement dans un régime combinant télétravail et travail en présentiel. Seul les jours de travail en présentiel bénéficieront des horaires flottants (SPF Emploi, Travail et Concertation social). Le télétravail est en effet une forme de travail à domicile, et donc les dispositions du Chapitre 3, Sections 1 et 2 et 4 à 7 de la Loi sur le travail de 1971 ne s’appliquent pas.</a:t>
            </a:r>
          </a:p>
          <a:p>
            <a:r>
              <a:rPr lang="fr-FR" dirty="0"/>
              <a:t>Pour rappel : max. 9h00 </a:t>
            </a:r>
            <a:r>
              <a:rPr lang="fr-FR" dirty="0" err="1"/>
              <a:t>tvl</a:t>
            </a:r>
            <a:r>
              <a:rPr lang="fr-FR" dirty="0"/>
              <a:t>/jour et 45h00 </a:t>
            </a:r>
            <a:r>
              <a:rPr lang="fr-FR" dirty="0" err="1"/>
              <a:t>tvl</a:t>
            </a:r>
            <a:r>
              <a:rPr lang="fr-FR" dirty="0"/>
              <a:t>/</a:t>
            </a:r>
            <a:r>
              <a:rPr lang="fr-FR" dirty="0" err="1"/>
              <a:t>sem</a:t>
            </a:r>
            <a:r>
              <a:rPr lang="fr-FR" dirty="0"/>
              <a:t> pour une période de référence de 3 mois calendrier, sauf autre durée prévue par CCT ou règlement de travail (ne pouvant pas dépasser un an)</a:t>
            </a:r>
          </a:p>
          <a:p>
            <a:endParaRPr lang="fr-FR" dirty="0"/>
          </a:p>
          <a:p>
            <a:r>
              <a:rPr lang="fr-BE" dirty="0"/>
              <a:t>De plus en plus d’entreprises ont également recours à un système d’horaires flottants, dans le cadre desquels le travailleur détermine lui-même le début et la fin de sa journée de travail. L’application d’horaires flottants requiert en principe un système de suivi du temps de travail (classiquement, un système de pointage).</a:t>
            </a:r>
          </a:p>
          <a:p>
            <a:r>
              <a:rPr lang="fr-BE" dirty="0"/>
              <a:t>Dans ce cadre, le SPF Emploi a confirmé que les jours de télétravail pouvaient soit être comptabilisés selon les heures effectivement prestées, soit sur la base d’une durée du travail journalière moyenne (même si en réalité les travailleurs auraient presté plus). Les deux solutions sont donc en principe acceptées.</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44</a:t>
            </a:fld>
            <a:endParaRPr lang="fr-BE"/>
          </a:p>
        </p:txBody>
      </p:sp>
    </p:spTree>
    <p:extLst>
      <p:ext uri="{BB962C8B-B14F-4D97-AF65-F5344CB8AC3E}">
        <p14:creationId xmlns:p14="http://schemas.microsoft.com/office/powerpoint/2010/main" val="161029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solidFill>
                  <a:schemeClr val="accent2"/>
                </a:solidFill>
              </a:rPr>
              <a:t>Une plage horaire « fixe » </a:t>
            </a:r>
            <a:r>
              <a:rPr lang="fr-BE" dirty="0"/>
              <a:t>doit être instaurée où le travailleur doit pouvoir être contacté : Détailler par quels moyens (téléphone …) . Respect d’une plage horaire fixe (mention obligatoire) où le travailleur doit être joignable.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Possibilité que l’écrit mentionne la période durant laquelle le télétravail est effectué</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imposer d’effectuer certaines tâches déterminées et/ou demander de remettre un rapport journalier ou hebdomadaire à son supérieur et/ou demander de tenir des « </a:t>
            </a:r>
            <a:r>
              <a:rPr lang="fr-BE" i="1" dirty="0" err="1"/>
              <a:t>timesheets</a:t>
            </a:r>
            <a:r>
              <a:rPr lang="fr-BE" dirty="0"/>
              <a:t> » relatives à la durée de certaines prestations</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45</a:t>
            </a:fld>
            <a:endParaRPr lang="fr-BE"/>
          </a:p>
        </p:txBody>
      </p:sp>
    </p:spTree>
    <p:extLst>
      <p:ext uri="{BB962C8B-B14F-4D97-AF65-F5344CB8AC3E}">
        <p14:creationId xmlns:p14="http://schemas.microsoft.com/office/powerpoint/2010/main" val="444383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accent6">
                  <a:lumMod val="60000"/>
                  <a:lumOff val="40000"/>
                </a:schemeClr>
              </a:buClr>
            </a:pPr>
            <a:r>
              <a:rPr lang="fr-BE" dirty="0"/>
              <a:t>Des aménagements horaires (</a:t>
            </a:r>
            <a:r>
              <a:rPr lang="fr-BE" b="1" dirty="0"/>
              <a:t>time-shifts</a:t>
            </a:r>
            <a:r>
              <a:rPr lang="fr-BE" dirty="0"/>
              <a:t>) sont possibles.</a:t>
            </a:r>
          </a:p>
          <a:p>
            <a:pPr lvl="1">
              <a:buClr>
                <a:schemeClr val="accent6">
                  <a:lumMod val="60000"/>
                  <a:lumOff val="40000"/>
                </a:schemeClr>
              </a:buClr>
            </a:pPr>
            <a:r>
              <a:rPr lang="fr-BE" dirty="0"/>
              <a:t>Interrompre le travail durant une heure pour un rendez-vous médical ou faire des courses et rattraper cette heure plus tard dans la journée, sans que cela ne soit considéré comme une heure de travail supplémentaire.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46</a:t>
            </a:fld>
            <a:endParaRPr lang="fr-BE"/>
          </a:p>
        </p:txBody>
      </p:sp>
    </p:spTree>
    <p:extLst>
      <p:ext uri="{BB962C8B-B14F-4D97-AF65-F5344CB8AC3E}">
        <p14:creationId xmlns:p14="http://schemas.microsoft.com/office/powerpoint/2010/main" val="1235622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47</a:t>
            </a:fld>
            <a:endParaRPr lang="fr-BE"/>
          </a:p>
        </p:txBody>
      </p:sp>
    </p:spTree>
    <p:extLst>
      <p:ext uri="{BB962C8B-B14F-4D97-AF65-F5344CB8AC3E}">
        <p14:creationId xmlns:p14="http://schemas.microsoft.com/office/powerpoint/2010/main" val="998402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De plus, ces heures doivent être effectuées à la demande de l'employeur afin d'éviter les malentendus avec le salarié. Il n’appartient jamais au salarié de décider de faire des heures supplémentaires sans l’autorisation de son employeur."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r>
              <a:rPr lang="fr-BE" dirty="0"/>
              <a:t>Pas de sursalaire ? Cela s’explique par le fait que le télétravailleur organise son temps de travail comme il le désire. Les dispositions relatives à la durée du travail ne lui sont pas applicables</a:t>
            </a:r>
          </a:p>
          <a:p>
            <a:endParaRPr lang="fr-BE" dirty="0"/>
          </a:p>
          <a:p>
            <a:r>
              <a:rPr lang="fr-BE" dirty="0"/>
              <a:t>La flexibilité doit donc être vue avec une certaine prudence</a:t>
            </a:r>
          </a:p>
          <a:p>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solidFill>
                  <a:schemeClr val="accent2"/>
                </a:solidFill>
              </a:rPr>
              <a:t>1 exception :  </a:t>
            </a:r>
            <a:r>
              <a:rPr lang="fr-BE" dirty="0"/>
              <a:t>Si les heures prestées sont dues à une urgence où à un travail exceptionnel, </a:t>
            </a:r>
            <a:r>
              <a:rPr lang="fr-BE" u="sng" dirty="0"/>
              <a:t>à la demande de l’employeur</a:t>
            </a:r>
            <a:r>
              <a:rPr lang="fr-BE" dirty="0"/>
              <a:t> qui oblige le télétravailleur a effectuer plus d’heures que prévu, cela devient discutable.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Si on ramène du travail à la maison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Autre exemple : répondre à un mail en dehors des heures de travail -&gt; pas de sursalaire (pas oublier non plus le droit à la déconnexion)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0" u="none" dirty="0"/>
              <a:t>Si à l’initiative du travailleur : </a:t>
            </a:r>
            <a:r>
              <a:rPr lang="fr-FR" sz="1200" dirty="0"/>
              <a:t>Pas pris en compte pour le calcul de la durée du travail</a:t>
            </a:r>
          </a:p>
          <a:p>
            <a:pPr marL="0" marR="0" lvl="0" indent="0" algn="l" defTabSz="457200" rtl="0" eaLnBrk="1" fontAlgn="auto" latinLnBrk="0" hangingPunct="1">
              <a:lnSpc>
                <a:spcPct val="100000"/>
              </a:lnSpc>
              <a:spcBef>
                <a:spcPts val="0"/>
              </a:spcBef>
              <a:spcAft>
                <a:spcPts val="0"/>
              </a:spcAft>
              <a:buClrTx/>
              <a:buSzTx/>
              <a:buFontTx/>
              <a:buNone/>
              <a:tabLst/>
              <a:defRPr/>
            </a:pPr>
            <a:r>
              <a:rPr lang="fr-BE" b="0" u="none" dirty="0"/>
              <a:t>Si travail autorisé par l’employeur : </a:t>
            </a:r>
            <a:r>
              <a:rPr lang="fr-FR" dirty="0"/>
              <a:t>Pris en compte dans le temps de travail. Prévoir une mention dans le règlement de travail l’autorisant (à des fins probatoires)</a:t>
            </a:r>
            <a:endParaRPr lang="fr-BE" b="0"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Une mention dans le règlement de travail devrait prévoir explicitement que tout travail réalisé en dehors des horaires de travail est autorisé par l’employeur pour être considéré comme du temps de 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r>
              <a:rPr lang="fr-BE" b="1" dirty="0"/>
              <a:t>Ils doivent en principe le prouver eux-mêmes.</a:t>
            </a:r>
            <a:r>
              <a:rPr lang="fr-BE" dirty="0"/>
              <a:t> En règle générale, on considère que le travailleur doit pouvoir prouver lui-même qu’il a dû trop travailler en télétravail et qu’il n’a donc pas pu effectuer son travail endéans ses heures. </a:t>
            </a:r>
          </a:p>
          <a:p>
            <a:r>
              <a:rPr lang="fr-BE" b="1" dirty="0"/>
              <a:t>Attention !</a:t>
            </a:r>
            <a:r>
              <a:rPr lang="fr-BE" dirty="0"/>
              <a:t>  Un arrêt du 22 mai 2020 de la Cour d’appel de Bruxelles a semé quelque peu le doute à ce propos. Le juge a en effet estimé que l’employeur doit mettre en place un système d’enregistrement du temps de travail journalier de chaque travailleur. Il doit prouver quelles heures de travail ont été prestées et au moins que les heures que le travailleur prétend avoir prestées ne l’ont pas été. Cet arrêt ne concernait toutefois pas le télétravail et pour l’instant, il n’est pas clairement établi s’il aura également des conséquences pour celui-ci.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Par conséquent, si l’employeur souhaite exercer un contrôle et que des heures supplémentaires sont prestées, un sursalaire pourrait être réclamé. Il peut être convenu dans l’accord conclu avec le travailleur qu’il n'est pas prévu que des heures supplémentaires soient prestées.</a:t>
            </a: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48</a:t>
            </a:fld>
            <a:endParaRPr lang="fr-BE"/>
          </a:p>
        </p:txBody>
      </p:sp>
    </p:spTree>
    <p:extLst>
      <p:ext uri="{BB962C8B-B14F-4D97-AF65-F5344CB8AC3E}">
        <p14:creationId xmlns:p14="http://schemas.microsoft.com/office/powerpoint/2010/main" val="2650164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effectLst/>
              </a:rPr>
              <a:t>Ergonomie = Adaptation d'un environnement de travail (outils, matériel, organisation…) aux besoins de l'utilisateur.</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49</a:t>
            </a:fld>
            <a:endParaRPr lang="fr-BE"/>
          </a:p>
        </p:txBody>
      </p:sp>
    </p:spTree>
    <p:extLst>
      <p:ext uri="{BB962C8B-B14F-4D97-AF65-F5344CB8AC3E}">
        <p14:creationId xmlns:p14="http://schemas.microsoft.com/office/powerpoint/2010/main" val="1615548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50</a:t>
            </a:fld>
            <a:endParaRPr lang="fr-BE"/>
          </a:p>
        </p:txBody>
      </p:sp>
    </p:spTree>
    <p:extLst>
      <p:ext uri="{BB962C8B-B14F-4D97-AF65-F5344CB8AC3E}">
        <p14:creationId xmlns:p14="http://schemas.microsoft.com/office/powerpoint/2010/main" val="3427233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51</a:t>
            </a:fld>
            <a:endParaRPr lang="fr-BE"/>
          </a:p>
        </p:txBody>
      </p:sp>
    </p:spTree>
    <p:extLst>
      <p:ext uri="{BB962C8B-B14F-4D97-AF65-F5344CB8AC3E}">
        <p14:creationId xmlns:p14="http://schemas.microsoft.com/office/powerpoint/2010/main" val="72845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Mise à disposition de matériel -&gt; bien mieux pour la protection des données à caractères personnels et pour réduire la fracture numérique</a:t>
            </a:r>
          </a:p>
          <a:p>
            <a:endParaRPr lang="fr-FR" dirty="0"/>
          </a:p>
          <a:p>
            <a:r>
              <a:rPr lang="fr-FR" dirty="0"/>
              <a:t>Pas de cumul autorisé -&gt; cumul autorisé que si ordi mis à disposition du travailleur par l’employeur</a:t>
            </a:r>
          </a:p>
          <a:p>
            <a:endParaRPr lang="fr-FR" dirty="0"/>
          </a:p>
          <a:p>
            <a:r>
              <a:rPr lang="fr-FR" dirty="0"/>
              <a:t>Frais réels : sur base de justificatifs</a:t>
            </a:r>
          </a:p>
          <a:p>
            <a:endParaRPr lang="fr-FR" dirty="0"/>
          </a:p>
          <a:p>
            <a:r>
              <a:rPr lang="fr-FR" dirty="0"/>
              <a:t>Déduction forfaitaires à IPP : forfaits doit correspondre à une certaines réalités</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4</a:t>
            </a:fld>
            <a:endParaRPr lang="fr-BE"/>
          </a:p>
        </p:txBody>
      </p:sp>
    </p:spTree>
    <p:extLst>
      <p:ext uri="{BB962C8B-B14F-4D97-AF65-F5344CB8AC3E}">
        <p14:creationId xmlns:p14="http://schemas.microsoft.com/office/powerpoint/2010/main" val="1526518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1" kern="1200" dirty="0">
                <a:solidFill>
                  <a:schemeClr val="tx1"/>
                </a:solidFill>
                <a:effectLst/>
                <a:latin typeface="+mn-lt"/>
                <a:ea typeface="+mn-ea"/>
                <a:cs typeface="+mn-cs"/>
              </a:rPr>
              <a:t>Avantages du télétravail</a:t>
            </a:r>
            <a:endParaRPr lang="fr-BE" sz="1200" kern="1200" dirty="0">
              <a:solidFill>
                <a:schemeClr val="tx1"/>
              </a:solidFill>
              <a:effectLst/>
              <a:latin typeface="+mn-lt"/>
              <a:ea typeface="+mn-ea"/>
              <a:cs typeface="+mn-cs"/>
            </a:endParaRPr>
          </a:p>
          <a:p>
            <a:pPr marL="228600" lvl="0" indent="-228600">
              <a:buFont typeface="+mj-lt"/>
              <a:buAutoNum type="arabicPeriod"/>
            </a:pPr>
            <a:r>
              <a:rPr lang="fr-BE" sz="1200" kern="1200" dirty="0">
                <a:solidFill>
                  <a:schemeClr val="tx1"/>
                </a:solidFill>
                <a:effectLst/>
                <a:latin typeface="+mn-lt"/>
                <a:ea typeface="+mn-ea"/>
                <a:cs typeface="+mn-cs"/>
              </a:rPr>
              <a:t>Concilier vie privée et vie professionnelle</a:t>
            </a:r>
          </a:p>
          <a:p>
            <a:pPr marL="228600" lvl="0" indent="-228600">
              <a:buFont typeface="+mj-lt"/>
              <a:buAutoNum type="arabicPeriod"/>
            </a:pPr>
            <a:r>
              <a:rPr lang="fr-BE" sz="1200" kern="1200" dirty="0">
                <a:solidFill>
                  <a:schemeClr val="tx1"/>
                </a:solidFill>
                <a:effectLst/>
                <a:latin typeface="+mn-lt"/>
                <a:ea typeface="+mn-ea"/>
                <a:cs typeface="+mn-cs"/>
              </a:rPr>
              <a:t>Réduction des temps de trajet</a:t>
            </a:r>
          </a:p>
          <a:p>
            <a:pPr marL="228600" lvl="0" indent="-228600">
              <a:buFont typeface="+mj-lt"/>
              <a:buAutoNum type="arabicPeriod"/>
            </a:pPr>
            <a:r>
              <a:rPr lang="fr-BE" sz="1200" kern="1200" dirty="0">
                <a:solidFill>
                  <a:schemeClr val="tx1"/>
                </a:solidFill>
                <a:effectLst/>
                <a:latin typeface="+mn-lt"/>
                <a:ea typeface="+mn-ea"/>
                <a:cs typeface="+mn-cs"/>
              </a:rPr>
              <a:t>Flexibilité (horaire, organisation du travail …)</a:t>
            </a:r>
          </a:p>
          <a:p>
            <a:pPr marL="228600" lvl="0" indent="-228600">
              <a:buFont typeface="+mj-lt"/>
              <a:buAutoNum type="arabicPeriod"/>
            </a:pPr>
            <a:r>
              <a:rPr lang="fr-BE" sz="1200" kern="1200" dirty="0">
                <a:solidFill>
                  <a:schemeClr val="tx1"/>
                </a:solidFill>
                <a:effectLst/>
                <a:latin typeface="+mn-lt"/>
                <a:ea typeface="+mn-ea"/>
                <a:cs typeface="+mn-cs"/>
              </a:rPr>
              <a:t>Diminution du stress engendré par la circulation</a:t>
            </a:r>
          </a:p>
          <a:p>
            <a:pPr marL="228600" lvl="0" indent="-228600">
              <a:buFont typeface="+mj-lt"/>
              <a:buAutoNum type="arabicPeriod"/>
            </a:pPr>
            <a:r>
              <a:rPr lang="fr-BE" sz="1200" kern="1200" dirty="0">
                <a:solidFill>
                  <a:schemeClr val="tx1"/>
                </a:solidFill>
                <a:effectLst/>
                <a:latin typeface="+mn-lt"/>
                <a:ea typeface="+mn-ea"/>
                <a:cs typeface="+mn-cs"/>
              </a:rPr>
              <a:t>Productivité en hausse</a:t>
            </a:r>
          </a:p>
          <a:p>
            <a:pPr marL="228600" lvl="0" indent="-228600">
              <a:buFont typeface="+mj-lt"/>
              <a:buAutoNum type="arabicPeriod"/>
            </a:pPr>
            <a:r>
              <a:rPr lang="fr-BE" sz="1200" kern="1200" dirty="0">
                <a:solidFill>
                  <a:schemeClr val="tx1"/>
                </a:solidFill>
                <a:effectLst/>
                <a:latin typeface="+mn-lt"/>
                <a:ea typeface="+mn-ea"/>
                <a:cs typeface="+mn-cs"/>
              </a:rPr>
              <a:t>Diminution de la fatigue</a:t>
            </a:r>
          </a:p>
          <a:p>
            <a:pPr marL="228600" lvl="0" indent="-228600">
              <a:buFont typeface="+mj-lt"/>
              <a:buAutoNum type="arabicPeriod"/>
            </a:pPr>
            <a:r>
              <a:rPr lang="fr-BE" sz="1200" kern="1200" dirty="0">
                <a:solidFill>
                  <a:schemeClr val="tx1"/>
                </a:solidFill>
                <a:effectLst/>
                <a:latin typeface="+mn-lt"/>
                <a:ea typeface="+mn-ea"/>
                <a:cs typeface="+mn-cs"/>
              </a:rPr>
              <a:t>Facilité de programmer et de suivre une réunion en visioconférence</a:t>
            </a:r>
          </a:p>
          <a:p>
            <a:pPr marL="228600" lvl="0" indent="-228600">
              <a:buFont typeface="+mj-lt"/>
              <a:buAutoNum type="arabicPeriod"/>
            </a:pPr>
            <a:r>
              <a:rPr lang="fr-BE" sz="1200" kern="1200" dirty="0">
                <a:solidFill>
                  <a:schemeClr val="tx1"/>
                </a:solidFill>
                <a:effectLst/>
                <a:latin typeface="+mn-lt"/>
                <a:ea typeface="+mn-ea"/>
                <a:cs typeface="+mn-cs"/>
              </a:rPr>
              <a:t>Profitable à petite dose</a:t>
            </a:r>
          </a:p>
          <a:p>
            <a:pPr marL="228600" lvl="0" indent="-228600">
              <a:buFont typeface="+mj-lt"/>
              <a:buAutoNum type="arabicPeriod"/>
            </a:pPr>
            <a:r>
              <a:rPr lang="fr-BE" sz="1200" kern="1200" dirty="0">
                <a:solidFill>
                  <a:schemeClr val="tx1"/>
                </a:solidFill>
                <a:effectLst/>
                <a:latin typeface="+mn-lt"/>
                <a:ea typeface="+mn-ea"/>
                <a:cs typeface="+mn-cs"/>
              </a:rPr>
              <a:t>Limitation des coûts d’électricité et de chauffage des bureaux de </a:t>
            </a:r>
            <a:r>
              <a:rPr lang="fr-BE" sz="1200" kern="1200" dirty="0" err="1">
                <a:solidFill>
                  <a:schemeClr val="tx1"/>
                </a:solidFill>
                <a:effectLst/>
                <a:latin typeface="+mn-lt"/>
                <a:ea typeface="+mn-ea"/>
                <a:cs typeface="+mn-cs"/>
              </a:rPr>
              <a:t>l’asbl</a:t>
            </a:r>
            <a:r>
              <a:rPr lang="fr-BE" sz="1200" kern="1200" dirty="0">
                <a:solidFill>
                  <a:schemeClr val="tx1"/>
                </a:solidFill>
                <a:effectLst/>
                <a:latin typeface="+mn-lt"/>
                <a:ea typeface="+mn-ea"/>
                <a:cs typeface="+mn-cs"/>
              </a:rPr>
              <a:t> pour l’employeur</a:t>
            </a:r>
          </a:p>
          <a:p>
            <a:pPr marL="228600" lvl="0" indent="-228600">
              <a:buFont typeface="+mj-lt"/>
              <a:buAutoNum type="arabicPeriod"/>
            </a:pPr>
            <a:r>
              <a:rPr lang="fr-BE" sz="1200" kern="1200" dirty="0">
                <a:solidFill>
                  <a:schemeClr val="tx1"/>
                </a:solidFill>
                <a:effectLst/>
                <a:latin typeface="+mn-lt"/>
                <a:ea typeface="+mn-ea"/>
                <a:cs typeface="+mn-cs"/>
              </a:rPr>
              <a:t>Qualité du travail parfois supérieur</a:t>
            </a:r>
          </a:p>
          <a:p>
            <a:pPr marL="228600" lvl="0" indent="-228600">
              <a:buFont typeface="+mj-lt"/>
              <a:buAutoNum type="arabicPeriod"/>
            </a:pPr>
            <a:r>
              <a:rPr lang="fr-BE" sz="1200" kern="1200" dirty="0">
                <a:solidFill>
                  <a:schemeClr val="tx1"/>
                </a:solidFill>
                <a:effectLst/>
                <a:latin typeface="+mn-lt"/>
                <a:ea typeface="+mn-ea"/>
                <a:cs typeface="+mn-cs"/>
              </a:rPr>
              <a:t>L’employeur peut s’adresser à d’autres profils de candidats et a accès à d’autres profils</a:t>
            </a:r>
          </a:p>
          <a:p>
            <a:pPr marL="228600" lvl="0" indent="-228600">
              <a:buFont typeface="+mj-lt"/>
              <a:buAutoNum type="arabicPeriod"/>
            </a:pPr>
            <a:r>
              <a:rPr lang="fr-BE" sz="1200" kern="1200" dirty="0">
                <a:solidFill>
                  <a:schemeClr val="tx1"/>
                </a:solidFill>
                <a:effectLst/>
                <a:latin typeface="+mn-lt"/>
                <a:ea typeface="+mn-ea"/>
                <a:cs typeface="+mn-cs"/>
              </a:rPr>
              <a:t>Relations interpersonnelles des travailleurs plus facile à gérer pour l’employeur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Inconvénients du télétravail</a:t>
            </a:r>
            <a:endParaRPr lang="fr-BE" sz="1200" kern="1200" dirty="0">
              <a:solidFill>
                <a:schemeClr val="tx1"/>
              </a:solidFill>
              <a:effectLst/>
              <a:latin typeface="+mn-lt"/>
              <a:ea typeface="+mn-ea"/>
              <a:cs typeface="+mn-cs"/>
            </a:endParaRPr>
          </a:p>
          <a:p>
            <a:pPr lvl="0"/>
            <a:endParaRPr lang="fr-BE" sz="1200" kern="1200" dirty="0">
              <a:solidFill>
                <a:schemeClr val="tx1"/>
              </a:solidFill>
              <a:effectLst/>
              <a:latin typeface="+mn-lt"/>
              <a:ea typeface="+mn-ea"/>
              <a:cs typeface="+mn-cs"/>
            </a:endParaRPr>
          </a:p>
          <a:p>
            <a:pPr marL="228600" lvl="0" indent="-228600">
              <a:buFont typeface="+mj-lt"/>
              <a:buAutoNum type="arabicPeriod"/>
            </a:pPr>
            <a:r>
              <a:rPr lang="fr-BE" sz="1200" kern="1200" dirty="0">
                <a:solidFill>
                  <a:schemeClr val="tx1"/>
                </a:solidFill>
                <a:effectLst/>
                <a:latin typeface="+mn-lt"/>
                <a:ea typeface="+mn-ea"/>
                <a:cs typeface="+mn-cs"/>
              </a:rPr>
              <a:t>Impossibilité ou difficulté </a:t>
            </a:r>
            <a:r>
              <a:rPr lang="fr-BE" sz="1200" strike="noStrike" kern="1200" dirty="0">
                <a:solidFill>
                  <a:schemeClr val="tx1"/>
                </a:solidFill>
                <a:effectLst/>
                <a:latin typeface="+mn-lt"/>
                <a:ea typeface="+mn-ea"/>
                <a:cs typeface="+mn-cs"/>
              </a:rPr>
              <a:t>de rapprocher </a:t>
            </a:r>
            <a:r>
              <a:rPr lang="fr-BE" sz="1200" kern="1200" dirty="0">
                <a:solidFill>
                  <a:schemeClr val="tx1"/>
                </a:solidFill>
                <a:effectLst/>
                <a:latin typeface="+mn-lt"/>
                <a:ea typeface="+mn-ea"/>
                <a:cs typeface="+mn-cs"/>
              </a:rPr>
              <a:t>vie privée et vie professionnelle (chevauchement des deux)</a:t>
            </a:r>
          </a:p>
          <a:p>
            <a:pPr marL="228600" lvl="0" indent="-228600">
              <a:buFont typeface="+mj-lt"/>
              <a:buAutoNum type="arabicPeriod"/>
            </a:pPr>
            <a:r>
              <a:rPr lang="fr-BE" sz="1200" kern="1200" dirty="0">
                <a:solidFill>
                  <a:schemeClr val="tx1"/>
                </a:solidFill>
                <a:effectLst/>
                <a:latin typeface="+mn-lt"/>
                <a:ea typeface="+mn-ea"/>
                <a:cs typeface="+mn-cs"/>
              </a:rPr>
              <a:t>Poste de travail dont le télétravailleur bénéficie au domicile pas toujours adapté par rapport aux standards de qualité voulu</a:t>
            </a:r>
          </a:p>
          <a:p>
            <a:pPr marL="228600" lvl="0" indent="-228600">
              <a:buFont typeface="+mj-lt"/>
              <a:buAutoNum type="arabicPeriod"/>
            </a:pPr>
            <a:r>
              <a:rPr lang="fr-BE" sz="1200" kern="1200" dirty="0">
                <a:solidFill>
                  <a:schemeClr val="tx1"/>
                </a:solidFill>
                <a:effectLst/>
                <a:latin typeface="+mn-lt"/>
                <a:ea typeface="+mn-ea"/>
                <a:cs typeface="+mn-cs"/>
              </a:rPr>
              <a:t>Augmentation de la charge de travail</a:t>
            </a:r>
          </a:p>
          <a:p>
            <a:pPr marL="228600" lvl="0" indent="-228600">
              <a:buFont typeface="+mj-lt"/>
              <a:buAutoNum type="arabicPeriod"/>
            </a:pPr>
            <a:r>
              <a:rPr lang="fr-BE" sz="1200" kern="1200" dirty="0">
                <a:solidFill>
                  <a:schemeClr val="tx1"/>
                </a:solidFill>
                <a:effectLst/>
                <a:latin typeface="+mn-lt"/>
                <a:ea typeface="+mn-ea"/>
                <a:cs typeface="+mn-cs"/>
              </a:rPr>
              <a:t>Trop d’heures passées derrière l’écran</a:t>
            </a:r>
          </a:p>
          <a:p>
            <a:pPr marL="228600" lvl="0" indent="-228600">
              <a:buFont typeface="+mj-lt"/>
              <a:buAutoNum type="arabicPeriod"/>
            </a:pPr>
            <a:r>
              <a:rPr lang="fr-BE" sz="1200" kern="1200" dirty="0">
                <a:solidFill>
                  <a:schemeClr val="tx1"/>
                </a:solidFill>
                <a:effectLst/>
                <a:latin typeface="+mn-lt"/>
                <a:ea typeface="+mn-ea"/>
                <a:cs typeface="+mn-cs"/>
              </a:rPr>
              <a:t>Douleurs articulaires</a:t>
            </a:r>
          </a:p>
          <a:p>
            <a:pPr marL="228600" lvl="0" indent="-228600">
              <a:buFont typeface="+mj-lt"/>
              <a:buAutoNum type="arabicPeriod"/>
            </a:pPr>
            <a:r>
              <a:rPr lang="fr-BE" sz="1200" kern="1200" dirty="0">
                <a:solidFill>
                  <a:schemeClr val="tx1"/>
                </a:solidFill>
                <a:effectLst/>
                <a:latin typeface="+mn-lt"/>
                <a:ea typeface="+mn-ea"/>
                <a:cs typeface="+mn-cs"/>
              </a:rPr>
              <a:t>Stress, surmenage, troubles anxieux</a:t>
            </a:r>
          </a:p>
          <a:p>
            <a:pPr marL="228600" lvl="0" indent="-228600">
              <a:buFont typeface="+mj-lt"/>
              <a:buAutoNum type="arabicPeriod"/>
            </a:pPr>
            <a:r>
              <a:rPr lang="fr-BE" sz="1200" kern="1200" dirty="0">
                <a:solidFill>
                  <a:schemeClr val="tx1"/>
                </a:solidFill>
                <a:effectLst/>
                <a:latin typeface="+mn-lt"/>
                <a:ea typeface="+mn-ea"/>
                <a:cs typeface="+mn-cs"/>
              </a:rPr>
              <a:t>Pas connaissance de tout ce qui se passe au sein de </a:t>
            </a:r>
            <a:r>
              <a:rPr lang="fr-BE" sz="1200" kern="1200" dirty="0" err="1">
                <a:solidFill>
                  <a:schemeClr val="tx1"/>
                </a:solidFill>
                <a:effectLst/>
                <a:latin typeface="+mn-lt"/>
                <a:ea typeface="+mn-ea"/>
                <a:cs typeface="+mn-cs"/>
              </a:rPr>
              <a:t>l’asbl</a:t>
            </a:r>
            <a:endParaRPr lang="fr-BE" sz="1200" kern="1200" dirty="0">
              <a:solidFill>
                <a:schemeClr val="tx1"/>
              </a:solidFill>
              <a:effectLst/>
              <a:latin typeface="+mn-lt"/>
              <a:ea typeface="+mn-ea"/>
              <a:cs typeface="+mn-cs"/>
            </a:endParaRPr>
          </a:p>
          <a:p>
            <a:pPr marL="228600" lvl="0" indent="-228600">
              <a:buFont typeface="+mj-lt"/>
              <a:buAutoNum type="arabicPeriod"/>
            </a:pPr>
            <a:r>
              <a:rPr lang="fr-BE" sz="1200" kern="1200" dirty="0">
                <a:solidFill>
                  <a:schemeClr val="tx1"/>
                </a:solidFill>
                <a:effectLst/>
                <a:latin typeface="+mn-lt"/>
                <a:ea typeface="+mn-ea"/>
                <a:cs typeface="+mn-cs"/>
              </a:rPr>
              <a:t>Impossibilité (parfois) de l’employeur de déterminer si le travailleur n’est pas surmené ou en souffrance</a:t>
            </a:r>
          </a:p>
          <a:p>
            <a:pPr marL="228600" lvl="0" indent="-228600">
              <a:buFont typeface="+mj-lt"/>
              <a:buAutoNum type="arabicPeriod"/>
            </a:pPr>
            <a:r>
              <a:rPr lang="fr-BE" sz="1200" kern="1200" dirty="0">
                <a:solidFill>
                  <a:schemeClr val="tx1"/>
                </a:solidFill>
                <a:effectLst/>
                <a:latin typeface="+mn-lt"/>
                <a:ea typeface="+mn-ea"/>
                <a:cs typeface="+mn-cs"/>
              </a:rPr>
              <a:t>Isolement et raréfaction des relations interpersonnelles</a:t>
            </a:r>
          </a:p>
          <a:p>
            <a:pPr marL="228600" lvl="0" indent="-228600">
              <a:buFont typeface="+mj-lt"/>
              <a:buAutoNum type="arabicPeriod"/>
            </a:pPr>
            <a:r>
              <a:rPr lang="fr-BE" sz="1200" kern="1200" dirty="0">
                <a:solidFill>
                  <a:schemeClr val="tx1"/>
                </a:solidFill>
                <a:effectLst/>
                <a:latin typeface="+mn-lt"/>
                <a:ea typeface="+mn-ea"/>
                <a:cs typeface="+mn-cs"/>
              </a:rPr>
              <a:t>Réunions en visioconférences plus nombreuses</a:t>
            </a:r>
          </a:p>
          <a:p>
            <a:pPr marL="228600" lvl="0" indent="-228600">
              <a:buFont typeface="+mj-lt"/>
              <a:buAutoNum type="arabicPeriod"/>
            </a:pPr>
            <a:r>
              <a:rPr lang="fr-BE" sz="1200" kern="1200" dirty="0">
                <a:solidFill>
                  <a:schemeClr val="tx1"/>
                </a:solidFill>
                <a:effectLst/>
                <a:latin typeface="+mn-lt"/>
                <a:ea typeface="+mn-ea"/>
                <a:cs typeface="+mn-cs"/>
              </a:rPr>
              <a:t>Problèmes liés à l’état de la technique et de l’informatique</a:t>
            </a:r>
          </a:p>
          <a:p>
            <a:pPr marL="228600" lvl="0" indent="-228600">
              <a:buFont typeface="+mj-lt"/>
              <a:buAutoNum type="arabicPeriod"/>
            </a:pPr>
            <a:r>
              <a:rPr lang="fr-BE" sz="1200" kern="1200" dirty="0">
                <a:solidFill>
                  <a:schemeClr val="tx1"/>
                </a:solidFill>
                <a:effectLst/>
                <a:latin typeface="+mn-lt"/>
                <a:ea typeface="+mn-ea"/>
                <a:cs typeface="+mn-cs"/>
              </a:rPr>
              <a:t>Néfaste à haute dose</a:t>
            </a:r>
          </a:p>
          <a:p>
            <a:pPr marL="228600" lvl="0" indent="-228600">
              <a:buFont typeface="+mj-lt"/>
              <a:buAutoNum type="arabicPeriod"/>
            </a:pPr>
            <a:r>
              <a:rPr lang="fr-BE" sz="1200" kern="1200" dirty="0">
                <a:solidFill>
                  <a:schemeClr val="tx1"/>
                </a:solidFill>
                <a:effectLst/>
                <a:latin typeface="+mn-lt"/>
                <a:ea typeface="+mn-ea"/>
                <a:cs typeface="+mn-cs"/>
              </a:rPr>
              <a:t>Déconnexion compliquée</a:t>
            </a:r>
          </a:p>
          <a:p>
            <a:pPr marL="228600" lvl="0" indent="-228600">
              <a:buFont typeface="+mj-lt"/>
              <a:buAutoNum type="arabicPeriod"/>
            </a:pPr>
            <a:r>
              <a:rPr lang="fr-BE" sz="1200" kern="1200" dirty="0">
                <a:solidFill>
                  <a:schemeClr val="tx1"/>
                </a:solidFill>
                <a:effectLst/>
                <a:latin typeface="+mn-lt"/>
                <a:ea typeface="+mn-ea"/>
                <a:cs typeface="+mn-cs"/>
              </a:rPr>
              <a:t>Individualisme exacerbé (« mon travail est plus important que celui des autres ») et disparition de l’esprit d’équipe</a:t>
            </a:r>
          </a:p>
          <a:p>
            <a:pPr marL="228600" lvl="0" indent="-228600">
              <a:buFont typeface="+mj-lt"/>
              <a:buAutoNum type="arabicPeriod"/>
            </a:pPr>
            <a:r>
              <a:rPr lang="fr-BE" sz="1200" kern="1200" dirty="0">
                <a:solidFill>
                  <a:schemeClr val="tx1"/>
                </a:solidFill>
                <a:effectLst/>
                <a:latin typeface="+mn-lt"/>
                <a:ea typeface="+mn-ea"/>
                <a:cs typeface="+mn-cs"/>
              </a:rPr>
              <a:t>Visibilité et reconnaissance du travail réalisé amoindrie</a:t>
            </a:r>
          </a:p>
          <a:p>
            <a:pPr marL="228600" lvl="0" indent="-228600">
              <a:buFont typeface="+mj-lt"/>
              <a:buAutoNum type="arabicPeriod"/>
            </a:pPr>
            <a:r>
              <a:rPr lang="fr-BE" sz="1200" kern="1200" dirty="0">
                <a:solidFill>
                  <a:schemeClr val="tx1"/>
                </a:solidFill>
                <a:effectLst/>
                <a:latin typeface="+mn-lt"/>
                <a:ea typeface="+mn-ea"/>
                <a:cs typeface="+mn-cs"/>
              </a:rPr>
              <a:t>Difficulté de créer une « culture d’entreprise » pour l’employeur</a:t>
            </a:r>
          </a:p>
          <a:p>
            <a:pPr marL="228600" lvl="0" indent="-228600">
              <a:buFont typeface="+mj-lt"/>
              <a:buAutoNum type="arabicPeriod"/>
            </a:pPr>
            <a:r>
              <a:rPr lang="fr-BE" sz="1200" kern="1200" dirty="0">
                <a:solidFill>
                  <a:schemeClr val="tx1"/>
                </a:solidFill>
                <a:effectLst/>
                <a:latin typeface="+mn-lt"/>
                <a:ea typeface="+mn-ea"/>
                <a:cs typeface="+mn-cs"/>
              </a:rPr>
              <a:t>Difficulté de ne pas pouvoir « surveiller les travailleurs à distance »</a:t>
            </a:r>
          </a:p>
          <a:p>
            <a:pPr marL="228600" lvl="0" indent="-228600">
              <a:buFont typeface="+mj-lt"/>
              <a:buAutoNum type="arabicPeriod"/>
            </a:pPr>
            <a:r>
              <a:rPr lang="fr-BE" sz="1200" kern="1200" dirty="0">
                <a:solidFill>
                  <a:schemeClr val="tx1"/>
                </a:solidFill>
                <a:effectLst/>
                <a:latin typeface="+mn-lt"/>
                <a:ea typeface="+mn-ea"/>
                <a:cs typeface="+mn-cs"/>
              </a:rPr>
              <a:t>Difficulté pour l’employeur de mesurer les besoins en formation d’un travailleur et ses ambitions</a:t>
            </a:r>
          </a:p>
          <a:p>
            <a:pPr marL="228600" lvl="0" indent="-228600">
              <a:buFont typeface="+mj-lt"/>
              <a:buAutoNum type="arabicPeriod"/>
            </a:pPr>
            <a:r>
              <a:rPr lang="fr-BE" dirty="0">
                <a:effectLst/>
                <a:latin typeface="Arial" panose="020B0604020202020204" pitchFamily="34" charset="0"/>
              </a:rPr>
              <a:t>Les efforts managériaux pour « encadrer » le télétravail (réunions, « jours » de télétravail, préciser les tâches à</a:t>
            </a:r>
            <a:br>
              <a:rPr lang="fr-BE" dirty="0"/>
            </a:br>
            <a:r>
              <a:rPr lang="fr-BE" dirty="0">
                <a:effectLst/>
                <a:latin typeface="Arial" panose="020B0604020202020204" pitchFamily="34" charset="0"/>
              </a:rPr>
              <a:t>réaliser, etc.) peuvent nuire à ce qui rend le télétravail attractif en premier lieu</a:t>
            </a:r>
            <a:r>
              <a:rPr lang="fr-BE" sz="1200" kern="1200" dirty="0">
                <a:solidFill>
                  <a:schemeClr val="tx1"/>
                </a:solidFill>
                <a:effectLst/>
                <a:latin typeface="+mn-lt"/>
                <a:ea typeface="+mn-ea"/>
                <a:cs typeface="+mn-cs"/>
              </a:rPr>
              <a:t> (le cas d’une société pharmaceutique)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52</a:t>
            </a:fld>
            <a:endParaRPr lang="fr-BE"/>
          </a:p>
        </p:txBody>
      </p:sp>
    </p:spTree>
    <p:extLst>
      <p:ext uri="{BB962C8B-B14F-4D97-AF65-F5344CB8AC3E}">
        <p14:creationId xmlns:p14="http://schemas.microsoft.com/office/powerpoint/2010/main" val="1830752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53</a:t>
            </a:fld>
            <a:endParaRPr lang="fr-BE"/>
          </a:p>
        </p:txBody>
      </p:sp>
    </p:spTree>
    <p:extLst>
      <p:ext uri="{BB962C8B-B14F-4D97-AF65-F5344CB8AC3E}">
        <p14:creationId xmlns:p14="http://schemas.microsoft.com/office/powerpoint/2010/main" val="39030781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Difficulté à s’automotiver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Paradoxe des études : meilleur équilibre vie privée-prof, bien-être meilleur mais isolement, stress et demande du droit à la déconnexion -&gt; </a:t>
            </a:r>
            <a:r>
              <a:rPr lang="fr-BE" dirty="0" err="1"/>
              <a:t>divergeance</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Risque</a:t>
            </a:r>
          </a:p>
          <a:p>
            <a:pPr marL="0" marR="0" lvl="0" indent="0" algn="l" defTabSz="457200" rtl="0" eaLnBrk="1" fontAlgn="auto" latinLnBrk="0" hangingPunct="1">
              <a:lnSpc>
                <a:spcPct val="100000"/>
              </a:lnSpc>
              <a:spcBef>
                <a:spcPts val="0"/>
              </a:spcBef>
              <a:spcAft>
                <a:spcPts val="0"/>
              </a:spcAft>
              <a:buClrTx/>
              <a:buSzTx/>
              <a:buFontTx/>
              <a:buNone/>
              <a:tabLst/>
              <a:defRPr/>
            </a:pPr>
            <a:r>
              <a:rPr lang="fr-BE" b="0" u="none" dirty="0"/>
              <a:t>Probabilité qu’un dommage d’une certaine gravité survienne lorsque l’on est exposé à un danger et en présence de facteurs de risques.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b="0" u="none" dirty="0"/>
              <a:t>-&gt;Dommage : morsure de </a:t>
            </a:r>
            <a:r>
              <a:rPr lang="fr-BE" b="0" u="none" dirty="0" err="1"/>
              <a:t>pitbul</a:t>
            </a:r>
            <a:endParaRPr lang="fr-BE" b="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0" u="none" dirty="0"/>
              <a:t>-&gt; facteur de risque : je cours, je suis seul, le chien a faim</a:t>
            </a:r>
          </a:p>
          <a:p>
            <a:pPr marL="0" marR="0" lvl="0" indent="0" algn="l" defTabSz="457200" rtl="0" eaLnBrk="1" fontAlgn="auto" latinLnBrk="0" hangingPunct="1">
              <a:lnSpc>
                <a:spcPct val="100000"/>
              </a:lnSpc>
              <a:spcBef>
                <a:spcPts val="0"/>
              </a:spcBef>
              <a:spcAft>
                <a:spcPts val="0"/>
              </a:spcAft>
              <a:buClrTx/>
              <a:buSzTx/>
              <a:buFontTx/>
              <a:buNone/>
              <a:tabLst/>
              <a:defRPr/>
            </a:pPr>
            <a:r>
              <a:rPr lang="fr-BE" b="0" u="none" dirty="0"/>
              <a:t>-&gt;Exposition : le chien est en face de moi (proba d’un dommage d’une certaine gravité)</a:t>
            </a:r>
          </a:p>
          <a:p>
            <a:pPr marL="0" marR="0" lvl="0" indent="0" algn="l" defTabSz="457200" rtl="0" eaLnBrk="1" fontAlgn="auto" latinLnBrk="0" hangingPunct="1">
              <a:lnSpc>
                <a:spcPct val="100000"/>
              </a:lnSpc>
              <a:spcBef>
                <a:spcPts val="0"/>
              </a:spcBef>
              <a:spcAft>
                <a:spcPts val="0"/>
              </a:spcAft>
              <a:buClrTx/>
              <a:buSzTx/>
              <a:buFontTx/>
              <a:buNone/>
              <a:tabLst/>
              <a:defRPr/>
            </a:pPr>
            <a:r>
              <a:rPr lang="fr-BE" b="0" u="none" dirty="0"/>
              <a:t>-&gt; Danger : le chien me saute dessus (</a:t>
            </a:r>
            <a:r>
              <a:rPr lang="fr-BE" b="0" u="none" dirty="0" err="1"/>
              <a:t>caract</a:t>
            </a:r>
            <a:r>
              <a:rPr lang="fr-BE" b="0" u="none" dirty="0"/>
              <a:t> inhérente à un objet qui fait que cette dernière donne lieu à un dommage)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r>
              <a:rPr lang="fr-BE" b="1" u="sng" dirty="0"/>
              <a:t>Les risques psychosociaux au travail </a:t>
            </a:r>
          </a:p>
          <a:p>
            <a:r>
              <a:rPr lang="fr-BE" dirty="0"/>
              <a:t>Définis comme la probabilité qu’un ou plusieurs travailleurs subissent un dommage psychique qui peut également s’accompagner d’un dommage physique, suite à l’exposition à des composantes de l’organisation du travail, du contenu du travail, des conditions de travail, des conditions de vie au travail et des relations interpersonnelles au travail, sur lesquelles l’employeur a un impact et qui comportent objectivement un danger.</a:t>
            </a:r>
          </a:p>
          <a:p>
            <a:r>
              <a:rPr lang="fr-BE" dirty="0"/>
              <a:t>Le </a:t>
            </a:r>
            <a:r>
              <a:rPr lang="fr-BE" b="1" dirty="0"/>
              <a:t>dommage psychique </a:t>
            </a:r>
            <a:r>
              <a:rPr lang="fr-BE" dirty="0"/>
              <a:t>peut par exemple se manifester par des angoisses, de la dépression et même des idées suicidaires.</a:t>
            </a:r>
          </a:p>
          <a:p>
            <a:r>
              <a:rPr lang="fr-BE" dirty="0"/>
              <a:t>Au </a:t>
            </a:r>
            <a:r>
              <a:rPr lang="fr-BE" b="1" dirty="0"/>
              <a:t>niveau physique</a:t>
            </a:r>
            <a:r>
              <a:rPr lang="fr-BE" dirty="0"/>
              <a:t>, ces risques peuvent mener à des problèmes de sommeil, de l’hypertension, des palpitations, des problèmes gastriques et intestinaux…</a:t>
            </a:r>
          </a:p>
          <a:p>
            <a:r>
              <a:rPr lang="fr-BE" dirty="0"/>
              <a:t>Ces risques peuvent également avoir des conséquences négatives pour toute l’entreprise, par exemple, à travers un climat délétère de travail, des conflits, des coûts supplémentaires découlant d’accidents de travail, de l’absentéisme, de la diminution de la qualité du travail ou de la productivité….</a:t>
            </a:r>
          </a:p>
          <a:p>
            <a:r>
              <a:rPr lang="fr-BE" dirty="0"/>
              <a:t>Les manifestations les plus connues des risques psychosociaux au travail sont le stress, le burn-out, les conflits, liés au travail, la violence, le harcèlement moral ou sexuel au 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Les risques psychosociaux liés au travail recouvrent des risques professionnels qui portent aussi bien atteinte à la santé mentale que physique des travailleurs(</a:t>
            </a:r>
            <a:r>
              <a:rPr lang="fr-BE" dirty="0" err="1"/>
              <a:t>euses</a:t>
            </a:r>
            <a:r>
              <a:rPr lang="fr-BE" dirty="0"/>
              <a:t>) et qui ont un impact sur le bon fonctionnement et les performances des entreprises ainsi que sur la sécurité.</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dirty="0"/>
              <a:t>L’employeur est tenu de prendre les mesures nécessaires pour prévenir les risques psychosociaux au travail, pour prévenir les dommages découlant de ces risques ou pour limiter ces dommages.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Confusion entre vie privée et professionnelle</a:t>
            </a:r>
          </a:p>
          <a:p>
            <a:r>
              <a:rPr lang="fr-BE" dirty="0"/>
              <a:t>Télétravail = travail !</a:t>
            </a:r>
          </a:p>
          <a:p>
            <a:r>
              <a:rPr lang="fr-BE" dirty="0"/>
              <a:t>Le télétravailleur peut être perturbé par ses proches dans son </a:t>
            </a:r>
            <a:r>
              <a:rPr lang="fr-BE" b="1" dirty="0">
                <a:solidFill>
                  <a:schemeClr val="accent2"/>
                </a:solidFill>
              </a:rPr>
              <a:t>environnement</a:t>
            </a:r>
            <a:r>
              <a:rPr lang="fr-BE" dirty="0"/>
              <a:t> de télétravail. </a:t>
            </a:r>
          </a:p>
          <a:p>
            <a:r>
              <a:rPr lang="fr-BE" dirty="0"/>
              <a:t>Nécessité d’établir des </a:t>
            </a:r>
            <a:r>
              <a:rPr lang="fr-BE" b="1" dirty="0">
                <a:solidFill>
                  <a:schemeClr val="accent2"/>
                </a:solidFill>
              </a:rPr>
              <a:t>règles en tant que télétravailleur</a:t>
            </a:r>
            <a:r>
              <a:rPr lang="fr-BE" dirty="0"/>
              <a:t> afin de ne pas être (trop) dérangé :</a:t>
            </a:r>
          </a:p>
          <a:p>
            <a:pPr lvl="1"/>
            <a:r>
              <a:rPr lang="fr-BE" dirty="0"/>
              <a:t>Disposer d’un espace de travail isolé de l’espace commun des autres membres de la famille où il est possible de travailler sans être dérangé.</a:t>
            </a:r>
          </a:p>
          <a:p>
            <a:pPr lvl="1"/>
            <a:r>
              <a:rPr lang="fr-BE" dirty="0"/>
              <a:t>Expliquer à sa famille que le télétravail reste du travail.</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Expliquer à sa famille que le télétravail reste du travail, et qu’il faut considérer ces journées comme des journées de travail normales où l’on ne peut pas être déranger à n’importe quel moment.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Présentéisme virtuel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0" dirty="0"/>
              <a:t>Fait de travailler à domicile lorsqu’on est malade mais qu’on se sent capable d’accomplir ces tâches. Les travailleurs peuvent accomplir une partie de leur travail lorsqu’ils ne sont pas en bonne santé, sans devoir prendre de congés de maladie.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0"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0" u="sng" dirty="0"/>
              <a:t>En conclusion</a:t>
            </a:r>
          </a:p>
          <a:p>
            <a:pPr lvl="0"/>
            <a:r>
              <a:rPr lang="fr-FR" dirty="0"/>
              <a:t>Télétravail = réussite</a:t>
            </a:r>
          </a:p>
          <a:p>
            <a:pPr lvl="0"/>
            <a:r>
              <a:rPr lang="fr-FR" dirty="0"/>
              <a:t>Balance des intérêts à réaliser entre l’employeur et le travailleur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54</a:t>
            </a:fld>
            <a:endParaRPr lang="fr-BE"/>
          </a:p>
        </p:txBody>
      </p:sp>
    </p:spTree>
    <p:extLst>
      <p:ext uri="{BB962C8B-B14F-4D97-AF65-F5344CB8AC3E}">
        <p14:creationId xmlns:p14="http://schemas.microsoft.com/office/powerpoint/2010/main" val="63597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55</a:t>
            </a:fld>
            <a:endParaRPr lang="fr-BE"/>
          </a:p>
        </p:txBody>
      </p:sp>
    </p:spTree>
    <p:extLst>
      <p:ext uri="{BB962C8B-B14F-4D97-AF65-F5344CB8AC3E}">
        <p14:creationId xmlns:p14="http://schemas.microsoft.com/office/powerpoint/2010/main" val="26537977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bien-être est inclus dans la loi sur les contrats de travail, la "</a:t>
            </a:r>
            <a:r>
              <a:rPr lang="fr-BE" b="1" dirty="0"/>
              <a:t>loi sur le bien-être</a:t>
            </a:r>
            <a:r>
              <a:rPr lang="fr-BE" dirty="0"/>
              <a:t>" du 4 août 1996 et le codex sur le bien-être au travail. La loi sur le bien-être définit le cadre du bien-être des employés dans l'exercice de leur travail. Le Codex regroupe les décrets d'application qui s'y réfèrent.</a:t>
            </a:r>
            <a:br>
              <a:rPr lang="fr-BE" dirty="0"/>
            </a:br>
            <a:r>
              <a:rPr lang="fr-BE" dirty="0"/>
              <a:t>Les </a:t>
            </a:r>
            <a:r>
              <a:rPr lang="fr-BE" b="1" dirty="0"/>
              <a:t>principes généraux</a:t>
            </a:r>
            <a:r>
              <a:rPr lang="fr-BE" dirty="0"/>
              <a:t> du bien-être au travail doivent être appliqués dans toute l'entreprise. L'employeur a un devoir de diligence envers les employés, ces derniers doivent se conformer aux instructions de l'employeur en matière de bien-être et assurer leur propre sécurité et celle de leurs collègues.</a:t>
            </a:r>
          </a:p>
          <a:p>
            <a:r>
              <a:rPr lang="fr-BE" dirty="0"/>
              <a:t>L'employeur a les </a:t>
            </a:r>
            <a:r>
              <a:rPr lang="fr-BE" b="1" dirty="0"/>
              <a:t>obligations</a:t>
            </a:r>
            <a:r>
              <a:rPr lang="fr-BE" dirty="0"/>
              <a:t> suivantes :</a:t>
            </a:r>
          </a:p>
          <a:p>
            <a:r>
              <a:rPr lang="fr-BE" dirty="0"/>
              <a:t>Réalisation d'une </a:t>
            </a:r>
            <a:r>
              <a:rPr lang="fr-BE" b="1" dirty="0"/>
              <a:t>analyse</a:t>
            </a:r>
            <a:r>
              <a:rPr lang="fr-BE" dirty="0"/>
              <a:t> globale </a:t>
            </a:r>
            <a:r>
              <a:rPr lang="fr-BE" b="1" dirty="0"/>
              <a:t>des risques</a:t>
            </a:r>
            <a:r>
              <a:rPr lang="fr-BE" dirty="0"/>
              <a:t> (en vue d'obtenir un système de gestion des risques à tous les niveaux).</a:t>
            </a:r>
          </a:p>
          <a:p>
            <a:r>
              <a:rPr lang="fr-BE" dirty="0"/>
              <a:t>Accordez une attention particulière à </a:t>
            </a:r>
            <a:r>
              <a:rPr lang="fr-BE" b="1" dirty="0"/>
              <a:t>l'identification des risques psychosociaux et ergonomiques</a:t>
            </a:r>
            <a:r>
              <a:rPr lang="fr-BE" dirty="0"/>
              <a:t> et fournissez l'évaluation nécessaire (par exemple, coaching en matière de stress).</a:t>
            </a:r>
          </a:p>
          <a:p>
            <a:r>
              <a:rPr lang="fr-BE" dirty="0"/>
              <a:t>Prévoir un </a:t>
            </a:r>
            <a:r>
              <a:rPr lang="fr-BE" b="1" dirty="0"/>
              <a:t>service de prévention interne</a:t>
            </a:r>
            <a:r>
              <a:rPr lang="fr-BE" dirty="0"/>
              <a:t> et prendre les </a:t>
            </a:r>
            <a:r>
              <a:rPr lang="fr-BE" b="1" dirty="0"/>
              <a:t>mesures préventives</a:t>
            </a:r>
            <a:r>
              <a:rPr lang="fr-BE" dirty="0"/>
              <a:t> nécessaires pour éviter les risques et/ou les dommages (consultation des employés et/ou des représentants syndicaux requise).</a:t>
            </a:r>
          </a:p>
          <a:p>
            <a:r>
              <a:rPr lang="fr-BE" b="1" dirty="0"/>
              <a:t>Adapter la politique sociale </a:t>
            </a:r>
            <a:r>
              <a:rPr lang="fr-BE" dirty="0"/>
              <a:t>à la lumière de l'expérience et des conditions de travail.</a:t>
            </a:r>
          </a:p>
          <a:p>
            <a:r>
              <a:rPr lang="fr-BE" b="1" dirty="0"/>
              <a:t>Fournir des informations </a:t>
            </a:r>
            <a:r>
              <a:rPr lang="fr-BE" dirty="0"/>
              <a:t>au travailleur sur les mesures de prévention.</a:t>
            </a:r>
          </a:p>
          <a:p>
            <a:br>
              <a:rPr lang="fr-BE" b="1" dirty="0"/>
            </a:br>
            <a:r>
              <a:rPr lang="fr-BE" dirty="0"/>
              <a:t>Pour conclure, la </a:t>
            </a:r>
            <a:r>
              <a:rPr lang="fr-BE" b="1" dirty="0"/>
              <a:t>loi sur le bien-être social</a:t>
            </a:r>
            <a:r>
              <a:rPr lang="fr-BE" dirty="0"/>
              <a:t> </a:t>
            </a:r>
            <a:r>
              <a:rPr lang="fr-BE" b="1" dirty="0"/>
              <a:t>s'applique au télétravail</a:t>
            </a:r>
            <a:r>
              <a:rPr lang="fr-BE" dirty="0"/>
              <a:t>. Comment l'employeur peut-il concrètement améliorer le bien-être de l'employé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56</a:t>
            </a:fld>
            <a:endParaRPr lang="fr-BE"/>
          </a:p>
        </p:txBody>
      </p:sp>
    </p:spTree>
    <p:extLst>
      <p:ext uri="{BB962C8B-B14F-4D97-AF65-F5344CB8AC3E}">
        <p14:creationId xmlns:p14="http://schemas.microsoft.com/office/powerpoint/2010/main" val="256060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C’est l’un des effets (l’isolement social) que le CNT avait pointé lors de la mise en place du télétravail obligatoire au début de la crise COVID-19.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Il faut éviter que le télétravailleur ne devienne une « île déserte ». L’isolement a des conséquences sur la santé physique et psychologique du télétravailleur.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L’esprit d’équipe doit être le moteur de </a:t>
            </a:r>
            <a:r>
              <a:rPr lang="fr-BE" dirty="0" err="1"/>
              <a:t>l’asbl</a:t>
            </a:r>
            <a:r>
              <a:rPr lang="fr-BE" dirty="0"/>
              <a:t> : on doit être entouré, partager des idées … il est primordial de communiquer. Le dialogue continu pour conserver la cohésion et la motivation au sein de </a:t>
            </a:r>
            <a:r>
              <a:rPr lang="fr-BE" dirty="0" err="1"/>
              <a:t>l’asbl</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dynamique de groupe est perdue, d’après Daoust, à partir de 3 jours de télétravail sur la semaine.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Toujours privilégier les appels vidéos avant les appels téléphoniques et les mails -&gt; prévoir régulièrement à l’agenda des contacts réguliers formels et informels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Ex. : prévoir le matin un cour appel vidéo d’équipe où l’on discute des tâches de chacun pour la journée, et en refaire un le soir, afin de reformuler les objectifs et donner les dernières nouvelles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Des moments de rencontre virtuels (visioconférence, pause café …) -&gt; peut aussi prévoir des petits déjeuners entre le personnel et la direction (cela diminue les écarts entre les personnes)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Autres bonnes pratiques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-feedback sur un intranet collaboratifs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-capsules vidéos pour donner l’infos au travailleurs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 calendrier de l’Avent : communications informelles (bêtisier, blagues …) et formelles (mails direction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va à la rencontre des travailleurs lors des retour au bureau</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-diversifier les canaux de communications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-savoir ce à quoi le travailleur aspire dans sa carrière</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-voir si le télétravail correspond au travailleur en fonction de sa carrière et de sa vie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Cadre du télétravail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cadre de télétravail ne doit pas être trop rigide, ni avoir des conséquences défavorables pour le bien-être des travailleurs. L’employeur peut expérimenter un cadre de télétravail, mais ne doit pas hésiter à revenir en arrière si le besoin s’en fait ressentir.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L’autonomie de gestion doit rester entre les mains du chef d’équipe, qui connait la réalité quotidienne des télétravailleurs, à condition de communiquer avec eux et peut gérer les plannings.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Certains employeurs prévoient dans leurs conventions des conditions d’aménagement du domicile, afin de mettre les locaux de télétravail en conformité avec la politique de sécurité́ et bien-être de l’entreprise ainsi que les dispositions légales. Dans l’hypothèse où cela ne serait pas réalisable, l’employeur peut toujours refuser d’offrir la possibilité au travailleur de prester son activité professionnelle dans le cadre du télétravail. </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57</a:t>
            </a:fld>
            <a:endParaRPr lang="fr-BE"/>
          </a:p>
        </p:txBody>
      </p:sp>
    </p:spTree>
    <p:extLst>
      <p:ext uri="{BB962C8B-B14F-4D97-AF65-F5344CB8AC3E}">
        <p14:creationId xmlns:p14="http://schemas.microsoft.com/office/powerpoint/2010/main" val="1153112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200" b="1" kern="1200" dirty="0">
                <a:solidFill>
                  <a:schemeClr val="tx1"/>
                </a:solidFill>
                <a:effectLst/>
                <a:latin typeface="+mn-lt"/>
                <a:ea typeface="+mn-ea"/>
                <a:cs typeface="+mn-cs"/>
              </a:rPr>
              <a:t>Et vous, qu’avez-vous fait pdt la crise sanitaire ? Quelles bonnes pratiques avez-vous mises en place ?</a:t>
            </a:r>
            <a:endParaRPr lang="fr-BE"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Toujours privilégier les appels vidéos avant les appels téléphoniques et les mails -&gt; prévoir régulièrement à l’agenda des contacts réguliers formels et informels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Ex. : prévoir le matin un cour appel vidéo d’équipe où l’on discute des tâches de chacun pour la journée, et en refaire un le soir, afin de reformuler les objectifs et donner les dernières nouvelles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Des moments de rencontre virtuels (visioconférence, pause café …) -&gt; peut aussi prévoir des petits déjeuners entre le personnel et la direction (cela diminue les écarts entre les personnes)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Autres bonnes pratiques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-feedback sur un intranet collaboratifs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-capsules vidéos pour donner l’infos au travailleurs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 calendrier de l’Avent : communications informelles (bêtisier, blagues …) et formelles (mails direction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va à la rencontre des travailleurs lors des retour au bureau</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-diversifier les canaux de communications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-savoir ce à quoi le travailleur aspire dans sa carrière</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-voir si le télétravail correspond au travailleur en fonction de sa carrière et de sa vie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Cadre du télétravail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cadre de télétravail ne doit pas être trop rigide, ni avoir des conséquences défavorables pour le bien-être des travailleurs. L’employeur peut expérimenter un cadre de télétravail, mais ne doit pas hésiter à revenir en arrière si le besoin s’en fait ressentir.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L’autonomie de gestion doit rester entre les mains du chef d’équipe, qui connait la réalité quotidienne des télétravailleurs, à condition de communiquer avec eux et peut gérer les plannings.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Certains employeurs prévoient dans leurs conventions des conditions d’aménagement du domicile, afin de mettre les locaux de télétravail en conformité avec la politique de sécurité́ et bien-être de l’entreprise ainsi que les dispositions légales. Dans l’hypothèse où cela ne serait pas réalisable, l’employeur peut toujours refuser d’offrir la possibilité au travailleur de prester son activité professionnelle dans le cadre du télétravail. </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58</a:t>
            </a:fld>
            <a:endParaRPr lang="fr-BE"/>
          </a:p>
        </p:txBody>
      </p:sp>
    </p:spTree>
    <p:extLst>
      <p:ext uri="{BB962C8B-B14F-4D97-AF65-F5344CB8AC3E}">
        <p14:creationId xmlns:p14="http://schemas.microsoft.com/office/powerpoint/2010/main" val="1745685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logement peut ne pas être adapté à l’exercice du télétravail (taille, bureau individuel, 1 ou 2 conjoints présents en même temps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situation familiale peut être compliquée (famille monoparentale, famille recomposée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Cela échappe parfois à l’employeur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Donner une </a:t>
            </a:r>
            <a:r>
              <a:rPr lang="fr-BE" b="1" dirty="0"/>
              <a:t>check-list au travailleur </a:t>
            </a:r>
            <a:r>
              <a:rPr lang="fr-BE" dirty="0"/>
              <a:t>afin de déterminer si il peut télétravailler dans des conditions optimales (isolation, chauffage, éclairage …) -&gt; si le lieu de travail est vraiment pénible, on peut prévenir, avec l’accord du télétravailleur, le conseiller en prévention afin de mener une analyse des risques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Locaux pour le contrôle :</a:t>
            </a:r>
            <a:r>
              <a:rPr lang="fr-BE" b="1" u="none" dirty="0"/>
              <a:t>  </a:t>
            </a:r>
            <a:r>
              <a:rPr lang="fr-BE" dirty="0"/>
              <a:t>va dans la pièce où les pièces où est exécuté le télétravail et les installations afférentes (ex. : les locaux où se trouvent les périphériques des installations). Va pas dans toutes les pièces de l’habitation, le contrôle doit rester proportionnel.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Sur demande du travailleur :</a:t>
            </a:r>
            <a:r>
              <a:rPr lang="fr-BE" b="1" u="none" dirty="0"/>
              <a:t> </a:t>
            </a:r>
            <a:r>
              <a:rPr lang="fr-BE" dirty="0"/>
              <a:t>c’est parfois pour demander des conseils ou recommandations au SIPPT, pas forcément pour mettre en porte à faux l’employeur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59</a:t>
            </a:fld>
            <a:endParaRPr lang="fr-BE"/>
          </a:p>
        </p:txBody>
      </p:sp>
    </p:spTree>
    <p:extLst>
      <p:ext uri="{BB962C8B-B14F-4D97-AF65-F5344CB8AC3E}">
        <p14:creationId xmlns:p14="http://schemas.microsoft.com/office/powerpoint/2010/main" val="14256803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Ambition de fournir des lignes directrices aux employeurs en matière de bien-être au travail.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60</a:t>
            </a:fld>
            <a:endParaRPr lang="fr-BE"/>
          </a:p>
        </p:txBody>
      </p:sp>
    </p:spTree>
    <p:extLst>
      <p:ext uri="{BB962C8B-B14F-4D97-AF65-F5344CB8AC3E}">
        <p14:creationId xmlns:p14="http://schemas.microsoft.com/office/powerpoint/2010/main" val="9769281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personne de confiance est la première personne chez qui le travailleur peut s’adresser en cas de problème psychosocial au travail (</a:t>
            </a:r>
            <a:r>
              <a:rPr lang="fr-BE" dirty="0" err="1"/>
              <a:t>burn</a:t>
            </a:r>
            <a:r>
              <a:rPr lang="fr-BE" dirty="0"/>
              <a:t> out, stress …). Elle va pouvoir prévenir les risques et tenter d’y faire face. Son rôle est de conseiller et de soutenir le travailleur en difficulté, mais également d’intervenir comme médiateur en cas de demande du travailleur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61</a:t>
            </a:fld>
            <a:endParaRPr lang="fr-BE"/>
          </a:p>
        </p:txBody>
      </p:sp>
    </p:spTree>
    <p:extLst>
      <p:ext uri="{BB962C8B-B14F-4D97-AF65-F5344CB8AC3E}">
        <p14:creationId xmlns:p14="http://schemas.microsoft.com/office/powerpoint/2010/main" val="131302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L’employeur met à la disposition du travailleur tous les </a:t>
            </a:r>
            <a:r>
              <a:rPr lang="fr-FR" b="1" dirty="0"/>
              <a:t>outils</a:t>
            </a:r>
            <a:r>
              <a:rPr lang="fr-FR" dirty="0"/>
              <a:t> nécessaires afin qu’il puisse réaliser les tâches qui lui sont confiées (Ex. : ordinateur portable, GSM …).</a:t>
            </a:r>
          </a:p>
          <a:p>
            <a:endParaRPr lang="fr-FR" dirty="0"/>
          </a:p>
          <a:p>
            <a:r>
              <a:rPr lang="fr-FR" dirty="0"/>
              <a:t>Le système impose la prise en charge de frais qui incombent à l’employeur du fait de l’exécution du contrat de travail. Ce sont des frais propres à l’employeur, non soumis à taxation et à sécurité sociale.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5</a:t>
            </a:fld>
            <a:endParaRPr lang="fr-BE"/>
          </a:p>
        </p:txBody>
      </p:sp>
    </p:spTree>
    <p:extLst>
      <p:ext uri="{BB962C8B-B14F-4D97-AF65-F5344CB8AC3E}">
        <p14:creationId xmlns:p14="http://schemas.microsoft.com/office/powerpoint/2010/main" val="419068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Autre exemple : télétravailleur célibataire isolé, famille recomposée (situation variant d’une semaine à l’autre)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Il faut être lié, se sentir concerné. Éviter trop de pression -&gt; avoir un cadre ni trop restreint, ni trop large. Veiller au suivi du télétravailleur (+ coaching éventuel)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Même si la CCT n°149 ne s’appliquera plus, il est toujours possible de s’en inspirer comme « bonnes pratiques »</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62</a:t>
            </a:fld>
            <a:endParaRPr lang="fr-BE"/>
          </a:p>
        </p:txBody>
      </p:sp>
    </p:spTree>
    <p:extLst>
      <p:ext uri="{BB962C8B-B14F-4D97-AF65-F5344CB8AC3E}">
        <p14:creationId xmlns:p14="http://schemas.microsoft.com/office/powerpoint/2010/main" val="4011737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ligne hiérarchique et le télétravailleur reçoivent une formation appropriée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63</a:t>
            </a:fld>
            <a:endParaRPr lang="fr-BE"/>
          </a:p>
        </p:txBody>
      </p:sp>
    </p:spTree>
    <p:extLst>
      <p:ext uri="{BB962C8B-B14F-4D97-AF65-F5344CB8AC3E}">
        <p14:creationId xmlns:p14="http://schemas.microsoft.com/office/powerpoint/2010/main" val="14283980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effectLst/>
              </a:rPr>
              <a:t>Adaptation d'un environnement de travail (outils, matériel, organisation…) aux besoins de l'utilisateur.</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64</a:t>
            </a:fld>
            <a:endParaRPr lang="fr-BE"/>
          </a:p>
        </p:txBody>
      </p:sp>
    </p:spTree>
    <p:extLst>
      <p:ext uri="{BB962C8B-B14F-4D97-AF65-F5344CB8AC3E}">
        <p14:creationId xmlns:p14="http://schemas.microsoft.com/office/powerpoint/2010/main" val="3764125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Environnement de travail propre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Afin de maintenir et d'augmenter la productivité du travailleur à domicile, le bureau à domicile doit être nettoyé et aéré régulièrement. L'employeur doit également le faire savoir (de manière ludique).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65</a:t>
            </a:fld>
            <a:endParaRPr lang="fr-BE"/>
          </a:p>
        </p:txBody>
      </p:sp>
    </p:spTree>
    <p:extLst>
      <p:ext uri="{BB962C8B-B14F-4D97-AF65-F5344CB8AC3E}">
        <p14:creationId xmlns:p14="http://schemas.microsoft.com/office/powerpoint/2010/main" val="8896706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66</a:t>
            </a:fld>
            <a:endParaRPr lang="fr-BE"/>
          </a:p>
        </p:txBody>
      </p:sp>
    </p:spTree>
    <p:extLst>
      <p:ext uri="{BB962C8B-B14F-4D97-AF65-F5344CB8AC3E}">
        <p14:creationId xmlns:p14="http://schemas.microsoft.com/office/powerpoint/2010/main" val="72945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Bien s’asseoir</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(dos droit, assise le plus possible dans le fond du siège, accoudoirs près du bureau, bras formant un angle supérieur à 100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Faites du sport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Enregistrez une vidéo de courts exercices tels que BBB, etc. pour que les employés puissent les faire pendant leur pause. Assurez-vous que les mouvements sont accessibles et réalisables par tous.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67</a:t>
            </a:fld>
            <a:endParaRPr lang="fr-BE"/>
          </a:p>
        </p:txBody>
      </p:sp>
    </p:spTree>
    <p:extLst>
      <p:ext uri="{BB962C8B-B14F-4D97-AF65-F5344CB8AC3E}">
        <p14:creationId xmlns:p14="http://schemas.microsoft.com/office/powerpoint/2010/main" val="16650621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BE" dirty="0"/>
              <a:t>  a) </a:t>
            </a:r>
            <a:r>
              <a:rPr lang="fr-BE" b="1" dirty="0"/>
              <a:t>écran de visualisation </a:t>
            </a:r>
            <a:r>
              <a:rPr lang="fr-BE" dirty="0"/>
              <a:t>: un écran alphanumérique (des caractères s’affichent) ou graphique quel que soit le procédé d'affichage utilisé ;</a:t>
            </a:r>
          </a:p>
          <a:p>
            <a:pPr lvl="1"/>
            <a:r>
              <a:rPr lang="fr-BE" dirty="0"/>
              <a:t>  b) </a:t>
            </a:r>
            <a:r>
              <a:rPr lang="fr-BE" b="1" dirty="0"/>
              <a:t>poste de travail à écran de visualisation </a:t>
            </a:r>
            <a:r>
              <a:rPr lang="fr-BE" dirty="0"/>
              <a:t>: l'ensemble comprenant un équipement à écran de visualisation, muni, le cas échéant, d'un clavier ou d'un dispositif de saisie de données ou d'un logiciel déterminant l'interface homme/machine, d'accessoires optionnels, d'annexes, y compris l'unité de disquettes, d'un téléphone, d'un modem, d'une imprimante, d'un support-documents, d'un siège et d'une table ou surface de travail, ainsi que l'environnement de travail immédiat.</a:t>
            </a:r>
          </a:p>
          <a:p>
            <a:pPr lvl="1"/>
            <a:endParaRPr lang="fr-FR" dirty="0"/>
          </a:p>
          <a:p>
            <a:pPr lvl="1"/>
            <a:r>
              <a:rPr lang="fr-FR" dirty="0"/>
              <a:t>Dimensions suffisante, </a:t>
            </a:r>
          </a:p>
          <a:p>
            <a:pPr lvl="1"/>
            <a:r>
              <a:rPr lang="fr-FR" dirty="0"/>
              <a:t>Facilement orientable en fonction des besoins du travailleur, </a:t>
            </a:r>
          </a:p>
          <a:p>
            <a:pPr lvl="1"/>
            <a:r>
              <a:rPr lang="fr-FR" dirty="0"/>
              <a:t>Sans reflet, </a:t>
            </a:r>
          </a:p>
          <a:p>
            <a:pPr lvl="1"/>
            <a:r>
              <a:rPr lang="fr-FR" dirty="0"/>
              <a:t>Clavier dissocié de l’écran …</a:t>
            </a:r>
          </a:p>
          <a:p>
            <a:pPr lvl="1"/>
            <a:endParaRPr lang="fr-FR" dirty="0"/>
          </a:p>
          <a:p>
            <a:pPr lvl="0"/>
            <a:r>
              <a:rPr lang="fr-FR" b="1" u="sng" dirty="0"/>
              <a:t>Obligation de l’employeur</a:t>
            </a:r>
            <a:endParaRPr lang="fr-BE" b="1" u="sng"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Analyse de risques qui peut être complétée par un questionnaire des travailleurs ou par un autre moyen qui évalue les conditions de travail et/ou les éventuels problèmes liés au travail sur écran, à réaliser sous la responsabilité du conseiller en prévention-médecin du travail.</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68</a:t>
            </a:fld>
            <a:endParaRPr lang="fr-BE"/>
          </a:p>
        </p:txBody>
      </p:sp>
    </p:spTree>
    <p:extLst>
      <p:ext uri="{BB962C8B-B14F-4D97-AF65-F5344CB8AC3E}">
        <p14:creationId xmlns:p14="http://schemas.microsoft.com/office/powerpoint/2010/main" val="4161265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BE" dirty="0"/>
              <a:t>  a) écran de visualisation : un écran alphanumérique ou graphique quel que soit le procédé d'affichage utilisé ;</a:t>
            </a:r>
          </a:p>
          <a:p>
            <a:pPr lvl="1"/>
            <a:r>
              <a:rPr lang="fr-BE" dirty="0"/>
              <a:t>  b) poste de travail à écran de visualisation : l'ensemble comprenant un équipement à écran de visualisation, muni, le cas échéant, d'un clavier ou d'un dispositif de saisie de données ou d'un logiciel déterminant l'interface homme/machine, d'accessoires optionnels, d'annexes, y compris l'unité de disquettes, d'un téléphone, d'un modem, d'une imprimante, d'un support-documents, d'un siège et d'une table ou surface de travail, ainsi que l'environnement de travail immédiat.</a:t>
            </a:r>
          </a:p>
          <a:p>
            <a:pPr lvl="1"/>
            <a:endParaRPr lang="fr-FR" dirty="0"/>
          </a:p>
          <a:p>
            <a:pPr lvl="1"/>
            <a:r>
              <a:rPr lang="fr-FR" dirty="0"/>
              <a:t>Dimensions suffisante, </a:t>
            </a:r>
          </a:p>
          <a:p>
            <a:pPr lvl="1"/>
            <a:r>
              <a:rPr lang="fr-FR" dirty="0"/>
              <a:t>Facilement orientable en fonction des besoins du travailleur, </a:t>
            </a:r>
          </a:p>
          <a:p>
            <a:pPr lvl="1"/>
            <a:r>
              <a:rPr lang="fr-FR" dirty="0"/>
              <a:t>Sans reflet, </a:t>
            </a:r>
          </a:p>
          <a:p>
            <a:pPr lvl="1"/>
            <a:r>
              <a:rPr lang="fr-FR" dirty="0"/>
              <a:t>Clavier dissocié de l’écran …</a:t>
            </a:r>
          </a:p>
          <a:p>
            <a:pPr lvl="1"/>
            <a:endParaRPr lang="fr-FR" dirty="0"/>
          </a:p>
          <a:p>
            <a:pPr lvl="0"/>
            <a:r>
              <a:rPr lang="fr-FR" b="1" u="sng" dirty="0"/>
              <a:t>Obligation de l’employeur</a:t>
            </a:r>
            <a:endParaRPr lang="fr-BE" b="1" u="sng"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Analyse de risques qui peut être complétée par un questionnaire des travailleurs ou par un autre moyen qui évalue les conditions de travail et/ou les éventuels problèmes liés au travail sur écran, à réaliser sous la responsabilité du conseiller en prévention-médecin du 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Pour les travailleurs qui utilisent de façon habituelle et pendant une partie non négligeable de leur temps de travail normal un équipement à écran de visualisation, l’employeur doit veiller à ce que les mesures suivantes soient prises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-s’il ressort du questionnaire ou de tout autre moyen utilisé par l’employeur que la possibilité de problèmes de santé existe, le travailleur concerné est soumis à une évaluation de santé appropriée par le conseiller en prévention-médecin du travail</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-si les résultats de l’examen ophtalmologique le rendent nécessaire et si un dispositif de correction normal ne permet pas l’exécution du travail sur écran, le travailleur doit bénéficier d’un dispositif de correction spécial exclusivement en rapport avec le travail concerné. Ce dispositif spécial est à la charge financière de l’employeur.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69</a:t>
            </a:fld>
            <a:endParaRPr lang="fr-BE"/>
          </a:p>
        </p:txBody>
      </p:sp>
    </p:spTree>
    <p:extLst>
      <p:ext uri="{BB962C8B-B14F-4D97-AF65-F5344CB8AC3E}">
        <p14:creationId xmlns:p14="http://schemas.microsoft.com/office/powerpoint/2010/main" val="2802420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BE" dirty="0"/>
              <a:t>   </a:t>
            </a:r>
            <a:endParaRPr lang="fr-FR" dirty="0"/>
          </a:p>
          <a:p>
            <a:pPr lvl="1"/>
            <a:r>
              <a:rPr lang="fr-FR" dirty="0"/>
              <a:t>Dimensions suffisante, </a:t>
            </a:r>
          </a:p>
          <a:p>
            <a:pPr lvl="1"/>
            <a:r>
              <a:rPr lang="fr-FR" dirty="0"/>
              <a:t>Facilement orientable en fonction des besoins du travailleur, </a:t>
            </a:r>
          </a:p>
          <a:p>
            <a:pPr lvl="1"/>
            <a:r>
              <a:rPr lang="fr-FR" dirty="0"/>
              <a:t>Sans reflet, </a:t>
            </a:r>
          </a:p>
          <a:p>
            <a:pPr lvl="1"/>
            <a:r>
              <a:rPr lang="fr-FR" dirty="0"/>
              <a:t>Clavier dissocié de l’écran …</a:t>
            </a:r>
          </a:p>
          <a:p>
            <a:pPr lvl="1"/>
            <a:endParaRPr lang="fr-FR" dirty="0"/>
          </a:p>
          <a:p>
            <a:pPr lvl="1"/>
            <a:r>
              <a:rPr lang="fr-BE" dirty="0"/>
              <a:t>Prescriptions minimales relatives à l'équipement, l'environnement et l'interface ordinateur/homme visées à l'article VIII.2-6</a:t>
            </a:r>
            <a:br>
              <a:rPr lang="fr-BE" dirty="0"/>
            </a:br>
            <a:r>
              <a:rPr lang="fr-BE" dirty="0"/>
              <a:t>  Pour les postes de travail à écran de visualisation visés à l'article VIII.2-2 les prescriptions minimales suivantes doivent être prises en compte, dans la mesure où les éléments considérés existent dans le poste de travail et les exigences ou les caractéristiques intrinsèques de la tâche ne s'y opposent pas.</a:t>
            </a:r>
            <a:br>
              <a:rPr lang="fr-BE" dirty="0"/>
            </a:br>
            <a:r>
              <a:rPr lang="fr-BE" dirty="0"/>
              <a:t>  1° Equipement :</a:t>
            </a:r>
            <a:br>
              <a:rPr lang="fr-BE" dirty="0"/>
            </a:br>
            <a:r>
              <a:rPr lang="fr-BE" dirty="0"/>
              <a:t>  a) Remarque générale :</a:t>
            </a:r>
            <a:br>
              <a:rPr lang="fr-BE" dirty="0"/>
            </a:br>
            <a:r>
              <a:rPr lang="fr-BE" dirty="0"/>
              <a:t>  L'utilisation en elle-même de l'équipement ne doit pas être une source de risque pour les travailleurs.</a:t>
            </a:r>
            <a:br>
              <a:rPr lang="fr-BE" dirty="0"/>
            </a:br>
            <a:r>
              <a:rPr lang="fr-BE" dirty="0"/>
              <a:t>  b) Ecran :</a:t>
            </a:r>
            <a:br>
              <a:rPr lang="fr-BE" dirty="0"/>
            </a:br>
            <a:r>
              <a:rPr lang="fr-BE" dirty="0"/>
              <a:t>  Les caractères sur l'écran doivent être d'une bonne définition et formés d'une manière claire, d'une dimension suffisante et avec un espace adéquat entre les caractères et les lignes.</a:t>
            </a:r>
            <a:br>
              <a:rPr lang="fr-BE" dirty="0"/>
            </a:br>
            <a:r>
              <a:rPr lang="fr-BE" dirty="0"/>
              <a:t>  L'image sur l'écran doit être stable, sans phénomène de scintillement ou autres formes d'instabilité.</a:t>
            </a:r>
            <a:br>
              <a:rPr lang="fr-BE" dirty="0"/>
            </a:br>
            <a:r>
              <a:rPr lang="fr-BE" dirty="0"/>
              <a:t>  La luminance et/ou le contraste entre les caractères et le fond de l'écran doivent être facilement adaptables par l'utilisateur de terminaux à écran et être également facilement adaptables aux conditions ambiantes.</a:t>
            </a:r>
            <a:br>
              <a:rPr lang="fr-BE" dirty="0"/>
            </a:br>
            <a:r>
              <a:rPr lang="fr-BE" dirty="0"/>
              <a:t>  L'écran doit être orientable et inclinable librement et facilement, pour s'adapter aux besoins de l'utilisateur.</a:t>
            </a:r>
            <a:br>
              <a:rPr lang="fr-BE" dirty="0"/>
            </a:br>
            <a:r>
              <a:rPr lang="fr-BE" dirty="0"/>
              <a:t>  Il est possible d'utiliser un pied séparé pour l'écran ou une table réglable.</a:t>
            </a:r>
            <a:br>
              <a:rPr lang="fr-BE" dirty="0"/>
            </a:br>
            <a:r>
              <a:rPr lang="fr-BE" dirty="0"/>
              <a:t>  L'écran doit être exempt de reflets et de réverbérations susceptibles de gêner l'utilisateur.</a:t>
            </a:r>
            <a:br>
              <a:rPr lang="fr-BE" dirty="0"/>
            </a:br>
            <a:r>
              <a:rPr lang="fr-BE" dirty="0"/>
              <a:t>  c) Clavier :</a:t>
            </a:r>
            <a:br>
              <a:rPr lang="fr-BE" dirty="0"/>
            </a:br>
            <a:r>
              <a:rPr lang="fr-BE" dirty="0"/>
              <a:t>  Le clavier doit être inclinable et dissocié de l'écran pour permettre au travailleur d'avoir une posture confortable qui ne provoque pas de fatigue des bras et des mains.</a:t>
            </a:r>
            <a:br>
              <a:rPr lang="fr-BE" dirty="0"/>
            </a:br>
            <a:r>
              <a:rPr lang="fr-BE" dirty="0"/>
              <a:t>  L'espace devant le clavier doit être suffisant pour permettre un appui pour les mains et les bras de l'utilisateur.</a:t>
            </a:r>
            <a:br>
              <a:rPr lang="fr-BE" dirty="0"/>
            </a:br>
            <a:r>
              <a:rPr lang="fr-BE" dirty="0"/>
              <a:t>  Le clavier doit avoir une surface mate pour éviter les reflets.</a:t>
            </a:r>
            <a:br>
              <a:rPr lang="fr-BE" dirty="0"/>
            </a:br>
            <a:r>
              <a:rPr lang="fr-BE" dirty="0"/>
              <a:t>  La disposition du clavier et les caractéristiques des touches doivent tendre à faciliter l'utilisation du clavier.</a:t>
            </a:r>
            <a:br>
              <a:rPr lang="fr-BE" dirty="0"/>
            </a:br>
            <a:r>
              <a:rPr lang="fr-BE" dirty="0"/>
              <a:t>  Les symboles des touches doivent être suffisamment contrastés et lisibles à partir de la position de travail normale.</a:t>
            </a:r>
            <a:br>
              <a:rPr lang="fr-BE" dirty="0"/>
            </a:br>
            <a:r>
              <a:rPr lang="fr-BE" dirty="0"/>
              <a:t>  d) Table ou surface de travail :</a:t>
            </a:r>
            <a:br>
              <a:rPr lang="fr-BE" dirty="0"/>
            </a:br>
            <a:r>
              <a:rPr lang="fr-BE" dirty="0"/>
              <a:t>  La table ou la surface de travail doit avoir une surface peu réfléchissante, être de dimensions suffisantes et permettre une disposition flexible de l'écran, du clavier, des documents et du matériel accessoire.</a:t>
            </a:r>
            <a:br>
              <a:rPr lang="fr-BE" dirty="0"/>
            </a:br>
            <a:r>
              <a:rPr lang="fr-BE" dirty="0"/>
              <a:t>  Le support de documents doit être stable et réglable et se situer de telle façon que les mouvements inconfortables de la tête et des yeux soient diminués au maximum.</a:t>
            </a:r>
            <a:br>
              <a:rPr lang="fr-BE" dirty="0"/>
            </a:br>
            <a:r>
              <a:rPr lang="fr-BE" dirty="0"/>
              <a:t>  L'espace doit être suffisant pour permettre une position confortable pour les travailleurs.</a:t>
            </a:r>
            <a:br>
              <a:rPr lang="fr-BE" dirty="0"/>
            </a:br>
            <a:r>
              <a:rPr lang="fr-BE" dirty="0"/>
              <a:t>  e) Siège de travail :</a:t>
            </a:r>
            <a:br>
              <a:rPr lang="fr-BE" dirty="0"/>
            </a:br>
            <a:r>
              <a:rPr lang="fr-BE" dirty="0"/>
              <a:t>  Le siège de travail doit être stable, permettre à l'utilisateur une liberté de mouvements et lui assurer une position confortable.</a:t>
            </a:r>
            <a:br>
              <a:rPr lang="fr-BE" dirty="0"/>
            </a:br>
            <a:r>
              <a:rPr lang="fr-BE" dirty="0"/>
              <a:t>  Les sièges doivent avoir une hauteur réglable.</a:t>
            </a:r>
            <a:br>
              <a:rPr lang="fr-BE" dirty="0"/>
            </a:br>
            <a:r>
              <a:rPr lang="fr-BE" dirty="0"/>
              <a:t>  Leur dossier doit être adaptable en hauteur et en inclinaison.</a:t>
            </a:r>
            <a:br>
              <a:rPr lang="fr-BE" dirty="0"/>
            </a:br>
            <a:r>
              <a:rPr lang="fr-BE" dirty="0"/>
              <a:t>  Un repose-pieds sera mis à la disposition de ceux qui le désirent.</a:t>
            </a:r>
            <a:br>
              <a:rPr lang="fr-BE" dirty="0"/>
            </a:br>
            <a:r>
              <a:rPr lang="fr-BE" dirty="0"/>
              <a:t>  2° Environnement :</a:t>
            </a:r>
            <a:br>
              <a:rPr lang="fr-BE" dirty="0"/>
            </a:br>
            <a:r>
              <a:rPr lang="fr-BE" dirty="0"/>
              <a:t>  a) Espace :</a:t>
            </a:r>
            <a:br>
              <a:rPr lang="fr-BE" dirty="0"/>
            </a:br>
            <a:r>
              <a:rPr lang="fr-BE" dirty="0"/>
              <a:t>  Le poste de travail, par ses dimensions et son aménagement, doit assurer suffisamment de place pour permettre des changements de position et de mouvements de travail.</a:t>
            </a:r>
            <a:br>
              <a:rPr lang="fr-BE" dirty="0"/>
            </a:br>
            <a:r>
              <a:rPr lang="fr-BE" dirty="0"/>
              <a:t>  b) Eclairage :</a:t>
            </a:r>
            <a:br>
              <a:rPr lang="fr-BE" dirty="0"/>
            </a:br>
            <a:r>
              <a:rPr lang="fr-BE" dirty="0"/>
              <a:t>  L'éclairage général et/ou l'éclairage ponctuel (lampes de travail) doivent assurer un éclairage suffisant et un contraste approprié entre l'écran et l'environnement, en tenant compte du caractère du travail et des besoins visuels de l'utilisateur.</a:t>
            </a:r>
            <a:br>
              <a:rPr lang="fr-BE" dirty="0"/>
            </a:br>
            <a:r>
              <a:rPr lang="fr-BE" dirty="0"/>
              <a:t>  Les possibilités d'éblouissement et les reflets gênants sur l'écran ou sur tout autre appareil doivent être évités en coordonnant l'aménagement des locaux et des postes de travail avec l'emplacement et les caractéristiques techniques des sources lumineuses artificielles.</a:t>
            </a:r>
            <a:br>
              <a:rPr lang="fr-BE" dirty="0"/>
            </a:br>
            <a:r>
              <a:rPr lang="fr-BE" dirty="0"/>
              <a:t>  c) Reflets et éblouissements :</a:t>
            </a:r>
            <a:br>
              <a:rPr lang="fr-BE" dirty="0"/>
            </a:br>
            <a:r>
              <a:rPr lang="fr-BE" dirty="0"/>
              <a:t>  Le poste de travail doit être aménagé de telle façon que les sources lumineuses telles que les fenêtres et autres ouvertures, les parois transparentes ou translucides, ainsi que les équipements et les parois de couleur claire ne provoquent pas d'éblouissement direct et n'entraînent pas de reflets gênants sur l'écran.</a:t>
            </a:r>
            <a:br>
              <a:rPr lang="fr-BE" dirty="0"/>
            </a:br>
            <a:r>
              <a:rPr lang="fr-BE" dirty="0"/>
              <a:t>  Les fenêtres doivent être équipées d'un dispositif adéquat de couverture ajustable en vue d'atténuer la lumière du jour qui éclaire le poste de travail.</a:t>
            </a:r>
            <a:br>
              <a:rPr lang="fr-BE" dirty="0"/>
            </a:br>
            <a:r>
              <a:rPr lang="fr-BE" dirty="0"/>
              <a:t>  d) Bruit :</a:t>
            </a:r>
            <a:br>
              <a:rPr lang="fr-BE" dirty="0"/>
            </a:br>
            <a:r>
              <a:rPr lang="fr-BE" dirty="0"/>
              <a:t>  Le bruit émis par les équipements appartenant au(x) poste(s) de travail doit être pris en compte lors de l'aménagement du poste de travail de façon, en particulier, à ne pas perturber l'attention et la parole.</a:t>
            </a:r>
            <a:br>
              <a:rPr lang="fr-BE" dirty="0"/>
            </a:br>
            <a:r>
              <a:rPr lang="fr-BE" dirty="0"/>
              <a:t>  e) Chaleur :</a:t>
            </a:r>
            <a:br>
              <a:rPr lang="fr-BE" dirty="0"/>
            </a:br>
            <a:r>
              <a:rPr lang="fr-BE" dirty="0"/>
              <a:t>  Les équipements appartenant au(x) poste(s) de travail ne doivent pas produire un surcroît de chaleur susceptible de constituer une gêne pour les travailleurs.</a:t>
            </a:r>
            <a:br>
              <a:rPr lang="fr-BE" dirty="0"/>
            </a:br>
            <a:r>
              <a:rPr lang="fr-BE" dirty="0"/>
              <a:t>  f) Rayonnements :</a:t>
            </a:r>
            <a:br>
              <a:rPr lang="fr-BE" dirty="0"/>
            </a:br>
            <a:r>
              <a:rPr lang="fr-BE" dirty="0"/>
              <a:t>  Toutes radiations, à l'exception de la partie visible du spectre électromagnétique, doivent être réduites à des niveaux négligeables du point de vue de la protection de la sécurité et de la santé des travailleurs.</a:t>
            </a:r>
            <a:br>
              <a:rPr lang="fr-BE" dirty="0"/>
            </a:br>
            <a:r>
              <a:rPr lang="fr-BE" dirty="0"/>
              <a:t>  g) Humidité :</a:t>
            </a:r>
            <a:br>
              <a:rPr lang="fr-BE" dirty="0"/>
            </a:br>
            <a:r>
              <a:rPr lang="fr-BE" dirty="0"/>
              <a:t>  Il faut établir et maintenir une humidité satisfaisante.</a:t>
            </a:r>
            <a:br>
              <a:rPr lang="fr-BE" dirty="0"/>
            </a:br>
            <a:r>
              <a:rPr lang="fr-BE" dirty="0"/>
              <a:t>  3° Interface ordinateur/homme :</a:t>
            </a:r>
            <a:br>
              <a:rPr lang="fr-BE" dirty="0"/>
            </a:br>
            <a:r>
              <a:rPr lang="fr-BE" dirty="0"/>
              <a:t>  Pour l'élaboration, le choix, l'achat et la modification de logiciels ainsi que pour la définition des tâches impliquant l'utilisation d'écrans de visualisation, l'employeur tiendra compte des facteurs suivants :</a:t>
            </a:r>
            <a:br>
              <a:rPr lang="fr-BE" dirty="0"/>
            </a:br>
            <a:r>
              <a:rPr lang="fr-BE" dirty="0"/>
              <a:t>  a) le logiciel doit être adapté à la tâche à exécuter ;</a:t>
            </a:r>
            <a:br>
              <a:rPr lang="fr-BE" dirty="0"/>
            </a:br>
            <a:r>
              <a:rPr lang="fr-BE" dirty="0"/>
              <a:t>  b) le logiciel doit être d'un usage facile et doit, le cas échéant, pouvoir être adapté au niveau de connaissance et d'expérience de l'utilisateur; aucun dispositif de contrôle quantitatif ou qualitatif ne peut être utilisé à l'insu des travailleurs ;</a:t>
            </a:r>
            <a:br>
              <a:rPr lang="fr-BE" dirty="0"/>
            </a:br>
            <a:r>
              <a:rPr lang="fr-BE" dirty="0"/>
              <a:t>  c) les systèmes doivent fournir aux travailleurs des indications sur leur déroulement ;</a:t>
            </a:r>
            <a:br>
              <a:rPr lang="fr-BE" dirty="0"/>
            </a:br>
            <a:r>
              <a:rPr lang="fr-BE" dirty="0"/>
              <a:t>  d) les systèmes doivent afficher l'information dans un format et à un rythme adaptés aux opérateurs ;</a:t>
            </a:r>
            <a:br>
              <a:rPr lang="fr-BE" dirty="0"/>
            </a:br>
            <a:r>
              <a:rPr lang="fr-BE" dirty="0"/>
              <a:t>  e) les principes d'ergonomie doivent être appliqués en particulier au traitement de l'information par l'homme.</a:t>
            </a:r>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70</a:t>
            </a:fld>
            <a:endParaRPr lang="fr-BE"/>
          </a:p>
        </p:txBody>
      </p:sp>
    </p:spTree>
    <p:extLst>
      <p:ext uri="{BB962C8B-B14F-4D97-AF65-F5344CB8AC3E}">
        <p14:creationId xmlns:p14="http://schemas.microsoft.com/office/powerpoint/2010/main" val="3646860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71</a:t>
            </a:fld>
            <a:endParaRPr lang="fr-BE"/>
          </a:p>
        </p:txBody>
      </p:sp>
    </p:spTree>
    <p:extLst>
      <p:ext uri="{BB962C8B-B14F-4D97-AF65-F5344CB8AC3E}">
        <p14:creationId xmlns:p14="http://schemas.microsoft.com/office/powerpoint/2010/main" val="409288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 travailleur fournira le justificatif (ticket de caisse, facture …) attestant de la dépense (usage téléphone personnel, achat imprimante …). </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Frais réel : Le Travailleur aura droit au paiement de tous les frais réellement exposés en raison de la réalisation du télétravail structurel, pour autant que l’Employeur ait donné préalablement son autorisation explicite. Une note de frais sera remise à la fin de chaque période de prestation mensuelle.</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6</a:t>
            </a:fld>
            <a:endParaRPr lang="fr-BE"/>
          </a:p>
        </p:txBody>
      </p:sp>
    </p:spTree>
    <p:extLst>
      <p:ext uri="{BB962C8B-B14F-4D97-AF65-F5344CB8AC3E}">
        <p14:creationId xmlns:p14="http://schemas.microsoft.com/office/powerpoint/2010/main" val="29307635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Droit de ne pas être sollicité (courrier, mails, appels téléphoniques …) de façon professionnelle en dehors des heures habituelles de travail</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Droit de ne pas être connectés à un outils de communication professionnel ou personnel pour un motif professionnel pendant les heures de repos et de congé</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72</a:t>
            </a:fld>
            <a:endParaRPr lang="fr-BE"/>
          </a:p>
        </p:txBody>
      </p:sp>
    </p:spTree>
    <p:extLst>
      <p:ext uri="{BB962C8B-B14F-4D97-AF65-F5344CB8AC3E}">
        <p14:creationId xmlns:p14="http://schemas.microsoft.com/office/powerpoint/2010/main" val="9458308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Droit à la déconnexion en France</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France a consacré explicitement un « droit à la déconnexion »,  assorti de sanctions en cas de violation (paiement de dommages et intérêts)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Droit à la déconnexion dans le secteur public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r>
              <a:rPr lang="fr-BE" dirty="0"/>
              <a:t>Il est notamment prévu que les membres du personnel ne puissent plus être contactés en dehors des heures normales de travail. En outre, ils ne peuvent subir aucun préjudice s’ils ne répondent pas au téléphone ou ne lisent pas de messages liés au travail en dehors de leurs temps de travail normal. </a:t>
            </a:r>
          </a:p>
          <a:p>
            <a:r>
              <a:rPr lang="fr-BE" dirty="0"/>
              <a:t>Deux exceptions sont toutefois prévues à ce principe : les membres du personnel peuvent être contactés en dehors de leurs heures de travail en cas de circonstances exceptionnelles et imprévues qui ne peuvent attendre la prochaine période de travail ou si le membre du personnel est désigné à un service de garde. </a:t>
            </a:r>
          </a:p>
          <a:p>
            <a:r>
              <a:rPr lang="fr-BE" dirty="0"/>
              <a:t>Le droit à la déconnexion pour les fonctionnaires prévoit également l’obligation pour les organisations de procéder à une consultation annuelle sur le sujet. La circulaire du ministre De Sutter offre également quelques lignes directrices utiles pour stimuler la consultation sur la déconnexion. Une feuille de route prévoyant différentes étapes explique les thèmes qui peuvent être abordés, comme par exemple : Quels sont les différents besoins et les attentes en matière de flexibilité du membre du personnel et de l’organisation ? Le membre du personnel et le responsable disposent-ils des compétences nécessaires ? Les attentes et les rôles sont-ils suffisamment clairs ? Etc.</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Secteur privé ?</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Loi du 26 mars 2018 relative au renforcement de la croissance économique et de la cohésion sociale, </a:t>
            </a:r>
            <a:r>
              <a:rPr lang="fr-BE" i="1" dirty="0"/>
              <a:t>M.B., </a:t>
            </a:r>
            <a:r>
              <a:rPr lang="fr-BE" i="0" dirty="0"/>
              <a:t>30 mars 2018.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i="0" dirty="0"/>
          </a:p>
          <a:p>
            <a:pPr lvl="0"/>
            <a:r>
              <a:rPr lang="fr-BE" dirty="0"/>
              <a:t>Invite l’employeur a organiser une concertation avec les </a:t>
            </a:r>
            <a:r>
              <a:rPr lang="fr-BE" b="1" dirty="0"/>
              <a:t>acteurs sociaux </a:t>
            </a:r>
            <a:r>
              <a:rPr lang="fr-BE" dirty="0"/>
              <a:t>pour conclure des </a:t>
            </a:r>
            <a:r>
              <a:rPr lang="fr-BE" b="1" dirty="0"/>
              <a:t>accords</a:t>
            </a:r>
            <a:r>
              <a:rPr lang="fr-BE" dirty="0"/>
              <a:t> « </a:t>
            </a:r>
            <a:r>
              <a:rPr lang="fr-BE" i="1" dirty="0"/>
              <a:t>sur le sujet de la déconnexion du travail et l’utilisation des moyens de connexion digitaux</a:t>
            </a:r>
            <a:r>
              <a:rPr lang="fr-BE" dirty="0"/>
              <a:t> »</a:t>
            </a:r>
          </a:p>
          <a:p>
            <a:pPr lvl="0"/>
            <a:r>
              <a:rPr lang="fr-BE" dirty="0"/>
              <a:t>Acteurs sociaux = </a:t>
            </a:r>
            <a:r>
              <a:rPr lang="fr-BE" b="1" dirty="0"/>
              <a:t>CPTT, délégation syndicale, travailleur </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i="0" dirty="0"/>
          </a:p>
          <a:p>
            <a:r>
              <a:rPr lang="fr-BE" dirty="0"/>
              <a:t>Qui sont les acteurs sociaux ? </a:t>
            </a:r>
          </a:p>
          <a:p>
            <a:pPr lvl="1"/>
            <a:r>
              <a:rPr lang="fr-BE" dirty="0"/>
              <a:t>Le CPPT</a:t>
            </a:r>
          </a:p>
          <a:p>
            <a:pPr lvl="1"/>
            <a:r>
              <a:rPr lang="fr-BE" dirty="0"/>
              <a:t>La délégation syndicale (si pas de CPPT)</a:t>
            </a:r>
          </a:p>
          <a:p>
            <a:pPr lvl="1"/>
            <a:r>
              <a:rPr lang="fr-BE" dirty="0"/>
              <a:t>Les travailleurs (si pas de CPPT ou de délégation syndicale)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Assurer le respect des temps de repos, vacances annuelles et congés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Les accords peuvent devenir une CCT, être intégré dans le règlement de travail ou constituer des règles internes. Pas de formalisme imposé.</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À réaliser «</a:t>
            </a:r>
            <a:r>
              <a:rPr lang="fr-BE" i="1" dirty="0">
                <a:solidFill>
                  <a:schemeClr val="accent2"/>
                </a:solidFill>
              </a:rPr>
              <a:t> à intervalles réguliers </a:t>
            </a:r>
            <a:r>
              <a:rPr lang="fr-BE" dirty="0"/>
              <a:t>», à chaque fois que les représentants du personnels en expriment le souhait, sans plus de précision. </a:t>
            </a:r>
          </a:p>
          <a:p>
            <a:pPr lvl="0"/>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déconnexion doit être appréhendée comme un droit des travailleurs et non comme une contrainte. Ici, c’est plutôt envisagé comme un devoir des employeurs à « déconnecter » les travailleurs.</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Aucun travailleur ne devra être sanctionné ou licencié pour une pas avoir répondu à un mail ou appel survenu le soir ou durant les week-end, congés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i="0"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73</a:t>
            </a:fld>
            <a:endParaRPr lang="fr-BE"/>
          </a:p>
        </p:txBody>
      </p:sp>
    </p:spTree>
    <p:extLst>
      <p:ext uri="{BB962C8B-B14F-4D97-AF65-F5344CB8AC3E}">
        <p14:creationId xmlns:p14="http://schemas.microsoft.com/office/powerpoint/2010/main" val="6627337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u="sng" dirty="0"/>
              <a:t>Obligations en droit du travail</a:t>
            </a:r>
          </a:p>
          <a:p>
            <a:endParaRPr lang="fr-BE" dirty="0"/>
          </a:p>
          <a:p>
            <a:r>
              <a:rPr lang="fr-BE" dirty="0"/>
              <a:t>Notre droit du travail prévoit déjà de nombreuses obligations concernant le respect des limites de temps de travail et des périodes de repos des travailleurs. Il s’ensuit que les travailleurs ne sont, par principe, évidemment pas tenus de fournir des prestations en dehors de leurs heures de travail. Certes, les travailleurs investis d’un poste de direction ou de confiance n’entrent pas dans le champ d’application des dispositions relatives à la durée du travail mais ils n’échappent cependant pas aux dispositions relatives au bien-être au travail, de sorte qu’on ne peut pas non plus attendre d’eux qu’ils soient connectés en permanence.</a:t>
            </a:r>
            <a:endParaRPr lang="fr-BE" b="1" u="sng" dirty="0"/>
          </a:p>
          <a:p>
            <a:endParaRPr lang="fr-BE" b="1" u="sng" dirty="0"/>
          </a:p>
          <a:p>
            <a:r>
              <a:rPr lang="fr-BE" b="1" u="sng" dirty="0"/>
              <a:t>Droit à la déconnexion dans le secteur privé</a:t>
            </a:r>
          </a:p>
          <a:p>
            <a:r>
              <a:rPr lang="fr-BE" dirty="0"/>
              <a:t>Il semble toutefois que les travailleurs du secteur privé devraient également en bénéficier prochainement. </a:t>
            </a:r>
          </a:p>
          <a:p>
            <a:r>
              <a:rPr lang="fr-BE" dirty="0"/>
              <a:t>Le droit à la déconne</a:t>
            </a:r>
            <a:r>
              <a:rPr lang="fr-BE" b="1" dirty="0"/>
              <a:t>« Deal pour l’emploi ». Le comité ministériel restreint du gouvernement fédéral est parvenu à un accord le 15 février 2022 sur un vaste ensemble de mesures visant à moderniser notre marché du </a:t>
            </a:r>
            <a:r>
              <a:rPr lang="fr-BE" b="1" dirty="0" err="1"/>
              <a:t>travail.</a:t>
            </a:r>
            <a:r>
              <a:rPr lang="fr-BE" dirty="0" err="1"/>
              <a:t>xion</a:t>
            </a:r>
            <a:r>
              <a:rPr lang="fr-BE" dirty="0"/>
              <a:t> fait en effet partie du Ces mesures doivent contribuer à ce que la Belgique atteigne un taux d’emploi de 80 % d’ici 2030. L’introduction d’un véritable droit à la déconnexion en fait partie et « </a:t>
            </a:r>
            <a:r>
              <a:rPr lang="fr-BE" i="1" dirty="0"/>
              <a:t>devrait alléger la pression que de nombreux travailleurs subissent au travail </a:t>
            </a:r>
            <a:r>
              <a:rPr lang="fr-BE" dirty="0"/>
              <a:t>».</a:t>
            </a:r>
          </a:p>
          <a:p>
            <a:r>
              <a:rPr lang="fr-BE" dirty="0"/>
              <a:t>Cependant, à l’heure actuelle, nous attendons toujours (et probablement pour plusieurs mois encore) une législation concrète mettant en œuvre ce droit à la déconnexion pour le secteur privé. Un projet de loi portant sur diverses dispositions est prêt à être approuvé en première lecture par le Conseil des ministres. Ensuite, le texte devra également être confirmé par les partenaires sociaux au sein du Conseil national du travail, avant de pouvoir être approuvé par le gouvernement en deuxième lecture. </a:t>
            </a:r>
          </a:p>
          <a:p>
            <a:r>
              <a:rPr lang="fr-BE" dirty="0"/>
              <a:t>Le gouvernement a déjà indiqué que le droit ne sera introduit que pour les entreprises de plus de 20 employés. En outre, les employeurs devront fixer les accords concrets concernant le droit à la déconnexion au sein d’une convention collective de 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74</a:t>
            </a:fld>
            <a:endParaRPr lang="fr-BE"/>
          </a:p>
        </p:txBody>
      </p:sp>
    </p:spTree>
    <p:extLst>
      <p:ext uri="{BB962C8B-B14F-4D97-AF65-F5344CB8AC3E}">
        <p14:creationId xmlns:p14="http://schemas.microsoft.com/office/powerpoint/2010/main" val="40182376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Urgence = catastrophe ou risque avéré de catastrophe (incendie, piratage …), imprévu de dernière minute (annulation d’une formation), incident sérieux avec un client pouvant nuire à l’image ou l’activité de l’employeur …</a:t>
            </a:r>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Mieux de contacter par sms ou appel téléphonique -&gt; email pas approprié si on se « déconnecte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r>
              <a:rPr lang="fr-BE" dirty="0"/>
              <a:t>Le télétravailleur a le droit de ne pas toujours rester joignable. </a:t>
            </a:r>
          </a:p>
          <a:p>
            <a:pPr lvl="1"/>
            <a:r>
              <a:rPr lang="fr-BE" dirty="0"/>
              <a:t>Week-end, moments de pause.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Cela s’applique encore après la journée de travail. Lorsque sa journée de travail est terminée, le travailleur doit se déconnecter et éteindre son ordinateur de travail.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Bien qu’ils n’y soient nullement tenus, les travailleurs continuent bien souvent de répondre aux courriels en dehors des heures de travail parce qu’ils évoluent dans une culture d’entreprise encourageant une réactivité constante et parce qu’ils éprouvent eux-mêmes des difficultés à se déconnecter des outils numériques après les heures de travail. L’inscription explicite du droit à la déconnexion dans la législation, voire l’obligation de prendre des mesures à cet effet au niveau de l’entreprise et/ou du secteur, pourrait dès lors, selon nous, contribuer à faire évoluer les mentalités des employeurs et des travailleurs dans le bon sens.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Dans l’attente d’un texte légal, vous pouvez d’ores et déjà, en tant qu’employeur, prendre quelques mesures simples afin d’assurer le bien-être de vos travailleurs (ce à quoi tout employeur est d’ailleurs tenu) en instaurant une culture de la déconnexion dans votre organisation. Pensez, entre autres, à l’interdiction des réunions après 18 heures, à l’organisation de formations sur le bien-être pour votre personnel, etc.</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75</a:t>
            </a:fld>
            <a:endParaRPr lang="fr-BE"/>
          </a:p>
        </p:txBody>
      </p:sp>
    </p:spTree>
    <p:extLst>
      <p:ext uri="{BB962C8B-B14F-4D97-AF65-F5344CB8AC3E}">
        <p14:creationId xmlns:p14="http://schemas.microsoft.com/office/powerpoint/2010/main" val="29777737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76</a:t>
            </a:fld>
            <a:endParaRPr lang="fr-BE"/>
          </a:p>
        </p:txBody>
      </p:sp>
    </p:spTree>
    <p:extLst>
      <p:ext uri="{BB962C8B-B14F-4D97-AF65-F5344CB8AC3E}">
        <p14:creationId xmlns:p14="http://schemas.microsoft.com/office/powerpoint/2010/main" val="23108080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Proximité sociale -&gt; environnement, être à l’aise dans son espace</a:t>
            </a:r>
          </a:p>
          <a:p>
            <a:r>
              <a:rPr lang="fr-FR" dirty="0"/>
              <a:t>Sentiment de compétence -&gt; si pas, obtenir des renseignements supplémentaires</a:t>
            </a:r>
          </a:p>
          <a:p>
            <a:r>
              <a:rPr lang="fr-FR" dirty="0"/>
              <a:t>Possibilité d’autonomie -&gt; la liberté dans un cadre</a:t>
            </a:r>
          </a:p>
          <a:p>
            <a:endParaRPr lang="fr-FR" dirty="0"/>
          </a:p>
          <a:p>
            <a:r>
              <a:rPr lang="fr-FR" dirty="0"/>
              <a:t>On est pas dans l’</a:t>
            </a:r>
            <a:r>
              <a:rPr lang="fr-FR" dirty="0" err="1"/>
              <a:t>hypercontrôle</a:t>
            </a:r>
            <a:endParaRPr lang="fr-FR" dirty="0"/>
          </a:p>
        </p:txBody>
      </p:sp>
      <p:sp>
        <p:nvSpPr>
          <p:cNvPr id="4" name="Espace réservé du numéro de diapositive 3"/>
          <p:cNvSpPr>
            <a:spLocks noGrp="1"/>
          </p:cNvSpPr>
          <p:nvPr>
            <p:ph type="sldNum" sz="quarter" idx="5"/>
          </p:nvPr>
        </p:nvSpPr>
        <p:spPr/>
        <p:txBody>
          <a:bodyPr/>
          <a:lstStyle/>
          <a:p>
            <a:fld id="{BDB4D61D-CFF8-B84E-BB64-9CD0F90BD91E}" type="slidenum">
              <a:rPr lang="fr-BE" smtClean="0"/>
              <a:t>77</a:t>
            </a:fld>
            <a:endParaRPr lang="fr-BE"/>
          </a:p>
        </p:txBody>
      </p:sp>
    </p:spTree>
    <p:extLst>
      <p:ext uri="{BB962C8B-B14F-4D97-AF65-F5344CB8AC3E}">
        <p14:creationId xmlns:p14="http://schemas.microsoft.com/office/powerpoint/2010/main" val="42749293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79</a:t>
            </a:fld>
            <a:endParaRPr lang="fr-BE"/>
          </a:p>
        </p:txBody>
      </p:sp>
    </p:spTree>
    <p:extLst>
      <p:ext uri="{BB962C8B-B14F-4D97-AF65-F5344CB8AC3E}">
        <p14:creationId xmlns:p14="http://schemas.microsoft.com/office/powerpoint/2010/main" val="38256478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accidents du travail concernent aussi le télétravail : Axa a </a:t>
            </a:r>
            <a:r>
              <a:rPr lang="fr-FR" dirty="0" err="1"/>
              <a:t>recencé</a:t>
            </a:r>
            <a:r>
              <a:rPr lang="fr-FR" dirty="0"/>
              <a:t> 49 accidents du travail entre 2014 et 2018 -&gt; 28 ont eu une incapacité de travail temporaire. La durée de l’incapacité est élevée, ce qui implique qu’il s’agissait d’accident grave.</a:t>
            </a:r>
          </a:p>
          <a:p>
            <a:endParaRPr lang="fr-FR" dirty="0"/>
          </a:p>
          <a:p>
            <a:r>
              <a:rPr lang="fr-BE" dirty="0"/>
              <a:t>20 accidents en télétravail enregistrés chez AXA </a:t>
            </a:r>
            <a:r>
              <a:rPr lang="fr-BE" dirty="0" err="1"/>
              <a:t>Belgium</a:t>
            </a:r>
            <a:r>
              <a:rPr lang="fr-BE" dirty="0"/>
              <a:t> concernent une chute dans les escaliers ou sur une marche. Cela représente environ 40% du total.</a:t>
            </a:r>
          </a:p>
          <a:p>
            <a:r>
              <a:rPr lang="fr-BE" dirty="0"/>
              <a:t>6 accidents du travail sont consécutifs à un faux mouvement ou à un faux pas.</a:t>
            </a:r>
          </a:p>
          <a:p>
            <a:r>
              <a:rPr lang="fr-BE" dirty="0"/>
              <a:t>5 constituent une chute sur un objet (câble d'alimentation, pied de chaise).</a:t>
            </a:r>
          </a:p>
          <a:p>
            <a:r>
              <a:rPr lang="fr-BE" dirty="0"/>
              <a:t>5 accidents sont des accidents lors de la pause lunch. ( 4 coupures et 1 brûlure).</a:t>
            </a:r>
          </a:p>
          <a:p>
            <a:r>
              <a:rPr lang="fr-BE" dirty="0"/>
              <a:t>4 sont des chutes sur sol plat (glissade).</a:t>
            </a:r>
          </a:p>
          <a:p>
            <a:r>
              <a:rPr lang="fr-BE" dirty="0"/>
              <a:t>2 sont des chocs sur la tête.</a:t>
            </a:r>
          </a:p>
          <a:p>
            <a:r>
              <a:rPr lang="fr-BE" dirty="0"/>
              <a:t>1 accident du travail est consécutif à l’utilisation d’un cutter.</a:t>
            </a:r>
          </a:p>
          <a:p>
            <a:r>
              <a:rPr lang="fr-BE" dirty="0"/>
              <a:t>1 personne est tombée de sa chaise.</a:t>
            </a:r>
          </a:p>
          <a:p>
            <a:r>
              <a:rPr lang="fr-BE" dirty="0"/>
              <a:t>1 travailleur a été blessé par la chute d'un objet.</a:t>
            </a:r>
          </a:p>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80</a:t>
            </a:fld>
            <a:endParaRPr lang="fr-BE"/>
          </a:p>
        </p:txBody>
      </p:sp>
    </p:spTree>
    <p:extLst>
      <p:ext uri="{BB962C8B-B14F-4D97-AF65-F5344CB8AC3E}">
        <p14:creationId xmlns:p14="http://schemas.microsoft.com/office/powerpoint/2010/main" val="21987003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81</a:t>
            </a:fld>
            <a:endParaRPr lang="fr-BE"/>
          </a:p>
        </p:txBody>
      </p:sp>
    </p:spTree>
    <p:extLst>
      <p:ext uri="{BB962C8B-B14F-4D97-AF65-F5344CB8AC3E}">
        <p14:creationId xmlns:p14="http://schemas.microsoft.com/office/powerpoint/2010/main" val="37476536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L’employeur doit souscrire une assurance -&gt; A défaut, l'employeur est affilié d'office à </a:t>
            </a:r>
            <a:r>
              <a:rPr lang="fr-BE" dirty="0" err="1"/>
              <a:t>Fedris</a:t>
            </a:r>
            <a:r>
              <a:rPr lang="fr-BE" dirty="0"/>
              <a:t> ( anciennement Fonds des Accidents du Travail) qui assurera la réparation du préjudice mais qui récupèrera, auprès de l'employeur, les sommes versées à la victime.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err="1"/>
              <a:t>Fedris</a:t>
            </a:r>
            <a:r>
              <a:rPr lang="fr-BE" dirty="0"/>
              <a:t> : </a:t>
            </a:r>
            <a:r>
              <a:rPr lang="fr-BE" b="1" dirty="0">
                <a:hlinkClick r:id="rId3"/>
              </a:rPr>
              <a:t>Agence fédérale des risques professionnels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82</a:t>
            </a:fld>
            <a:endParaRPr lang="fr-BE"/>
          </a:p>
        </p:txBody>
      </p:sp>
    </p:spTree>
    <p:extLst>
      <p:ext uri="{BB962C8B-B14F-4D97-AF65-F5344CB8AC3E}">
        <p14:creationId xmlns:p14="http://schemas.microsoft.com/office/powerpoint/2010/main" val="266927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Pas de cumul autorisé -&gt; cumul autorisé que si ordi mis à disposition du travailleur par l’employeur</a:t>
            </a:r>
          </a:p>
          <a:p>
            <a:endParaRPr lang="fr-FR" dirty="0"/>
          </a:p>
          <a:p>
            <a:r>
              <a:rPr lang="fr-FR" dirty="0"/>
              <a:t>Cumul autorisé pour le reste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7</a:t>
            </a:fld>
            <a:endParaRPr lang="fr-BE"/>
          </a:p>
        </p:txBody>
      </p:sp>
    </p:spTree>
    <p:extLst>
      <p:ext uri="{BB962C8B-B14F-4D97-AF65-F5344CB8AC3E}">
        <p14:creationId xmlns:p14="http://schemas.microsoft.com/office/powerpoint/2010/main" val="23853335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83</a:t>
            </a:fld>
            <a:endParaRPr lang="fr-BE"/>
          </a:p>
        </p:txBody>
      </p:sp>
    </p:spTree>
    <p:extLst>
      <p:ext uri="{BB962C8B-B14F-4D97-AF65-F5344CB8AC3E}">
        <p14:creationId xmlns:p14="http://schemas.microsoft.com/office/powerpoint/2010/main" val="38693962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84</a:t>
            </a:fld>
            <a:endParaRPr lang="fr-BE"/>
          </a:p>
        </p:txBody>
      </p:sp>
    </p:spTree>
    <p:extLst>
      <p:ext uri="{BB962C8B-B14F-4D97-AF65-F5344CB8AC3E}">
        <p14:creationId xmlns:p14="http://schemas.microsoft.com/office/powerpoint/2010/main" val="5172096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85</a:t>
            </a:fld>
            <a:endParaRPr lang="fr-BE"/>
          </a:p>
        </p:txBody>
      </p:sp>
    </p:spTree>
    <p:extLst>
      <p:ext uri="{BB962C8B-B14F-4D97-AF65-F5344CB8AC3E}">
        <p14:creationId xmlns:p14="http://schemas.microsoft.com/office/powerpoint/2010/main" val="18930463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86</a:t>
            </a:fld>
            <a:endParaRPr lang="fr-BE"/>
          </a:p>
        </p:txBody>
      </p:sp>
    </p:spTree>
    <p:extLst>
      <p:ext uri="{BB962C8B-B14F-4D97-AF65-F5344CB8AC3E}">
        <p14:creationId xmlns:p14="http://schemas.microsoft.com/office/powerpoint/2010/main" val="38486738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Qui doit prouver le contraire ? L’employeur ! Très favorable au travailleur.</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87</a:t>
            </a:fld>
            <a:endParaRPr lang="fr-BE"/>
          </a:p>
        </p:txBody>
      </p:sp>
    </p:spTree>
    <p:extLst>
      <p:ext uri="{BB962C8B-B14F-4D97-AF65-F5344CB8AC3E}">
        <p14:creationId xmlns:p14="http://schemas.microsoft.com/office/powerpoint/2010/main" val="1189468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Pendant les heures mentionnées par écrit (heures normales de travail) -&gt; à noter que certains employeurs proposent une couverture 24h/24.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88</a:t>
            </a:fld>
            <a:endParaRPr lang="fr-BE"/>
          </a:p>
        </p:txBody>
      </p:sp>
    </p:spTree>
    <p:extLst>
      <p:ext uri="{BB962C8B-B14F-4D97-AF65-F5344CB8AC3E}">
        <p14:creationId xmlns:p14="http://schemas.microsoft.com/office/powerpoint/2010/main" val="13613648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À défaut, l’horaire théorique du travailleur s’applique -&gt; l’horaire du travailleur si il se serait trouvé dans les locaux de son employeur.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Qd ces conditions sont remplies, doit plus prouver que l’on était en train de télétravailler lorsque l’accident s’est produit.</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89</a:t>
            </a:fld>
            <a:endParaRPr lang="fr-BE"/>
          </a:p>
        </p:txBody>
      </p:sp>
    </p:spTree>
    <p:extLst>
      <p:ext uri="{BB962C8B-B14F-4D97-AF65-F5344CB8AC3E}">
        <p14:creationId xmlns:p14="http://schemas.microsoft.com/office/powerpoint/2010/main" val="4667672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2"/>
            <a:r>
              <a:rPr lang="fr-BE" dirty="0"/>
              <a:t>Dans l’écrit, mention de la période déterminée pour télétravailler</a:t>
            </a:r>
          </a:p>
          <a:p>
            <a:pPr lvl="2"/>
            <a:r>
              <a:rPr lang="fr-BE" dirty="0"/>
              <a:t>À défaut, l’horaire théorique du travailleur s’applique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90</a:t>
            </a:fld>
            <a:endParaRPr lang="fr-BE"/>
          </a:p>
        </p:txBody>
      </p:sp>
    </p:spTree>
    <p:extLst>
      <p:ext uri="{BB962C8B-B14F-4D97-AF65-F5344CB8AC3E}">
        <p14:creationId xmlns:p14="http://schemas.microsoft.com/office/powerpoint/2010/main" val="11383643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Interpréter de manière plus larde que comme étant le plus court trajet afin de se rendre au travail et y revenir. Cela couvre les détours afin d’aller chercher les enfants à l’école.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En principe, c’est vrai qu’en télétravail, on reste chez soi. Mais en fait, c’est pas tjrs le cas ! On doit parfois conduire ses enfants le matin ou à la crèche. On sort parfois aussi à midi, afin de s’acheter un sandwich chez « Panos » ou « Exquis ». Ces déplacements font partie du chemin normal du travail.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91</a:t>
            </a:fld>
            <a:endParaRPr lang="fr-BE"/>
          </a:p>
        </p:txBody>
      </p:sp>
    </p:spTree>
    <p:extLst>
      <p:ext uri="{BB962C8B-B14F-4D97-AF65-F5344CB8AC3E}">
        <p14:creationId xmlns:p14="http://schemas.microsoft.com/office/powerpoint/2010/main" val="32807359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Seuls les « détours raisonnablement justifiés » sont admis pour allonger le chemin du travail. Une série de situation sont énumérées dans la loi, mais la liste n’est pas </a:t>
            </a:r>
            <a:r>
              <a:rPr lang="fr-BE" dirty="0" err="1"/>
              <a:t>liitative</a:t>
            </a:r>
            <a:r>
              <a:rPr lang="fr-BE" dirty="0"/>
              <a:t>.</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92</a:t>
            </a:fld>
            <a:endParaRPr lang="fr-BE"/>
          </a:p>
        </p:txBody>
      </p:sp>
    </p:spTree>
    <p:extLst>
      <p:ext uri="{BB962C8B-B14F-4D97-AF65-F5344CB8AC3E}">
        <p14:creationId xmlns:p14="http://schemas.microsoft.com/office/powerpoint/2010/main" val="262745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u="sng" dirty="0"/>
              <a:t>Indemnité de bureau</a:t>
            </a:r>
          </a:p>
          <a:p>
            <a:r>
              <a:rPr lang="fr-BE" dirty="0"/>
              <a:t>Indemnité forfaitaire ( = 1 montant unique)</a:t>
            </a:r>
          </a:p>
          <a:p>
            <a:r>
              <a:rPr lang="fr-BE" dirty="0"/>
              <a:t>Ce montant comprend tous les équipements nécessaires au télétravail :</a:t>
            </a:r>
          </a:p>
          <a:p>
            <a:pPr lvl="1"/>
            <a:r>
              <a:rPr lang="fr-BE" dirty="0"/>
              <a:t>Frais liés à l’environnement de travail dans le logement du travailleur (espace de travail, location et amortissement éventuels de l’espace)</a:t>
            </a:r>
          </a:p>
          <a:p>
            <a:pPr lvl="1"/>
            <a:r>
              <a:rPr lang="fr-BE" dirty="0"/>
              <a:t>Frais de base (chauffage, d’eau ou d’électricité …)</a:t>
            </a:r>
          </a:p>
          <a:p>
            <a:pPr lvl="1"/>
            <a:r>
              <a:rPr lang="fr-BE" dirty="0"/>
              <a:t>Frais de petits matériels de bureau (</a:t>
            </a:r>
            <a:r>
              <a:rPr lang="fr-BE" dirty="0" err="1"/>
              <a:t>bics</a:t>
            </a:r>
            <a:r>
              <a:rPr lang="fr-BE" dirty="0"/>
              <a:t>, dossiers, blocs de feuilles …)</a:t>
            </a:r>
          </a:p>
          <a:p>
            <a:pPr lvl="1"/>
            <a:r>
              <a:rPr lang="fr-BE" dirty="0"/>
              <a:t>Fourniture informatiques et d’impression (clé </a:t>
            </a:r>
            <a:r>
              <a:rPr lang="fr-BE" dirty="0" err="1"/>
              <a:t>usb</a:t>
            </a:r>
            <a:r>
              <a:rPr lang="fr-BE" dirty="0"/>
              <a:t>, papier, tapis de souris, encre …)</a:t>
            </a:r>
          </a:p>
          <a:p>
            <a:pPr lvl="1"/>
            <a:r>
              <a:rPr lang="fr-BE" dirty="0"/>
              <a:t>Frais téléphoniques</a:t>
            </a:r>
          </a:p>
          <a:p>
            <a:pPr lvl="1"/>
            <a:r>
              <a:rPr lang="fr-BE" dirty="0"/>
              <a:t>Frais d’entretien</a:t>
            </a:r>
          </a:p>
          <a:p>
            <a:pPr lvl="1"/>
            <a:r>
              <a:rPr lang="fr-BE" dirty="0"/>
              <a:t>Frais d’assurance</a:t>
            </a:r>
          </a:p>
          <a:p>
            <a:pPr lvl="1"/>
            <a:r>
              <a:rPr lang="fr-BE" dirty="0"/>
              <a:t>Précompte immobilier</a:t>
            </a:r>
          </a:p>
          <a:p>
            <a:pPr lvl="1"/>
            <a:r>
              <a:rPr lang="fr-BE" dirty="0"/>
              <a:t>Boissons et nourritures (café, eau, snacks …)</a:t>
            </a:r>
          </a:p>
          <a:p>
            <a:r>
              <a:rPr lang="fr-FR" dirty="0"/>
              <a:t>L’employeur peut octroyer des montants différents sur la base de la catégorie de personnels ou des circonstances de fait dans lesquelles le télétravail est organisé (catégorie objective).</a:t>
            </a:r>
          </a:p>
          <a:p>
            <a:endParaRPr lang="fr-FR" dirty="0"/>
          </a:p>
          <a:p>
            <a:r>
              <a:rPr lang="fr-FR" dirty="0"/>
              <a:t>Si le montant mensuel octroyé est supérieur au montant maximal et qu’aucune pièce justificative n’est fournie pour justifier la hauteur du montant, la partie imposable de l’indemnité (celle qui dépasse le montant maximal) est soumis au précompte professionnel et doit être mentionnée à titre de rémunération sur la fiche fiscale des travailleurs concernés.</a:t>
            </a:r>
          </a:p>
          <a:p>
            <a:endParaRPr lang="fr-FR" dirty="0"/>
          </a:p>
          <a:p>
            <a:r>
              <a:rPr lang="fr-FR" dirty="0"/>
              <a:t>L’indemnité de bureau ne couvre pas l’achat de matériel informatique/ mobilier de bureau par l’employeur.</a:t>
            </a:r>
          </a:p>
          <a:p>
            <a:endParaRPr lang="fr-FR" dirty="0"/>
          </a:p>
          <a:p>
            <a:r>
              <a:rPr lang="fr-FR" dirty="0"/>
              <a:t>Il n’est pas nécessaire de conclure une convention formelle de télétravail afin de bénéficier de cette indemnité</a:t>
            </a:r>
          </a:p>
          <a:p>
            <a:endParaRPr lang="fr-FR" dirty="0"/>
          </a:p>
          <a:p>
            <a:r>
              <a:rPr lang="fr-FR" dirty="0"/>
              <a:t>Montant maximal autorisé : on peut donc accorder moins !</a:t>
            </a:r>
          </a:p>
          <a:p>
            <a:endParaRPr lang="fr-FR" dirty="0"/>
          </a:p>
          <a:p>
            <a:r>
              <a:rPr lang="fr-FR" dirty="0"/>
              <a:t>C’est un montant mensuel, mais le fisc admet qu’il soit payé durant les congés annuels ordinaires</a:t>
            </a:r>
          </a:p>
          <a:p>
            <a:endParaRPr lang="fr-FR" dirty="0"/>
          </a:p>
          <a:p>
            <a:r>
              <a:rPr lang="fr-FR" dirty="0"/>
              <a:t>Le montant est accepté par le fisc, ainsi que ces évolutions : il n’est pas soumis à l’indexation fiscale</a:t>
            </a:r>
          </a:p>
          <a:p>
            <a:endParaRPr lang="fr-FR" dirty="0"/>
          </a:p>
          <a:p>
            <a:r>
              <a:rPr lang="fr-FR" dirty="0"/>
              <a:t>L’administration fiscale souhaite que le travailleur télétravaille durant une partie substantielle de son temps de travail</a:t>
            </a:r>
          </a:p>
          <a:p>
            <a:endParaRPr lang="fr-FR" dirty="0"/>
          </a:p>
          <a:p>
            <a:r>
              <a:rPr lang="fr-FR" dirty="0"/>
              <a:t>Mieux vaut éviter que l’employeur ne prenne en charge les frais d’électricité en plus de l’indemnité de bureau, car cela risque de ne pas être validé par l’administration fiscale.</a:t>
            </a:r>
          </a:p>
          <a:p>
            <a:endParaRPr lang="fr-FR" dirty="0"/>
          </a:p>
          <a:p>
            <a:r>
              <a:rPr lang="fr-FR" dirty="0"/>
              <a:t>Si le travailleur est un travailleur à temps partiel, l’indemnité de bureau ne doit pas forcément être réduite : elle peut être octroyée, et même à son montant maximum, pour autant que le travailleur effectue le télétravail de manière régulière et structurelle.</a:t>
            </a:r>
          </a:p>
          <a:p>
            <a:r>
              <a:rPr lang="fr-FR" dirty="0"/>
              <a:t>Augmentation temporaire jusqu’au 30 septembre.</a:t>
            </a:r>
          </a:p>
          <a:p>
            <a:endParaRPr lang="fr-FR" dirty="0"/>
          </a:p>
          <a:p>
            <a:r>
              <a:rPr lang="fr-FR" dirty="0"/>
              <a:t>Indemnité peut être payée durant les congés annuels</a:t>
            </a:r>
          </a:p>
          <a:p>
            <a:endParaRPr lang="fr-FR" dirty="0"/>
          </a:p>
          <a:p>
            <a:r>
              <a:rPr lang="fr-FR" dirty="0"/>
              <a:t>! Liste de matériel en dehors de l’indemnité de bureau!</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Fourniture informatiques et d’impression (clé </a:t>
            </a:r>
            <a:r>
              <a:rPr lang="fr-BE" dirty="0" err="1"/>
              <a:t>usb</a:t>
            </a:r>
            <a:r>
              <a:rPr lang="fr-BE" dirty="0"/>
              <a:t>, papier, tapis de souris, encre …) -&gt; vise pas l’imprimante et l’ordinateur </a:t>
            </a:r>
            <a:r>
              <a:rPr lang="fr-BE" dirty="0" err="1"/>
              <a:t>eux-même</a:t>
            </a:r>
            <a:r>
              <a:rPr lang="fr-BE" dirty="0"/>
              <a:t>.</a:t>
            </a:r>
          </a:p>
          <a:p>
            <a:endParaRPr lang="fr-FR" dirty="0"/>
          </a:p>
          <a:p>
            <a:endParaRPr lang="fr-FR" dirty="0"/>
          </a:p>
          <a:p>
            <a:pPr rtl="0"/>
            <a:r>
              <a:rPr lang="fr-FR" dirty="0"/>
              <a:t>Si on dépasse le montant maximum (anciennement de 129,48 €), et </a:t>
            </a:r>
            <a:r>
              <a:rPr lang="fr-BE" sz="1200" b="0" i="0" kern="1200" dirty="0">
                <a:solidFill>
                  <a:schemeClr val="tx1"/>
                </a:solidFill>
                <a:effectLst/>
                <a:latin typeface="+mn-lt"/>
                <a:ea typeface="+mn-ea"/>
                <a:cs typeface="+mn-cs"/>
              </a:rPr>
              <a:t>qu'aucune pièce justificative n'est fournie pour justifier la hauteur de ce montant, la partie imposable de l'indemnité, à savoir la partie de l'indemnité dépassant le montant maximum, est soumise au précompte professionnel et doit être mentionnée à titre de rémunération sur la fiche n° 281.10 des travailleurs concernés</a:t>
            </a:r>
            <a:r>
              <a:rPr lang="fr-BE" sz="1200" b="0" i="0" kern="1200" dirty="0">
                <a:solidFill>
                  <a:schemeClr val="tx1"/>
                </a:solidFill>
                <a:effectLst/>
                <a:latin typeface="+mn-lt"/>
                <a:ea typeface="+mn-ea"/>
                <a:cs typeface="+mn-cs"/>
                <a:sym typeface="Wingdings" pitchFamily="2" charset="2"/>
              </a:rPr>
              <a:t> </a:t>
            </a:r>
            <a:r>
              <a:rPr lang="fr-BE" sz="1200" kern="1200" dirty="0">
                <a:solidFill>
                  <a:schemeClr val="tx1"/>
                </a:solidFill>
                <a:effectLst/>
                <a:latin typeface="+mn-lt"/>
                <a:ea typeface="+mn-ea"/>
                <a:cs typeface="+mn-cs"/>
              </a:rPr>
              <a:t>A contrario cela veut dire que si tu peux prouver avec une pièce justificative que ce n'est pas un montant déraisonnable, cela ne doit pas être considéré comme de la rémunération.</a:t>
            </a:r>
          </a:p>
          <a:p>
            <a:pPr rtl="0"/>
            <a:endParaRPr lang="fr-BE" sz="1200" kern="1200" dirty="0">
              <a:solidFill>
                <a:schemeClr val="tx1"/>
              </a:solidFill>
              <a:effectLst/>
              <a:latin typeface="+mn-lt"/>
              <a:ea typeface="+mn-ea"/>
              <a:cs typeface="+mn-cs"/>
            </a:endParaRPr>
          </a:p>
          <a:p>
            <a:r>
              <a:rPr lang="fr-BE" dirty="0"/>
              <a:t>Indemnité  forfaitaire d’un montant </a:t>
            </a:r>
            <a:r>
              <a:rPr lang="fr-BE" u="sng" dirty="0"/>
              <a:t>plafonné</a:t>
            </a:r>
            <a:r>
              <a:rPr lang="fr-BE" dirty="0"/>
              <a:t> à maximum </a:t>
            </a:r>
            <a:r>
              <a:rPr lang="fr-BE" dirty="0">
                <a:solidFill>
                  <a:schemeClr val="accent2"/>
                </a:solidFill>
              </a:rPr>
              <a:t>142,95 €/mois (du 01/06/22-31/08/22 : 140, 15 €/mois)</a:t>
            </a:r>
          </a:p>
          <a:p>
            <a:pPr lvl="1"/>
            <a:r>
              <a:rPr lang="fr-BE" dirty="0"/>
              <a:t>En cas de dépassement, justifier la hauteur du montant</a:t>
            </a:r>
          </a:p>
          <a:p>
            <a:pPr lvl="1"/>
            <a:r>
              <a:rPr lang="fr-BE" dirty="0"/>
              <a:t>Quid des travailleurs à temps partiel ?</a:t>
            </a:r>
          </a:p>
          <a:p>
            <a:pPr lvl="1"/>
            <a:r>
              <a:rPr lang="fr-BE" dirty="0"/>
              <a:t>Payable durant les congés annuels</a:t>
            </a:r>
          </a:p>
          <a:p>
            <a:r>
              <a:rPr lang="fr-BE" dirty="0"/>
              <a:t>Accordée aux travailleurs qui télétravaillent une partie substantielle de leur temps de travail ( 1 journée par semaine)</a:t>
            </a:r>
          </a:p>
          <a:p>
            <a:pPr lvl="1"/>
            <a:r>
              <a:rPr lang="fr-BE" dirty="0"/>
              <a:t> 1 jour/semaine ; 2 ½ journées/</a:t>
            </a:r>
            <a:r>
              <a:rPr lang="fr-BE" dirty="0" err="1"/>
              <a:t>sem</a:t>
            </a:r>
            <a:r>
              <a:rPr lang="fr-BE" dirty="0"/>
              <a:t> ; plusieurs jours comprenant quelques heures pdt le temps normal de travail (2h/j sur 5 jours) ; 1 semaine/mois</a:t>
            </a:r>
          </a:p>
          <a:p>
            <a:pPr lvl="1"/>
            <a:r>
              <a:rPr lang="fr-BE" dirty="0"/>
              <a:t>Évaluation sur base mensuelle</a:t>
            </a:r>
          </a:p>
          <a:p>
            <a:pPr lvl="1"/>
            <a:endParaRPr lang="fr-BE" sz="1200" kern="1200" dirty="0">
              <a:solidFill>
                <a:schemeClr val="tx1"/>
              </a:solidFill>
              <a:effectLst/>
              <a:latin typeface="+mn-lt"/>
              <a:ea typeface="+mn-ea"/>
              <a:cs typeface="+mn-cs"/>
            </a:endParaRPr>
          </a:p>
          <a:p>
            <a:pPr lvl="0"/>
            <a:r>
              <a:rPr lang="fr-BE" sz="1200" b="1" u="sng" kern="1200" dirty="0">
                <a:solidFill>
                  <a:schemeClr val="tx1"/>
                </a:solidFill>
                <a:effectLst/>
                <a:latin typeface="+mn-lt"/>
                <a:ea typeface="+mn-ea"/>
                <a:cs typeface="+mn-cs"/>
              </a:rPr>
              <a:t>Forfaits périphériques</a:t>
            </a:r>
          </a:p>
          <a:p>
            <a:pPr lvl="0"/>
            <a:endParaRPr lang="fr-BE" dirty="0"/>
          </a:p>
          <a:p>
            <a:r>
              <a:rPr lang="fr-BE" dirty="0"/>
              <a:t>L’employeur peut aussi intervenir pour :</a:t>
            </a:r>
          </a:p>
          <a:p>
            <a:pPr lvl="1"/>
            <a:r>
              <a:rPr lang="fr-BE" dirty="0"/>
              <a:t>Un forfait de 5 €/mois max. pour l’utilisation d’un </a:t>
            </a:r>
            <a:r>
              <a:rPr lang="fr-BE" b="1" dirty="0">
                <a:solidFill>
                  <a:schemeClr val="accent2"/>
                </a:solidFill>
              </a:rPr>
              <a:t>deuxième écran d’ordinateur</a:t>
            </a:r>
            <a:r>
              <a:rPr lang="fr-BE" dirty="0"/>
              <a:t> à des fins professionnelles</a:t>
            </a:r>
          </a:p>
          <a:p>
            <a:pPr lvl="1"/>
            <a:r>
              <a:rPr lang="fr-BE" dirty="0"/>
              <a:t>Un forfait de 5 €/mois max. pour l’utilisation d’une </a:t>
            </a:r>
            <a:r>
              <a:rPr lang="fr-BE" b="1" dirty="0">
                <a:solidFill>
                  <a:schemeClr val="accent2"/>
                </a:solidFill>
              </a:rPr>
              <a:t>imprimante personnelles</a:t>
            </a:r>
            <a:r>
              <a:rPr lang="fr-BE" dirty="0"/>
              <a:t> à des fins professionnelles</a:t>
            </a:r>
          </a:p>
          <a:p>
            <a:pPr lvl="1"/>
            <a:r>
              <a:rPr lang="fr-BE" dirty="0"/>
              <a:t>Un forfait de 5 €/mois max. pour l’utilisation d’un </a:t>
            </a:r>
            <a:r>
              <a:rPr lang="fr-BE" b="1" dirty="0">
                <a:solidFill>
                  <a:schemeClr val="accent2"/>
                </a:solidFill>
              </a:rPr>
              <a:t>scanner personne</a:t>
            </a:r>
            <a:r>
              <a:rPr lang="fr-BE" dirty="0"/>
              <a:t>l à des fins professionnelles </a:t>
            </a:r>
          </a:p>
          <a:p>
            <a:r>
              <a:rPr lang="fr-BE" dirty="0"/>
              <a:t>Cela implique cependant de </a:t>
            </a:r>
            <a:r>
              <a:rPr lang="fr-BE" b="1" u="sng" dirty="0"/>
              <a:t>ne pas utiliser à des fins professionnelles un ordinateur privé </a:t>
            </a:r>
            <a:r>
              <a:rPr lang="fr-BE" dirty="0"/>
              <a:t>! (pas de cumul avec cette indemnité)</a:t>
            </a:r>
          </a:p>
          <a:p>
            <a:r>
              <a:rPr lang="fr-BE" dirty="0"/>
              <a:t>Maximum 10 €/ mois  (5 € + 5 €)</a:t>
            </a:r>
          </a:p>
          <a:p>
            <a:r>
              <a:rPr lang="fr-BE" dirty="0"/>
              <a:t>Pendant 3 ans maximum</a:t>
            </a:r>
          </a:p>
          <a:p>
            <a:pPr lvl="0"/>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8</a:t>
            </a:fld>
            <a:endParaRPr lang="fr-BE"/>
          </a:p>
        </p:txBody>
      </p:sp>
    </p:spTree>
    <p:extLst>
      <p:ext uri="{BB962C8B-B14F-4D97-AF65-F5344CB8AC3E}">
        <p14:creationId xmlns:p14="http://schemas.microsoft.com/office/powerpoint/2010/main" val="20104137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93</a:t>
            </a:fld>
            <a:endParaRPr lang="fr-BE"/>
          </a:p>
        </p:txBody>
      </p:sp>
    </p:spTree>
    <p:extLst>
      <p:ext uri="{BB962C8B-B14F-4D97-AF65-F5344CB8AC3E}">
        <p14:creationId xmlns:p14="http://schemas.microsoft.com/office/powerpoint/2010/main" val="20119062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94</a:t>
            </a:fld>
            <a:endParaRPr lang="fr-BE"/>
          </a:p>
        </p:txBody>
      </p:sp>
    </p:spTree>
    <p:extLst>
      <p:ext uri="{BB962C8B-B14F-4D97-AF65-F5344CB8AC3E}">
        <p14:creationId xmlns:p14="http://schemas.microsoft.com/office/powerpoint/2010/main" val="36134764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Tout accident de la vie quotidienne est ainsi couvert (ex. : chute dans les escaliers, grave coupures causée lors de la préparation du repas …). Il faut que cela soit des activités possibles au travail. Pour cette raison, des accidents survenus lors repassage ou la tonte de la pelouse ne sont pas visés, car il s’agit d’accidents de la vie privée.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95</a:t>
            </a:fld>
            <a:endParaRPr lang="fr-BE"/>
          </a:p>
        </p:txBody>
      </p:sp>
    </p:spTree>
    <p:extLst>
      <p:ext uri="{BB962C8B-B14F-4D97-AF65-F5344CB8AC3E}">
        <p14:creationId xmlns:p14="http://schemas.microsoft.com/office/powerpoint/2010/main" val="18666874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Les dégâts occasionnés à l’habitation du télétravailleur ou à ses biens qui surviendrait pendant l’exercice du télétravail, à l’exception des lunettes de vue (car cela est considéré comme une prothèse) (art. 26 de la loi du 10 avril 1971).</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Tout accident de la vie quotidienne est ainsi couvert (ex. : chute dans les escaliers, grave coupures causée lors de la préparation du repas …). Il faut que cela soit des activités possibles au travail. </a:t>
            </a:r>
            <a:r>
              <a:rPr lang="fr-BE" b="1" dirty="0"/>
              <a:t>Pour cette raison, des accidents survenus lors repassage ou la tonte de la pelouse ne sont pas visés, car il s’agit d’accidents de la vie privée.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b="1"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b="1" u="sng" dirty="0"/>
              <a:t>Assurance habitation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r>
              <a:rPr lang="fr-BE" dirty="0"/>
              <a:t>Pour les dégâts occasionnés à l’habitation du télétravailleur qui surviendrait pendant l’exercice du télétravail, l’assurance accident du travail n’intervient pas. </a:t>
            </a:r>
          </a:p>
          <a:p>
            <a:r>
              <a:rPr lang="fr-BE" dirty="0"/>
              <a:t>C’est l’assurance habitation du travailleur qui jouera dans ce cas de figure.</a:t>
            </a:r>
          </a:p>
          <a:p>
            <a:pPr lvl="1"/>
            <a:r>
              <a:rPr lang="fr-BE" dirty="0"/>
              <a:t>Le travailleur doit la souscrire lui-même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96</a:t>
            </a:fld>
            <a:endParaRPr lang="fr-BE"/>
          </a:p>
        </p:txBody>
      </p:sp>
    </p:spTree>
    <p:extLst>
      <p:ext uri="{BB962C8B-B14F-4D97-AF65-F5344CB8AC3E}">
        <p14:creationId xmlns:p14="http://schemas.microsoft.com/office/powerpoint/2010/main" val="19779226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97</a:t>
            </a:fld>
            <a:endParaRPr lang="fr-BE"/>
          </a:p>
        </p:txBody>
      </p:sp>
    </p:spTree>
    <p:extLst>
      <p:ext uri="{BB962C8B-B14F-4D97-AF65-F5344CB8AC3E}">
        <p14:creationId xmlns:p14="http://schemas.microsoft.com/office/powerpoint/2010/main" val="14391545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98</a:t>
            </a:fld>
            <a:endParaRPr lang="fr-BE"/>
          </a:p>
        </p:txBody>
      </p:sp>
    </p:spTree>
    <p:extLst>
      <p:ext uri="{BB962C8B-B14F-4D97-AF65-F5344CB8AC3E}">
        <p14:creationId xmlns:p14="http://schemas.microsoft.com/office/powerpoint/2010/main" val="35779807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100</a:t>
            </a:fld>
            <a:endParaRPr lang="fr-BE"/>
          </a:p>
        </p:txBody>
      </p:sp>
    </p:spTree>
    <p:extLst>
      <p:ext uri="{BB962C8B-B14F-4D97-AF65-F5344CB8AC3E}">
        <p14:creationId xmlns:p14="http://schemas.microsoft.com/office/powerpoint/2010/main" val="34601806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Tout ce cadre vise à permettre la protection du droit au respect de la vie privée du télétravailleur, droit absolu garanti par l’article 22 de la Constitution Belge et l’article 8, §1 de la CEDH (</a:t>
            </a:r>
            <a:r>
              <a:rPr lang="fr-BE" sz="1200" i="1" kern="1200" dirty="0">
                <a:solidFill>
                  <a:schemeClr val="tx1"/>
                </a:solidFill>
                <a:effectLst/>
                <a:latin typeface="+mn-lt"/>
                <a:ea typeface="+mn-ea"/>
                <a:cs typeface="+mn-cs"/>
              </a:rPr>
              <a:t>Toute personne a droit au respect de sa vie </a:t>
            </a:r>
            <a:r>
              <a:rPr lang="fr-BE" sz="1200" i="1" kern="1200" dirty="0" err="1">
                <a:solidFill>
                  <a:schemeClr val="tx1"/>
                </a:solidFill>
                <a:effectLst/>
                <a:latin typeface="+mn-lt"/>
                <a:ea typeface="+mn-ea"/>
                <a:cs typeface="+mn-cs"/>
              </a:rPr>
              <a:t>privée</a:t>
            </a:r>
            <a:r>
              <a:rPr lang="fr-BE" sz="1200" i="1" kern="1200" dirty="0">
                <a:solidFill>
                  <a:schemeClr val="tx1"/>
                </a:solidFill>
                <a:effectLst/>
                <a:latin typeface="+mn-lt"/>
                <a:ea typeface="+mn-ea"/>
                <a:cs typeface="+mn-cs"/>
              </a:rPr>
              <a:t> et familiale, de son domicile et de sa correspondance.) </a:t>
            </a: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loi du 8 décembre 1992 relative à la protection de la vie privée à l’égard des traitements de données à caractère personnel -&gt; plus applicable, car remplacée par la loi du 30 juillet 2018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BE" dirty="0"/>
          </a:p>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La CCT n°39 s’applique lorsque l’employeur veut mettre en place un système de monitoring électronique de performance. Il s’agit de logiciels permettant de « contrôler » les activités des travailleurs : ils peuvent activer les webcams et en collecter les images  … -&gt; très difficile d’avoir un motif légitime a utiliser ce type de logiciel et le traitement est par conséquent régulièrement disproportionné.</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101</a:t>
            </a:fld>
            <a:endParaRPr lang="fr-BE"/>
          </a:p>
        </p:txBody>
      </p:sp>
    </p:spTree>
    <p:extLst>
      <p:ext uri="{BB962C8B-B14F-4D97-AF65-F5344CB8AC3E}">
        <p14:creationId xmlns:p14="http://schemas.microsoft.com/office/powerpoint/2010/main" val="19769229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dirty="0"/>
              <a:t>Consentement libre, éclairé, univoque (pas de doute), et spécifique</a:t>
            </a:r>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102</a:t>
            </a:fld>
            <a:endParaRPr lang="fr-BE"/>
          </a:p>
        </p:txBody>
      </p:sp>
    </p:spTree>
    <p:extLst>
      <p:ext uri="{BB962C8B-B14F-4D97-AF65-F5344CB8AC3E}">
        <p14:creationId xmlns:p14="http://schemas.microsoft.com/office/powerpoint/2010/main" val="39797718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B4D61D-CFF8-B84E-BB64-9CD0F90BD91E}" type="slidenum">
              <a:rPr lang="fr-BE" smtClean="0"/>
              <a:t>103</a:t>
            </a:fld>
            <a:endParaRPr lang="fr-BE"/>
          </a:p>
        </p:txBody>
      </p:sp>
    </p:spTree>
    <p:extLst>
      <p:ext uri="{BB962C8B-B14F-4D97-AF65-F5344CB8AC3E}">
        <p14:creationId xmlns:p14="http://schemas.microsoft.com/office/powerpoint/2010/main" val="36461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title"/>
          </p:nvPr>
        </p:nvSpPr>
        <p:spPr>
          <a:xfrm>
            <a:off x="722313" y="4406900"/>
            <a:ext cx="7772400" cy="1362075"/>
          </a:xfrm>
          <a:solidFill>
            <a:schemeClr val="accent1"/>
          </a:solidFill>
          <a:ln>
            <a:solidFill>
              <a:srgbClr val="00383D"/>
            </a:solidFill>
          </a:ln>
        </p:spPr>
        <p:txBody>
          <a:bodyPr anchor="t">
            <a:normAutofit/>
          </a:bodyPr>
          <a:lstStyle>
            <a:lvl1pPr algn="l">
              <a:defRPr sz="3600" b="1" cap="all">
                <a:solidFill>
                  <a:schemeClr val="bg2"/>
                </a:solidFill>
                <a:latin typeface="Gill Sans Std"/>
                <a:cs typeface="Gill Sans Std"/>
              </a:defRPr>
            </a:lvl1pPr>
          </a:lstStyle>
          <a:p>
            <a:r>
              <a:rPr lang="fr-FR" dirty="0"/>
              <a:t>Cliquez et modifiez le titre</a:t>
            </a:r>
            <a:endParaRPr lang="fr-BE" dirty="0"/>
          </a:p>
        </p:txBody>
      </p:sp>
      <p:sp>
        <p:nvSpPr>
          <p:cNvPr id="8"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1"/>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9"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19/09/22</a:t>
            </a:fld>
            <a:endParaRPr lang="fr-BE"/>
          </a:p>
        </p:txBody>
      </p:sp>
      <p:sp>
        <p:nvSpPr>
          <p:cNvPr id="10"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3" name="Image 12" descr="CESSOC BULLE-quad grand.png"/>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4629422" y="937389"/>
            <a:ext cx="4896000" cy="5376927"/>
          </a:xfrm>
          <a:prstGeom prst="rect">
            <a:avLst/>
          </a:prstGeom>
        </p:spPr>
      </p:pic>
    </p:spTree>
    <p:extLst>
      <p:ext uri="{BB962C8B-B14F-4D97-AF65-F5344CB8AC3E}">
        <p14:creationId xmlns:p14="http://schemas.microsoft.com/office/powerpoint/2010/main" val="177212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12893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39645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65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C2A963C-0837-B24E-AA05-9807CCE3F360}"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561EFA1-01FB-5345-8579-36C3E3ECBEFC}" type="slidenum">
              <a:rPr lang="fr-BE" smtClean="0"/>
              <a:t>‹N°›</a:t>
            </a:fld>
            <a:endParaRPr lang="fr-BE"/>
          </a:p>
        </p:txBody>
      </p:sp>
    </p:spTree>
    <p:extLst>
      <p:ext uri="{BB962C8B-B14F-4D97-AF65-F5344CB8AC3E}">
        <p14:creationId xmlns:p14="http://schemas.microsoft.com/office/powerpoint/2010/main" val="16588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solidFill>
            <a:schemeClr val="accent2"/>
          </a:solidFill>
          <a:ln>
            <a:solidFill>
              <a:schemeClr val="accent2"/>
            </a:solidFill>
          </a:ln>
        </p:spPr>
        <p:txBody>
          <a:bodyPr anchor="t">
            <a:normAutofit/>
          </a:bodyPr>
          <a:lstStyle>
            <a:lvl1pPr algn="l">
              <a:defRPr sz="3600" b="1" cap="all">
                <a:solidFill>
                  <a:schemeClr val="accent2">
                    <a:lumMod val="20000"/>
                    <a:lumOff val="80000"/>
                  </a:schemeClr>
                </a:solidFill>
                <a:latin typeface="Gill Sans Std"/>
                <a:cs typeface="Gill Sans Std"/>
              </a:defRPr>
            </a:lvl1pPr>
          </a:lstStyle>
          <a:p>
            <a:r>
              <a:rPr lang="fr-FR" dirty="0"/>
              <a:t>Cliquez et modifiez le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2"/>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3C6D925D-68B6-B049-B059-60B01C1C8DE7}"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pic>
        <p:nvPicPr>
          <p:cNvPr id="7" name="Image 6" descr="CESSOC-GRAPHIC-ELEMENT1.pdf.png"/>
          <p:cNvPicPr>
            <a:picLocks noChangeAspect="1"/>
          </p:cNvPicPr>
          <p:nvPr userDrawn="1"/>
        </p:nvPicPr>
        <p:blipFill rotWithShape="1">
          <a:blip r:embed="rId2">
            <a:alphaModFix amt="46000"/>
            <a:duotone>
              <a:schemeClr val="accent2">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429441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107774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1735109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826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7BC90BC-3EA9-A340-A587-D244EE579E1A}"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B64D346-CCD0-C84D-AE07-403AF05713F2}" type="slidenum">
              <a:rPr lang="fr-BE" smtClean="0"/>
              <a:t>‹N°›</a:t>
            </a:fld>
            <a:endParaRPr lang="fr-BE"/>
          </a:p>
        </p:txBody>
      </p:sp>
    </p:spTree>
    <p:extLst>
      <p:ext uri="{BB962C8B-B14F-4D97-AF65-F5344CB8AC3E}">
        <p14:creationId xmlns:p14="http://schemas.microsoft.com/office/powerpoint/2010/main" val="1704692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23612"/>
            <a:ext cx="7772400" cy="1362075"/>
          </a:xfrm>
          <a:solidFill>
            <a:schemeClr val="accent3"/>
          </a:solidFill>
          <a:ln>
            <a:solidFill>
              <a:schemeClr val="accent3"/>
            </a:solidFill>
          </a:ln>
        </p:spPr>
        <p:txBody>
          <a:bodyPr anchor="t">
            <a:normAutofit/>
          </a:bodyPr>
          <a:lstStyle>
            <a:lvl1pPr algn="l">
              <a:defRPr sz="3600" b="1" cap="all">
                <a:solidFill>
                  <a:schemeClr val="accent3">
                    <a:lumMod val="50000"/>
                  </a:schemeClr>
                </a:solidFill>
                <a:latin typeface="Gill Sans Std"/>
                <a:cs typeface="Gill Sans Std"/>
              </a:defRPr>
            </a:lvl1pPr>
          </a:lstStyle>
          <a:p>
            <a:r>
              <a:rPr lang="fr-FR" dirty="0"/>
              <a:t>Cliquez et modifiez le titre</a:t>
            </a:r>
            <a:endParaRPr lang="fr-BE" dirty="0"/>
          </a:p>
        </p:txBody>
      </p:sp>
      <p:sp>
        <p:nvSpPr>
          <p:cNvPr id="3" name="Espace réservé du texte 2"/>
          <p:cNvSpPr>
            <a:spLocks noGrp="1"/>
          </p:cNvSpPr>
          <p:nvPr>
            <p:ph type="body" idx="1"/>
          </p:nvPr>
        </p:nvSpPr>
        <p:spPr>
          <a:xfrm>
            <a:off x="722313" y="2923425"/>
            <a:ext cx="7772400" cy="1500187"/>
          </a:xfrm>
        </p:spPr>
        <p:txBody>
          <a:bodyPr anchor="b"/>
          <a:lstStyle>
            <a:lvl1pPr marL="0" indent="0">
              <a:buNone/>
              <a:defRPr sz="2000" i="0">
                <a:solidFill>
                  <a:srgbClr val="3A5B19"/>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E8EB3992-D227-7A47-88A0-3697D3479BE4}"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pic>
        <p:nvPicPr>
          <p:cNvPr id="7" name="Image 6" descr="CESSOC-GRAPHIC-ELEMENT1.pdf.png"/>
          <p:cNvPicPr>
            <a:picLocks noChangeAspect="1"/>
          </p:cNvPicPr>
          <p:nvPr userDrawn="1"/>
        </p:nvPicPr>
        <p:blipFill rotWithShape="1">
          <a:blip r:embed="rId2">
            <a:duotone>
              <a:schemeClr val="accent3">
                <a:shade val="45000"/>
                <a:satMod val="135000"/>
              </a:schemeClr>
              <a:prstClr val="white"/>
            </a:duotone>
            <a:alphaModFix amt="46000"/>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388497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2052252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1471029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298487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281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B311C7-A685-8E4D-982E-C36934CD16B3}"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06FE55A-E0E2-A943-8449-FBFF62D6F732}" type="slidenum">
              <a:rPr lang="fr-BE" smtClean="0"/>
              <a:t>‹N°›</a:t>
            </a:fld>
            <a:endParaRPr lang="fr-BE"/>
          </a:p>
        </p:txBody>
      </p:sp>
    </p:spTree>
    <p:extLst>
      <p:ext uri="{BB962C8B-B14F-4D97-AF65-F5344CB8AC3E}">
        <p14:creationId xmlns:p14="http://schemas.microsoft.com/office/powerpoint/2010/main" val="90843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8" name="Titre 1"/>
          <p:cNvSpPr>
            <a:spLocks noGrp="1"/>
          </p:cNvSpPr>
          <p:nvPr>
            <p:ph type="title"/>
          </p:nvPr>
        </p:nvSpPr>
        <p:spPr>
          <a:xfrm>
            <a:off x="722313" y="4406900"/>
            <a:ext cx="7772400" cy="1362075"/>
          </a:xfrm>
          <a:solidFill>
            <a:schemeClr val="accent6">
              <a:lumMod val="75000"/>
            </a:schemeClr>
          </a:solidFill>
          <a:ln>
            <a:solidFill>
              <a:schemeClr val="accent4"/>
            </a:solidFill>
          </a:ln>
        </p:spPr>
        <p:txBody>
          <a:bodyPr anchor="t">
            <a:normAutofit/>
          </a:bodyPr>
          <a:lstStyle>
            <a:lvl1pPr algn="l">
              <a:defRPr sz="3600" b="1" cap="all">
                <a:solidFill>
                  <a:schemeClr val="accent4">
                    <a:lumMod val="20000"/>
                    <a:lumOff val="80000"/>
                  </a:schemeClr>
                </a:solidFill>
                <a:latin typeface="Gill Sans Std"/>
                <a:cs typeface="Gill Sans Std"/>
              </a:defRPr>
            </a:lvl1pPr>
          </a:lstStyle>
          <a:p>
            <a:r>
              <a:rPr lang="fr-FR" dirty="0"/>
              <a:t>Cliquez et modifiez le titre</a:t>
            </a:r>
            <a:endParaRPr lang="fr-BE" dirty="0"/>
          </a:p>
        </p:txBody>
      </p:sp>
      <p:sp>
        <p:nvSpPr>
          <p:cNvPr id="9"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6">
                    <a:lumMod val="75000"/>
                  </a:schemeClr>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0"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19/09/22</a:t>
            </a:fld>
            <a:endParaRPr lang="fr-BE"/>
          </a:p>
        </p:txBody>
      </p:sp>
      <p:sp>
        <p:nvSpPr>
          <p:cNvPr id="11"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3" name="Image 12" descr="CESSOC-GRAPHIC-ELEMENT1.pdf.png"/>
          <p:cNvPicPr>
            <a:picLocks noChangeAspect="1"/>
          </p:cNvPicPr>
          <p:nvPr userDrawn="1"/>
        </p:nvPicPr>
        <p:blipFill rotWithShape="1">
          <a:blip r:embed="rId2">
            <a:alphaModFix amt="46000"/>
            <a:duotone>
              <a:schemeClr val="accent6">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3460366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761882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5952402"/>
            <a:ext cx="1069132" cy="347523"/>
          </a:xfrm>
          <a:prstGeom prst="rect">
            <a:avLst/>
          </a:prstGeom>
        </p:spPr>
      </p:pic>
    </p:spTree>
    <p:extLst>
      <p:ext uri="{BB962C8B-B14F-4D97-AF65-F5344CB8AC3E}">
        <p14:creationId xmlns:p14="http://schemas.microsoft.com/office/powerpoint/2010/main" val="2450353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73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758302A-61D7-544C-BB3D-8F09B91ED21B}"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6A63CC1-A491-CF4D-BF4C-3F9B406D6DD4}" type="slidenum">
              <a:rPr lang="fr-BE" smtClean="0"/>
              <a:t>‹N°›</a:t>
            </a:fld>
            <a:endParaRPr lang="fr-BE"/>
          </a:p>
        </p:txBody>
      </p:sp>
    </p:spTree>
    <p:extLst>
      <p:ext uri="{BB962C8B-B14F-4D97-AF65-F5344CB8AC3E}">
        <p14:creationId xmlns:p14="http://schemas.microsoft.com/office/powerpoint/2010/main" val="475350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title"/>
          </p:nvPr>
        </p:nvSpPr>
        <p:spPr>
          <a:xfrm>
            <a:off x="722313" y="4406900"/>
            <a:ext cx="7772400" cy="1362075"/>
          </a:xfrm>
          <a:solidFill>
            <a:schemeClr val="accent5">
              <a:lumMod val="50000"/>
            </a:schemeClr>
          </a:solidFill>
          <a:ln>
            <a:solidFill>
              <a:schemeClr val="accent5">
                <a:lumMod val="50000"/>
              </a:schemeClr>
            </a:solidFill>
          </a:ln>
        </p:spPr>
        <p:txBody>
          <a:bodyPr anchor="t">
            <a:normAutofit/>
          </a:bodyPr>
          <a:lstStyle>
            <a:lvl1pPr algn="l">
              <a:defRPr sz="3600" b="1" cap="all">
                <a:solidFill>
                  <a:schemeClr val="accent5">
                    <a:lumMod val="20000"/>
                    <a:lumOff val="80000"/>
                  </a:schemeClr>
                </a:solidFill>
                <a:latin typeface="Gill Sans Std"/>
                <a:cs typeface="Gill Sans Std"/>
              </a:defRPr>
            </a:lvl1pPr>
          </a:lstStyle>
          <a:p>
            <a:r>
              <a:rPr lang="fr-FR" dirty="0"/>
              <a:t>Cliquez et modifiez le titre</a:t>
            </a:r>
            <a:endParaRPr lang="fr-BE" dirty="0"/>
          </a:p>
        </p:txBody>
      </p:sp>
      <p:sp>
        <p:nvSpPr>
          <p:cNvPr id="8"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5">
                    <a:lumMod val="50000"/>
                  </a:schemeClr>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9"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19/09/22</a:t>
            </a:fld>
            <a:endParaRPr lang="fr-BE"/>
          </a:p>
        </p:txBody>
      </p:sp>
      <p:sp>
        <p:nvSpPr>
          <p:cNvPr id="10"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2" name="Image 11" descr="CESSOC-GRAPHIC-ELEMENT1.pdf.png"/>
          <p:cNvPicPr>
            <a:picLocks noChangeAspect="1"/>
          </p:cNvPicPr>
          <p:nvPr userDrawn="1"/>
        </p:nvPicPr>
        <p:blipFill rotWithShape="1">
          <a:blip r:embed="rId2">
            <a:alphaModFix amt="46000"/>
            <a:duotone>
              <a:schemeClr val="accent5">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113203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2858832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7611" y="6370462"/>
            <a:ext cx="1069132" cy="347523"/>
          </a:xfrm>
          <a:prstGeom prst="rect">
            <a:avLst/>
          </a:prstGeom>
        </p:spPr>
      </p:pic>
    </p:spTree>
    <p:extLst>
      <p:ext uri="{BB962C8B-B14F-4D97-AF65-F5344CB8AC3E}">
        <p14:creationId xmlns:p14="http://schemas.microsoft.com/office/powerpoint/2010/main" val="724796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 8" descr="CC logos.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401942" y="6013148"/>
            <a:ext cx="1069132" cy="347523"/>
          </a:xfrm>
          <a:prstGeom prst="rect">
            <a:avLst/>
          </a:prstGeom>
        </p:spPr>
      </p:pic>
    </p:spTree>
    <p:extLst>
      <p:ext uri="{BB962C8B-B14F-4D97-AF65-F5344CB8AC3E}">
        <p14:creationId xmlns:p14="http://schemas.microsoft.com/office/powerpoint/2010/main" val="4224456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780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526C"/>
                </a:solidFill>
              </a:defRPr>
            </a:lvl1pPr>
          </a:lstStyle>
          <a:p>
            <a:r>
              <a:rPr lang="fr-FR" dirty="0"/>
              <a:t>Cliquez et modifiez le titre</a:t>
            </a:r>
            <a:endParaRPr lang="fr-BE" dirty="0"/>
          </a:p>
        </p:txBody>
      </p:sp>
      <p:sp>
        <p:nvSpPr>
          <p:cNvPr id="3" name="Espace réservé du contenu 2"/>
          <p:cNvSpPr>
            <a:spLocks noGrp="1"/>
          </p:cNvSpPr>
          <p:nvPr>
            <p:ph idx="1"/>
          </p:nvPr>
        </p:nvSpPr>
        <p:spPr/>
        <p:txBody>
          <a:bodyPr/>
          <a:lstStyle>
            <a:lvl1pPr>
              <a:buClr>
                <a:schemeClr val="accent5">
                  <a:lumMod val="50000"/>
                </a:schemeClr>
              </a:buClr>
              <a:defRPr/>
            </a:lvl1pPr>
            <a:lvl2pPr>
              <a:buClr>
                <a:schemeClr val="accent2"/>
              </a:buClr>
              <a:defRPr/>
            </a:lvl2pPr>
            <a:lvl3pPr>
              <a:buClr>
                <a:schemeClr val="accent5">
                  <a:lumMod val="50000"/>
                </a:schemeClr>
              </a:buCl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978995D5-75F8-B74A-A475-22DAA20D5A72}"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A2CED06-AB35-294D-930C-07A9B242DC3B}" type="slidenum">
              <a:rPr lang="fr-BE" smtClean="0"/>
              <a:t>‹N°›</a:t>
            </a:fld>
            <a:endParaRPr lang="fr-BE"/>
          </a:p>
        </p:txBody>
      </p:sp>
    </p:spTree>
    <p:extLst>
      <p:ext uri="{BB962C8B-B14F-4D97-AF65-F5344CB8AC3E}">
        <p14:creationId xmlns:p14="http://schemas.microsoft.com/office/powerpoint/2010/main" val="210918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pic>
        <p:nvPicPr>
          <p:cNvPr id="9" name="Image 8" descr="CESSOC BULLE-quad grand.png"/>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4629422" y="937389"/>
            <a:ext cx="4896000" cy="5376927"/>
          </a:xfrm>
          <a:prstGeom prst="rect">
            <a:avLst/>
          </a:prstGeom>
        </p:spPr>
      </p:pic>
      <p:sp>
        <p:nvSpPr>
          <p:cNvPr id="2" name="Titre 1"/>
          <p:cNvSpPr>
            <a:spLocks noGrp="1"/>
          </p:cNvSpPr>
          <p:nvPr>
            <p:ph type="ctrTitle"/>
          </p:nvPr>
        </p:nvSpPr>
        <p:spPr>
          <a:xfrm>
            <a:off x="685800" y="2130425"/>
            <a:ext cx="7772400" cy="1470025"/>
          </a:xfrm>
        </p:spPr>
        <p:txBody>
          <a:bodyPr/>
          <a:lstStyle/>
          <a:p>
            <a:r>
              <a:rPr lang="fr-FR"/>
              <a:t>Cliquez et modifiez le titre</a:t>
            </a:r>
            <a:endParaRPr lang="fr-BE"/>
          </a:p>
        </p:txBody>
      </p:sp>
      <p:sp>
        <p:nvSpPr>
          <p:cNvPr id="3" name="Sous-titre 2"/>
          <p:cNvSpPr>
            <a:spLocks noGrp="1"/>
          </p:cNvSpPr>
          <p:nvPr>
            <p:ph type="subTitle" idx="1"/>
          </p:nvPr>
        </p:nvSpPr>
        <p:spPr>
          <a:xfrm>
            <a:off x="1371600" y="3886200"/>
            <a:ext cx="6400800" cy="1163918"/>
          </a:xfrm>
        </p:spPr>
        <p:txBody>
          <a:bodyPr/>
          <a:lstStyle>
            <a:lvl1pPr marL="0" indent="0" algn="ctr">
              <a:buNone/>
              <a:defRPr lang="fr-FR" sz="2800" b="1" kern="1200" smtClean="0">
                <a:solidFill>
                  <a:schemeClr val="accent3"/>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4" name="Espace réservé de la date 3"/>
          <p:cNvSpPr>
            <a:spLocks noGrp="1"/>
          </p:cNvSpPr>
          <p:nvPr>
            <p:ph type="dt" sz="half" idx="10"/>
          </p:nvPr>
        </p:nvSpPr>
        <p:spPr/>
        <p:txBody>
          <a:bodyPr/>
          <a:lstStyle/>
          <a:p>
            <a:fld id="{4699C058-0437-0E47-968C-43E86F8DE99D}"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7" name="Espace réservé du texte 12"/>
          <p:cNvSpPr>
            <a:spLocks noGrp="1"/>
          </p:cNvSpPr>
          <p:nvPr>
            <p:ph type="body" sz="quarter" idx="14" hasCustomPrompt="1"/>
          </p:nvPr>
        </p:nvSpPr>
        <p:spPr>
          <a:xfrm>
            <a:off x="4962573" y="5146675"/>
            <a:ext cx="3843069" cy="1354116"/>
          </a:xfrm>
        </p:spPr>
        <p:txBody>
          <a:bodyPr/>
          <a:lstStyle>
            <a:lvl1pPr marL="0" indent="0" algn="r">
              <a:buNone/>
              <a:defRPr sz="2400" b="1">
                <a:solidFill>
                  <a:srgbClr val="CC006A"/>
                </a:solidFill>
                <a:latin typeface="Gill Sans"/>
                <a:cs typeface="Gill Sans"/>
              </a:defRPr>
            </a:lvl1pPr>
          </a:lstStyle>
          <a:p>
            <a:pPr lvl="0"/>
            <a:r>
              <a:rPr lang="fr-BE" dirty="0"/>
              <a:t>Votre nom</a:t>
            </a:r>
          </a:p>
          <a:p>
            <a:pPr lvl="0"/>
            <a:r>
              <a:rPr lang="fr-BE" dirty="0"/>
              <a:t>Votre fonction</a:t>
            </a:r>
          </a:p>
          <a:p>
            <a:pPr lvl="0"/>
            <a:r>
              <a:rPr lang="fr-BE" dirty="0"/>
              <a:t>Institution</a:t>
            </a:r>
          </a:p>
          <a:p>
            <a:pPr lvl="0"/>
            <a:endParaRPr lang="fr-BE" dirty="0"/>
          </a:p>
        </p:txBody>
      </p:sp>
    </p:spTree>
    <p:extLst>
      <p:ext uri="{BB962C8B-B14F-4D97-AF65-F5344CB8AC3E}">
        <p14:creationId xmlns:p14="http://schemas.microsoft.com/office/powerpoint/2010/main" val="248176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1"/>
        </a:solidFill>
        <a:effectLst/>
      </p:bgPr>
    </p:bg>
    <p:spTree>
      <p:nvGrpSpPr>
        <p:cNvPr id="1" name=""/>
        <p:cNvGrpSpPr/>
        <p:nvPr/>
      </p:nvGrpSpPr>
      <p:grpSpPr>
        <a:xfrm>
          <a:off x="0" y="0"/>
          <a:ext cx="0" cy="0"/>
          <a:chOff x="0" y="0"/>
          <a:chExt cx="0" cy="0"/>
        </a:xfrm>
      </p:grpSpPr>
      <p:pic>
        <p:nvPicPr>
          <p:cNvPr id="9" name="Image 8" descr="CESSOC BULLE-quad grand.png"/>
          <p:cNvPicPr>
            <a:picLocks noChangeAspect="1"/>
          </p:cNvPicPr>
          <p:nvPr userDrawn="1"/>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29422" y="937389"/>
            <a:ext cx="4896000" cy="5376927"/>
          </a:xfrm>
          <a:prstGeom prst="rect">
            <a:avLst/>
          </a:prstGeom>
        </p:spPr>
      </p:pic>
      <p:sp>
        <p:nvSpPr>
          <p:cNvPr id="2" name="Titre 1"/>
          <p:cNvSpPr>
            <a:spLocks noGrp="1"/>
          </p:cNvSpPr>
          <p:nvPr>
            <p:ph type="ctrTitle"/>
          </p:nvPr>
        </p:nvSpPr>
        <p:spPr>
          <a:xfrm>
            <a:off x="685800" y="2130425"/>
            <a:ext cx="7772400" cy="1470025"/>
          </a:xfrm>
        </p:spPr>
        <p:txBody>
          <a:bodyPr/>
          <a:lstStyle/>
          <a:p>
            <a:r>
              <a:rPr lang="fr-FR"/>
              <a:t>Cliquez et modifiez le titre</a:t>
            </a:r>
            <a:endParaRPr lang="fr-BE"/>
          </a:p>
        </p:txBody>
      </p:sp>
      <p:sp>
        <p:nvSpPr>
          <p:cNvPr id="3" name="Sous-titre 2"/>
          <p:cNvSpPr>
            <a:spLocks noGrp="1"/>
          </p:cNvSpPr>
          <p:nvPr>
            <p:ph type="subTitle" idx="1"/>
          </p:nvPr>
        </p:nvSpPr>
        <p:spPr>
          <a:xfrm>
            <a:off x="1371600" y="3886200"/>
            <a:ext cx="6400800" cy="1163918"/>
          </a:xfrm>
        </p:spPr>
        <p:txBody>
          <a:bodyPr/>
          <a:lstStyle>
            <a:lvl1pPr marL="0" indent="0" algn="ctr">
              <a:buNone/>
              <a:defRPr lang="fr-FR" sz="2800" b="1" kern="1200" smtClean="0">
                <a:solidFill>
                  <a:schemeClr val="accent3"/>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4" name="Espace réservé de la date 3"/>
          <p:cNvSpPr>
            <a:spLocks noGrp="1"/>
          </p:cNvSpPr>
          <p:nvPr>
            <p:ph type="dt" sz="half" idx="10"/>
          </p:nvPr>
        </p:nvSpPr>
        <p:spPr/>
        <p:txBody>
          <a:bodyPr/>
          <a:lstStyle/>
          <a:p>
            <a:fld id="{4699C058-0437-0E47-968C-43E86F8DE99D}"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7" name="Espace réservé du texte 12"/>
          <p:cNvSpPr>
            <a:spLocks noGrp="1"/>
          </p:cNvSpPr>
          <p:nvPr>
            <p:ph type="body" sz="quarter" idx="14" hasCustomPrompt="1"/>
          </p:nvPr>
        </p:nvSpPr>
        <p:spPr>
          <a:xfrm>
            <a:off x="4962573" y="5146675"/>
            <a:ext cx="3843069" cy="1354116"/>
          </a:xfrm>
        </p:spPr>
        <p:txBody>
          <a:bodyPr/>
          <a:lstStyle>
            <a:lvl1pPr marL="0" indent="0" algn="r">
              <a:buNone/>
              <a:defRPr sz="2400" b="1">
                <a:solidFill>
                  <a:srgbClr val="CC006A"/>
                </a:solidFill>
                <a:latin typeface="Gill Sans"/>
                <a:cs typeface="Gill Sans"/>
              </a:defRPr>
            </a:lvl1pPr>
          </a:lstStyle>
          <a:p>
            <a:pPr lvl="0"/>
            <a:r>
              <a:rPr lang="fr-BE" dirty="0"/>
              <a:t>Votre nom</a:t>
            </a:r>
          </a:p>
          <a:p>
            <a:pPr lvl="0"/>
            <a:r>
              <a:rPr lang="fr-BE" dirty="0"/>
              <a:t>Votre fonction</a:t>
            </a:r>
          </a:p>
          <a:p>
            <a:pPr lvl="0"/>
            <a:r>
              <a:rPr lang="fr-BE" dirty="0"/>
              <a:t>Institution</a:t>
            </a:r>
          </a:p>
          <a:p>
            <a:pPr lvl="0"/>
            <a:endParaRPr lang="fr-BE" dirty="0"/>
          </a:p>
        </p:txBody>
      </p:sp>
    </p:spTree>
    <p:extLst>
      <p:ext uri="{BB962C8B-B14F-4D97-AF65-F5344CB8AC3E}">
        <p14:creationId xmlns:p14="http://schemas.microsoft.com/office/powerpoint/2010/main" val="5491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2821" y="42511"/>
            <a:ext cx="1217449" cy="91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2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C130312-EB97-0744-83AF-4B9B5CA9B199}" type="datetimeFigureOut">
              <a:rPr lang="fr-FR" smtClean="0"/>
              <a:t>19/09/2022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814EC74-09B6-EC4D-82E8-3B93D4343D05}" type="slidenum">
              <a:rPr lang="fr-BE" smtClean="0"/>
              <a:t>‹N°›</a:t>
            </a:fld>
            <a:endParaRPr lang="fr-BE"/>
          </a:p>
        </p:txBody>
      </p:sp>
    </p:spTree>
    <p:extLst>
      <p:ext uri="{BB962C8B-B14F-4D97-AF65-F5344CB8AC3E}">
        <p14:creationId xmlns:p14="http://schemas.microsoft.com/office/powerpoint/2010/main" val="160227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37501"/>
            <a:ext cx="7772400" cy="1470025"/>
          </a:xfrm>
        </p:spPr>
        <p:txBody>
          <a:bodyPr>
            <a:normAutofit/>
          </a:bodyPr>
          <a:lstStyle>
            <a:lvl1pPr>
              <a:lnSpc>
                <a:spcPct val="80000"/>
              </a:lnSpc>
              <a:defRPr sz="4800" b="1" spc="-300">
                <a:solidFill>
                  <a:schemeClr val="accent1"/>
                </a:solidFill>
              </a:defRPr>
            </a:lvl1pPr>
          </a:lstStyle>
          <a:p>
            <a:r>
              <a:rPr lang="fr-FR"/>
              <a:t>Modifiez le style du titre</a:t>
            </a:r>
            <a:endParaRPr lang="fr-BE"/>
          </a:p>
        </p:txBody>
      </p:sp>
      <p:sp>
        <p:nvSpPr>
          <p:cNvPr id="3" name="Sous-titre 2"/>
          <p:cNvSpPr>
            <a:spLocks noGrp="1"/>
          </p:cNvSpPr>
          <p:nvPr>
            <p:ph type="subTitle" idx="1"/>
          </p:nvPr>
        </p:nvSpPr>
        <p:spPr>
          <a:xfrm>
            <a:off x="1371600" y="4396866"/>
            <a:ext cx="6400800" cy="1050251"/>
          </a:xfrm>
        </p:spPr>
        <p:txBody>
          <a:bodyPr/>
          <a:lstStyle>
            <a:lvl1pPr marL="0" indent="0" algn="ctr">
              <a:buNone/>
              <a:defRPr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BE"/>
          </a:p>
        </p:txBody>
      </p:sp>
      <p:sp>
        <p:nvSpPr>
          <p:cNvPr id="4" name="Espace réservé de la date 3"/>
          <p:cNvSpPr>
            <a:spLocks noGrp="1"/>
          </p:cNvSpPr>
          <p:nvPr>
            <p:ph type="dt" sz="half" idx="10"/>
          </p:nvPr>
        </p:nvSpPr>
        <p:spPr/>
        <p:txBody>
          <a:bodyPr/>
          <a:lstStyle/>
          <a:p>
            <a:fld id="{48268191-9DCA-C244-A96D-BCBD98F5539B}" type="datetime1">
              <a:rPr lang="fr-BE" smtClean="0"/>
              <a:t>19/09/22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7B6845-8F0D-7747-97CD-758C5E0077C8}" type="slidenum">
              <a:rPr lang="fr-BE" smtClean="0"/>
              <a:t>‹N°›</a:t>
            </a:fld>
            <a:endParaRPr lang="fr-BE"/>
          </a:p>
        </p:txBody>
      </p:sp>
      <p:pic>
        <p:nvPicPr>
          <p:cNvPr id="7" name="Image 6" descr="CESSOC-GRAPHIC-ELEMENT1.pdf.png"/>
          <p:cNvPicPr>
            <a:picLocks noChangeAspect="1"/>
          </p:cNvPicPr>
          <p:nvPr userDrawn="1"/>
        </p:nvPicPr>
        <p:blipFill>
          <a:blip r:embed="rId2">
            <a:alphaModFix amt="29000"/>
            <a:extLst>
              <a:ext uri="{28A0092B-C50C-407E-A947-70E740481C1C}">
                <a14:useLocalDpi xmlns:a14="http://schemas.microsoft.com/office/drawing/2010/main"/>
              </a:ext>
            </a:extLst>
          </a:blip>
          <a:stretch>
            <a:fillRect/>
          </a:stretch>
        </p:blipFill>
        <p:spPr>
          <a:xfrm>
            <a:off x="4137144" y="1248390"/>
            <a:ext cx="4994686" cy="5472000"/>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1640" y="5762362"/>
            <a:ext cx="1454712" cy="10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2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5644253-BE46-8E45-9C48-8E477B869206}" type="datetime1">
              <a:rPr lang="fr-BE" smtClean="0"/>
              <a:t>19/09/22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97B6845-8F0D-7747-97CD-758C5E0077C8}" type="slidenum">
              <a:rPr lang="fr-BE" smtClean="0"/>
              <a:t>‹N°›</a:t>
            </a:fld>
            <a:endParaRPr lang="fr-BE"/>
          </a:p>
        </p:txBody>
      </p:sp>
    </p:spTree>
    <p:extLst>
      <p:ext uri="{BB962C8B-B14F-4D97-AF65-F5344CB8AC3E}">
        <p14:creationId xmlns:p14="http://schemas.microsoft.com/office/powerpoint/2010/main" val="336061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568694A6-E92C-F14C-A3E0-CA1B8AD74D4F}" type="datetime1">
              <a:rPr lang="fr-BE" smtClean="0"/>
              <a:t>19/09/22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97B6845-8F0D-7747-97CD-758C5E0077C8}" type="slidenum">
              <a:rPr lang="fr-BE" smtClean="0"/>
              <a:t>‹N°›</a:t>
            </a:fld>
            <a:endParaRPr lang="fr-BE"/>
          </a:p>
        </p:txBody>
      </p:sp>
      <p:pic>
        <p:nvPicPr>
          <p:cNvPr id="6" name="Image 5" descr="CC log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6198" y="6329969"/>
            <a:ext cx="1204442" cy="391506"/>
          </a:xfrm>
          <a:prstGeom prst="rect">
            <a:avLst/>
          </a:prstGeom>
        </p:spPr>
      </p:pic>
    </p:spTree>
    <p:extLst>
      <p:ext uri="{BB962C8B-B14F-4D97-AF65-F5344CB8AC3E}">
        <p14:creationId xmlns:p14="http://schemas.microsoft.com/office/powerpoint/2010/main" val="23353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title"/>
          </p:nvPr>
        </p:nvSpPr>
        <p:spPr>
          <a:xfrm>
            <a:off x="722313" y="4406900"/>
            <a:ext cx="7772400" cy="1362075"/>
          </a:xfrm>
          <a:solidFill>
            <a:schemeClr val="accent1"/>
          </a:solidFill>
          <a:ln>
            <a:solidFill>
              <a:schemeClr val="accent1"/>
            </a:solidFill>
          </a:ln>
        </p:spPr>
        <p:txBody>
          <a:bodyPr anchor="t">
            <a:normAutofit/>
          </a:bodyPr>
          <a:lstStyle>
            <a:lvl1pPr algn="l">
              <a:defRPr sz="3600" b="1" cap="all">
                <a:solidFill>
                  <a:schemeClr val="bg2"/>
                </a:solidFill>
                <a:latin typeface="Gill Sans Std"/>
                <a:cs typeface="Gill Sans Std"/>
              </a:defRPr>
            </a:lvl1pPr>
          </a:lstStyle>
          <a:p>
            <a:r>
              <a:rPr lang="fr-FR" dirty="0"/>
              <a:t>Cliquez et modifiez le titre</a:t>
            </a:r>
            <a:endParaRPr lang="fr-BE" dirty="0"/>
          </a:p>
        </p:txBody>
      </p:sp>
      <p:sp>
        <p:nvSpPr>
          <p:cNvPr id="8"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accent1"/>
                </a:solidFill>
                <a:latin typeface="Gill Sans Std"/>
                <a:cs typeface="Gill Sans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9" name="Espace réservé de la date 3"/>
          <p:cNvSpPr>
            <a:spLocks noGrp="1"/>
          </p:cNvSpPr>
          <p:nvPr>
            <p:ph type="dt" sz="half" idx="10"/>
          </p:nvPr>
        </p:nvSpPr>
        <p:spPr>
          <a:xfrm>
            <a:off x="457200" y="6356350"/>
            <a:ext cx="2133600" cy="365125"/>
          </a:xfrm>
        </p:spPr>
        <p:txBody>
          <a:bodyPr/>
          <a:lstStyle/>
          <a:p>
            <a:fld id="{05A4038C-DEA6-8E44-ADA8-898F34E32453}" type="datetime1">
              <a:rPr lang="fr-BE" smtClean="0"/>
              <a:t>19/09/22</a:t>
            </a:fld>
            <a:endParaRPr lang="fr-BE"/>
          </a:p>
        </p:txBody>
      </p:sp>
      <p:sp>
        <p:nvSpPr>
          <p:cNvPr id="10" name="Espace réservé du pied de page 4"/>
          <p:cNvSpPr>
            <a:spLocks noGrp="1"/>
          </p:cNvSpPr>
          <p:nvPr>
            <p:ph type="ftr" sz="quarter" idx="11"/>
          </p:nvPr>
        </p:nvSpPr>
        <p:spPr>
          <a:xfrm>
            <a:off x="3124200" y="6356350"/>
            <a:ext cx="2895600" cy="365125"/>
          </a:xfrm>
        </p:spPr>
        <p:txBody>
          <a:bodyPr/>
          <a:lstStyle/>
          <a:p>
            <a:endParaRPr lang="fr-BE"/>
          </a:p>
        </p:txBody>
      </p:sp>
      <p:pic>
        <p:nvPicPr>
          <p:cNvPr id="12" name="Image 11" descr="CESSOC-GRAPHIC-ELEMENT1.pdf.png"/>
          <p:cNvPicPr>
            <a:picLocks noChangeAspect="1"/>
          </p:cNvPicPr>
          <p:nvPr userDrawn="1"/>
        </p:nvPicPr>
        <p:blipFill rotWithShape="1">
          <a:blip r:embed="rId2">
            <a:alphaModFix amt="46000"/>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9574" l="1399" r="100000"/>
                    </a14:imgEffect>
                  </a14:imgLayer>
                </a14:imgProps>
              </a:ext>
              <a:ext uri="{28A0092B-C50C-407E-A947-70E740481C1C}">
                <a14:useLocalDpi xmlns:a14="http://schemas.microsoft.com/office/drawing/2010/main" val="0"/>
              </a:ext>
            </a:extLst>
          </a:blip>
          <a:srcRect r="7785"/>
          <a:stretch/>
        </p:blipFill>
        <p:spPr>
          <a:xfrm>
            <a:off x="4538160" y="847302"/>
            <a:ext cx="4605840" cy="5472000"/>
          </a:xfrm>
          <a:prstGeom prst="rect">
            <a:avLst/>
          </a:prstGeom>
        </p:spPr>
      </p:pic>
    </p:spTree>
    <p:extLst>
      <p:ext uri="{BB962C8B-B14F-4D97-AF65-F5344CB8AC3E}">
        <p14:creationId xmlns:p14="http://schemas.microsoft.com/office/powerpoint/2010/main" val="390516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30312-EB97-0744-83AF-4B9B5CA9B199}" type="datetimeFigureOut">
              <a:rPr lang="fr-FR" smtClean="0"/>
              <a:t>19/09/2022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4EC74-09B6-EC4D-82E8-3B93D4343D05}" type="slidenum">
              <a:rPr lang="fr-BE" smtClean="0"/>
              <a:t>‹N°›</a:t>
            </a:fld>
            <a:endParaRPr lang="fr-BE"/>
          </a:p>
        </p:txBody>
      </p:sp>
    </p:spTree>
    <p:extLst>
      <p:ext uri="{BB962C8B-B14F-4D97-AF65-F5344CB8AC3E}">
        <p14:creationId xmlns:p14="http://schemas.microsoft.com/office/powerpoint/2010/main" val="1240749995"/>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701" r:id="rId3"/>
    <p:sldLayoutId id="2147483712" r:id="rId4"/>
    <p:sldLayoutId id="2147483713" r:id="rId5"/>
    <p:sldLayoutId id="2147483719" r:id="rId6"/>
    <p:sldLayoutId id="2147483721" r:id="rId7"/>
    <p:sldLayoutId id="2147483722" r:id="rId8"/>
  </p:sldLayoutIdLst>
  <p:txStyles>
    <p:titleStyle>
      <a:lvl1pPr algn="ctr" defTabSz="457200" rtl="0" eaLnBrk="1" latinLnBrk="0" hangingPunct="1">
        <a:spcBef>
          <a:spcPct val="0"/>
        </a:spcBef>
        <a:buNone/>
        <a:defRPr sz="4400" b="1" kern="1200">
          <a:solidFill>
            <a:srgbClr val="00383D"/>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A963C-0837-B24E-AA05-9807CCE3F360}" type="datetimeFigureOut">
              <a:rPr lang="fr-FR" smtClean="0"/>
              <a:t>19/09/2022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1EFA1-01FB-5345-8579-36C3E3ECBEFC}" type="slidenum">
              <a:rPr lang="fr-BE" smtClean="0"/>
              <a:t>‹N°›</a:t>
            </a:fld>
            <a:endParaRPr lang="fr-BE"/>
          </a:p>
        </p:txBody>
      </p:sp>
    </p:spTree>
    <p:extLst>
      <p:ext uri="{BB962C8B-B14F-4D97-AF65-F5344CB8AC3E}">
        <p14:creationId xmlns:p14="http://schemas.microsoft.com/office/powerpoint/2010/main" val="3442157476"/>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2" r:id="rId3"/>
    <p:sldLayoutId id="2147483711" r:id="rId4"/>
    <p:sldLayoutId id="2147483714" r:id="rId5"/>
  </p:sldLayoutIdLst>
  <p:txStyles>
    <p:titleStyle>
      <a:lvl1pPr algn="ctr" defTabSz="457200" rtl="0" eaLnBrk="1" latinLnBrk="0" hangingPunct="1">
        <a:spcBef>
          <a:spcPct val="0"/>
        </a:spcBef>
        <a:buNone/>
        <a:defRPr sz="4400" b="1" kern="1200">
          <a:solidFill>
            <a:srgbClr val="00383D"/>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98526-3FB2-E148-BAB3-6C6EE3A1EA76}" type="datetime1">
              <a:rPr lang="fr-BE" smtClean="0"/>
              <a:t>19/09/22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4D346-CCD0-C84D-AE07-403AF05713F2}" type="slidenum">
              <a:rPr lang="fr-BE" smtClean="0"/>
              <a:t>‹N°›</a:t>
            </a:fld>
            <a:endParaRPr lang="fr-BE"/>
          </a:p>
        </p:txBody>
      </p:sp>
    </p:spTree>
    <p:extLst>
      <p:ext uri="{BB962C8B-B14F-4D97-AF65-F5344CB8AC3E}">
        <p14:creationId xmlns:p14="http://schemas.microsoft.com/office/powerpoint/2010/main" val="1889200938"/>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703" r:id="rId3"/>
    <p:sldLayoutId id="2147483704" r:id="rId4"/>
    <p:sldLayoutId id="2147483715" r:id="rId5"/>
  </p:sldLayoutIdLst>
  <p:hf hdr="0" ftr="0" dt="0"/>
  <p:txStyles>
    <p:titleStyle>
      <a:lvl1pPr algn="ctr"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BCAEA-5CC9-9C41-9F44-466C983C8340}" type="datetime1">
              <a:rPr lang="fr-BE" smtClean="0"/>
              <a:t>19/09/22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FE55A-E0E2-A943-8449-FBFF62D6F732}" type="slidenum">
              <a:rPr lang="fr-BE" smtClean="0"/>
              <a:t>‹N°›</a:t>
            </a:fld>
            <a:endParaRPr lang="fr-BE"/>
          </a:p>
        </p:txBody>
      </p:sp>
    </p:spTree>
    <p:extLst>
      <p:ext uri="{BB962C8B-B14F-4D97-AF65-F5344CB8AC3E}">
        <p14:creationId xmlns:p14="http://schemas.microsoft.com/office/powerpoint/2010/main" val="2715356553"/>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705" r:id="rId3"/>
    <p:sldLayoutId id="2147483706" r:id="rId4"/>
    <p:sldLayoutId id="2147483716" r:id="rId5"/>
  </p:sldLayoutIdLst>
  <p:hf hdr="0" ftr="0" dt="0"/>
  <p:txStyles>
    <p:titleStyle>
      <a:lvl1pPr algn="ctr" defTabSz="457200" rtl="0" eaLnBrk="1" latinLnBrk="0" hangingPunct="1">
        <a:spcBef>
          <a:spcPct val="0"/>
        </a:spcBef>
        <a:buNone/>
        <a:defRPr lang="fr-FR" sz="4400" b="1" kern="1200" dirty="0" smtClean="0">
          <a:solidFill>
            <a:schemeClr val="accent3">
              <a:lumMod val="50000"/>
            </a:schemeClr>
          </a:solidFill>
          <a:latin typeface="+mj-lt"/>
          <a:ea typeface="+mj-ea"/>
          <a:cs typeface="+mj-cs"/>
        </a:defRPr>
      </a:lvl1pPr>
    </p:titleStyle>
    <p:bodyStyle>
      <a:lvl1pPr marL="342900" indent="-342900" algn="l" defTabSz="457200" rtl="0" eaLnBrk="1" latinLnBrk="0" hangingPunct="1">
        <a:spcBef>
          <a:spcPct val="20000"/>
        </a:spcBef>
        <a:buClr>
          <a:schemeClr val="accent3">
            <a:lumMod val="50000"/>
          </a:schemeClr>
        </a:buClr>
        <a:buFont typeface="Arial"/>
        <a:buChar char="•"/>
        <a:defRPr sz="2800" kern="1200">
          <a:solidFill>
            <a:schemeClr val="tx1"/>
          </a:solidFill>
          <a:latin typeface="Gill Sans Std"/>
          <a:ea typeface="+mn-ea"/>
          <a:cs typeface="Gill Sans Std"/>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Gill Sans Std"/>
          <a:ea typeface="+mn-ea"/>
          <a:cs typeface="Gill Sans Std"/>
        </a:defRPr>
      </a:lvl2pPr>
      <a:lvl3pPr marL="1143000" indent="-228600" algn="l" defTabSz="457200" rtl="0" eaLnBrk="1" latinLnBrk="0" hangingPunct="1">
        <a:spcBef>
          <a:spcPct val="20000"/>
        </a:spcBef>
        <a:buClr>
          <a:schemeClr val="accent3">
            <a:lumMod val="50000"/>
          </a:schemeClr>
        </a:buClr>
        <a:buFont typeface="Arial"/>
        <a:buChar char="•"/>
        <a:defRPr sz="2000" kern="1200">
          <a:solidFill>
            <a:schemeClr val="tx1"/>
          </a:solidFill>
          <a:latin typeface="Gill Sans Std"/>
          <a:ea typeface="+mn-ea"/>
          <a:cs typeface="Gill Sans Std"/>
        </a:defRPr>
      </a:lvl3pPr>
      <a:lvl4pPr marL="1600200" indent="-228600" algn="l" defTabSz="457200" rtl="0" eaLnBrk="1" latinLnBrk="0" hangingPunct="1">
        <a:spcBef>
          <a:spcPct val="20000"/>
        </a:spcBef>
        <a:buFont typeface="Arial"/>
        <a:buChar char="–"/>
        <a:defRPr sz="1800" kern="1200">
          <a:solidFill>
            <a:schemeClr val="tx1"/>
          </a:solidFill>
          <a:latin typeface="Gill Sans Std"/>
          <a:ea typeface="+mn-ea"/>
          <a:cs typeface="Gill Sans Std"/>
        </a:defRPr>
      </a:lvl4pPr>
      <a:lvl5pPr marL="2057400" indent="-228600" algn="l" defTabSz="457200" rtl="0" eaLnBrk="1" latinLnBrk="0" hangingPunct="1">
        <a:spcBef>
          <a:spcPct val="20000"/>
        </a:spcBef>
        <a:buFont typeface="Arial"/>
        <a:buChar char="»"/>
        <a:defRPr sz="1800" kern="1200">
          <a:solidFill>
            <a:schemeClr val="tx1"/>
          </a:solidFill>
          <a:latin typeface="Gill Sans Std"/>
          <a:ea typeface="+mn-ea"/>
          <a:cs typeface="Gill Sans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B4A8-8673-D94E-8763-4F86DFCAAEFF}" type="datetime1">
              <a:rPr lang="fr-BE" smtClean="0"/>
              <a:t>19/09/22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63CC1-A491-CF4D-BF4C-3F9B406D6DD4}" type="slidenum">
              <a:rPr lang="fr-BE" smtClean="0"/>
              <a:t>‹N°›</a:t>
            </a:fld>
            <a:endParaRPr lang="fr-BE"/>
          </a:p>
        </p:txBody>
      </p:sp>
    </p:spTree>
    <p:extLst>
      <p:ext uri="{BB962C8B-B14F-4D97-AF65-F5344CB8AC3E}">
        <p14:creationId xmlns:p14="http://schemas.microsoft.com/office/powerpoint/2010/main" val="211389303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707" r:id="rId3"/>
    <p:sldLayoutId id="2147483708" r:id="rId4"/>
    <p:sldLayoutId id="2147483717" r:id="rId5"/>
  </p:sldLayoutIdLst>
  <p:hf hdr="0" ftr="0" dt="0"/>
  <p:txStyles>
    <p:titleStyle>
      <a:lvl1pPr algn="ctr" defTabSz="457200" rtl="0" eaLnBrk="1" latinLnBrk="0" hangingPunct="1">
        <a:spcBef>
          <a:spcPct val="0"/>
        </a:spcBef>
        <a:buNone/>
        <a:defRPr sz="4400" b="1" kern="1200">
          <a:solidFill>
            <a:srgbClr val="E46C0A"/>
          </a:solidFill>
          <a:latin typeface="+mj-lt"/>
          <a:ea typeface="+mj-ea"/>
          <a:cs typeface="+mj-cs"/>
        </a:defRPr>
      </a:lvl1pPr>
    </p:titleStyle>
    <p:bodyStyle>
      <a:lvl1pPr marL="342900" indent="-342900" algn="l" defTabSz="457200" rtl="0" eaLnBrk="1" latinLnBrk="0" hangingPunct="1">
        <a:spcBef>
          <a:spcPct val="20000"/>
        </a:spcBef>
        <a:buClr>
          <a:schemeClr val="accent6">
            <a:lumMod val="75000"/>
          </a:schemeClr>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995D5-75F8-B74A-A475-22DAA20D5A72}" type="datetimeFigureOut">
              <a:rPr lang="fr-FR" smtClean="0"/>
              <a:t>19/09/2022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CED06-AB35-294D-930C-07A9B242DC3B}" type="slidenum">
              <a:rPr lang="fr-BE" smtClean="0"/>
              <a:t>‹N°›</a:t>
            </a:fld>
            <a:endParaRPr lang="fr-BE"/>
          </a:p>
        </p:txBody>
      </p:sp>
    </p:spTree>
    <p:extLst>
      <p:ext uri="{BB962C8B-B14F-4D97-AF65-F5344CB8AC3E}">
        <p14:creationId xmlns:p14="http://schemas.microsoft.com/office/powerpoint/2010/main" val="59580629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709" r:id="rId3"/>
    <p:sldLayoutId id="2147483710" r:id="rId4"/>
    <p:sldLayoutId id="2147483718" r:id="rId5"/>
  </p:sldLayoutIdLst>
  <p:txStyles>
    <p:titleStyle>
      <a:lvl1pPr algn="ctr" defTabSz="457200" rtl="0" eaLnBrk="1" latinLnBrk="0" hangingPunct="1">
        <a:spcBef>
          <a:spcPct val="0"/>
        </a:spcBef>
        <a:buNone/>
        <a:defRPr sz="4400" b="1" kern="1200">
          <a:solidFill>
            <a:schemeClr val="accent5">
              <a:lumMod val="50000"/>
            </a:schemeClr>
          </a:solidFill>
          <a:latin typeface="+mj-lt"/>
          <a:ea typeface="+mj-ea"/>
          <a:cs typeface="+mj-cs"/>
        </a:defRPr>
      </a:lvl1pPr>
    </p:titleStyle>
    <p:bodyStyle>
      <a:lvl1pPr marL="342900" indent="-342900" algn="l" defTabSz="457200" rtl="0" eaLnBrk="1" latinLnBrk="0" hangingPunct="1">
        <a:spcBef>
          <a:spcPct val="20000"/>
        </a:spcBef>
        <a:buClr>
          <a:schemeClr val="accent5">
            <a:lumMod val="50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lumMod val="50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9C058-0437-0E47-968C-43E86F8DE99D}" type="datetimeFigureOut">
              <a:rPr lang="fr-FR" smtClean="0"/>
              <a:t>19/09/2022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262EB-CA84-3648-8668-8DEA997C18B4}" type="slidenum">
              <a:rPr lang="fr-BE" smtClean="0"/>
              <a:t>‹N°›</a:t>
            </a:fld>
            <a:endParaRPr lang="fr-BE"/>
          </a:p>
        </p:txBody>
      </p:sp>
    </p:spTree>
    <p:extLst>
      <p:ext uri="{BB962C8B-B14F-4D97-AF65-F5344CB8AC3E}">
        <p14:creationId xmlns:p14="http://schemas.microsoft.com/office/powerpoint/2010/main" val="2982357358"/>
      </p:ext>
    </p:extLst>
  </p:cSld>
  <p:clrMap bg1="lt1" tx1="dk1" bg2="lt2" tx2="dk2" accent1="accent1" accent2="accent2" accent3="accent3" accent4="accent4" accent5="accent5" accent6="accent6" hlink="hlink" folHlink="folHlink"/>
  <p:sldLayoutIdLst>
    <p:sldLayoutId id="2147483688" r:id="rId1"/>
    <p:sldLayoutId id="214748369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1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212941"/>
            <a:ext cx="9144000" cy="2432115"/>
          </a:xfrm>
          <a:solidFill>
            <a:schemeClr val="bg2">
              <a:alpha val="54000"/>
            </a:schemeClr>
          </a:solidFill>
        </p:spPr>
        <p:txBody>
          <a:bodyPr>
            <a:normAutofit/>
          </a:bodyPr>
          <a:lstStyle/>
          <a:p>
            <a:r>
              <a:rPr lang="fr-BE" dirty="0"/>
              <a:t>Le télétravail</a:t>
            </a:r>
          </a:p>
        </p:txBody>
      </p:sp>
      <p:sp>
        <p:nvSpPr>
          <p:cNvPr id="11" name="Sous-titre 10"/>
          <p:cNvSpPr>
            <a:spLocks noGrp="1"/>
          </p:cNvSpPr>
          <p:nvPr>
            <p:ph type="subTitle" idx="1"/>
          </p:nvPr>
        </p:nvSpPr>
        <p:spPr>
          <a:xfrm>
            <a:off x="451104" y="3763123"/>
            <a:ext cx="8314944" cy="1050251"/>
          </a:xfrm>
        </p:spPr>
        <p:txBody>
          <a:bodyPr>
            <a:noAutofit/>
          </a:bodyPr>
          <a:lstStyle/>
          <a:p>
            <a:r>
              <a:rPr lang="fr-BE" sz="3600" dirty="0">
                <a:solidFill>
                  <a:schemeClr val="accent3">
                    <a:lumMod val="50000"/>
                  </a:schemeClr>
                </a:solidFill>
              </a:rPr>
              <a:t>Créer ou adapter un cadre juridique de télétravail dans son asbl : Jour 2</a:t>
            </a:r>
          </a:p>
        </p:txBody>
      </p:sp>
      <p:sp>
        <p:nvSpPr>
          <p:cNvPr id="6" name="ZoneTexte 5">
            <a:extLst>
              <a:ext uri="{FF2B5EF4-FFF2-40B4-BE49-F238E27FC236}">
                <a16:creationId xmlns:a16="http://schemas.microsoft.com/office/drawing/2014/main" id="{2B8A7E0B-5974-1C47-BBA0-BE2DFC9A7081}"/>
              </a:ext>
            </a:extLst>
          </p:cNvPr>
          <p:cNvSpPr txBox="1"/>
          <p:nvPr/>
        </p:nvSpPr>
        <p:spPr>
          <a:xfrm>
            <a:off x="3584514" y="5554304"/>
            <a:ext cx="5309541" cy="923330"/>
          </a:xfrm>
          <a:prstGeom prst="rect">
            <a:avLst/>
          </a:prstGeom>
          <a:noFill/>
        </p:spPr>
        <p:txBody>
          <a:bodyPr wrap="square" rtlCol="0">
            <a:spAutoFit/>
          </a:bodyPr>
          <a:lstStyle/>
          <a:p>
            <a:pPr algn="r"/>
            <a:r>
              <a:rPr lang="fr-FR" b="1" i="1" dirty="0">
                <a:solidFill>
                  <a:schemeClr val="accent2"/>
                </a:solidFill>
                <a:latin typeface="Gill Sans"/>
                <a:cs typeface="Gill Sans"/>
              </a:rPr>
              <a:t>Georges Kramvoussanos</a:t>
            </a:r>
          </a:p>
          <a:p>
            <a:pPr algn="r"/>
            <a:r>
              <a:rPr lang="fr-FR" i="1" dirty="0">
                <a:solidFill>
                  <a:schemeClr val="accent2"/>
                </a:solidFill>
                <a:latin typeface="Gill Sans"/>
                <a:cs typeface="Gill Sans"/>
              </a:rPr>
              <a:t>Conseiller juridique</a:t>
            </a:r>
          </a:p>
          <a:p>
            <a:pPr algn="r"/>
            <a:r>
              <a:rPr lang="fr-FR" i="1" dirty="0">
                <a:solidFill>
                  <a:schemeClr val="accent2"/>
                </a:solidFill>
                <a:latin typeface="Gill Sans"/>
                <a:cs typeface="Gill Sans"/>
              </a:rPr>
              <a:t>Version septembre 2022</a:t>
            </a:r>
          </a:p>
        </p:txBody>
      </p:sp>
      <p:sp>
        <p:nvSpPr>
          <p:cNvPr id="3" name="Rectangle 2"/>
          <p:cNvSpPr/>
          <p:nvPr/>
        </p:nvSpPr>
        <p:spPr>
          <a:xfrm>
            <a:off x="2286000" y="468354"/>
            <a:ext cx="4572000" cy="369332"/>
          </a:xfrm>
          <a:prstGeom prst="rect">
            <a:avLst/>
          </a:prstGeom>
        </p:spPr>
        <p:txBody>
          <a:bodyPr>
            <a:spAutoFit/>
          </a:bodyPr>
          <a:lstStyle/>
          <a:p>
            <a:pPr algn="ctr"/>
            <a:r>
              <a:rPr lang="fr-FR" dirty="0"/>
              <a:t>Formation CESSoC</a:t>
            </a:r>
          </a:p>
        </p:txBody>
      </p:sp>
    </p:spTree>
    <p:extLst>
      <p:ext uri="{BB962C8B-B14F-4D97-AF65-F5344CB8AC3E}">
        <p14:creationId xmlns:p14="http://schemas.microsoft.com/office/powerpoint/2010/main" val="77135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9</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 1.    L’indemnité de bureau</a:t>
            </a:r>
          </a:p>
        </p:txBody>
      </p:sp>
      <p:graphicFrame>
        <p:nvGraphicFramePr>
          <p:cNvPr id="5" name="Espace réservé du contenu 4">
            <a:extLst>
              <a:ext uri="{FF2B5EF4-FFF2-40B4-BE49-F238E27FC236}">
                <a16:creationId xmlns:a16="http://schemas.microsoft.com/office/drawing/2014/main" id="{7CDB1F26-1444-37BE-1554-E7193406706E}"/>
              </a:ext>
            </a:extLst>
          </p:cNvPr>
          <p:cNvGraphicFramePr>
            <a:graphicFrameLocks noGrp="1"/>
          </p:cNvGraphicFramePr>
          <p:nvPr>
            <p:ph idx="1"/>
          </p:nvPr>
        </p:nvGraphicFramePr>
        <p:xfrm>
          <a:off x="457200" y="1280979"/>
          <a:ext cx="879909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7121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D17BB-6D96-554E-9E67-44FB0D37E73E}"/>
              </a:ext>
            </a:extLst>
          </p:cNvPr>
          <p:cNvSpPr>
            <a:spLocks noGrp="1"/>
          </p:cNvSpPr>
          <p:nvPr>
            <p:ph type="title"/>
          </p:nvPr>
        </p:nvSpPr>
        <p:spPr/>
        <p:txBody>
          <a:bodyPr/>
          <a:lstStyle/>
          <a:p>
            <a:r>
              <a:rPr lang="fr-FR" i="1" dirty="0"/>
              <a:t>Législations impactées</a:t>
            </a:r>
            <a:endParaRPr lang="fr-FR" dirty="0"/>
          </a:p>
        </p:txBody>
      </p:sp>
      <p:sp>
        <p:nvSpPr>
          <p:cNvPr id="3" name="Espace réservé du contenu 2">
            <a:extLst>
              <a:ext uri="{FF2B5EF4-FFF2-40B4-BE49-F238E27FC236}">
                <a16:creationId xmlns:a16="http://schemas.microsoft.com/office/drawing/2014/main" id="{9E59A658-C88C-D04A-AEDC-4C6AB16A649A}"/>
              </a:ext>
            </a:extLst>
          </p:cNvPr>
          <p:cNvSpPr>
            <a:spLocks noGrp="1"/>
          </p:cNvSpPr>
          <p:nvPr>
            <p:ph idx="1"/>
          </p:nvPr>
        </p:nvSpPr>
        <p:spPr/>
        <p:txBody>
          <a:bodyPr/>
          <a:lstStyle/>
          <a:p>
            <a:pPr marL="514350" indent="-514350">
              <a:buFont typeface="+mj-lt"/>
              <a:buAutoNum type="arabicPeriod"/>
            </a:pPr>
            <a:r>
              <a:rPr lang="fr-FR" dirty="0"/>
              <a:t>Temps de travail</a:t>
            </a:r>
          </a:p>
          <a:p>
            <a:pPr marL="514350" indent="-514350">
              <a:buFont typeface="+mj-lt"/>
              <a:buAutoNum type="arabicPeriod"/>
            </a:pPr>
            <a:r>
              <a:rPr lang="fr-FR" dirty="0"/>
              <a:t>Bien-être au travail</a:t>
            </a:r>
          </a:p>
          <a:p>
            <a:pPr marL="514350" indent="-514350">
              <a:buFont typeface="+mj-lt"/>
              <a:buAutoNum type="arabicPeriod"/>
            </a:pPr>
            <a:r>
              <a:rPr lang="fr-FR" dirty="0"/>
              <a:t>Incapacité de travail</a:t>
            </a:r>
          </a:p>
          <a:p>
            <a:pPr marL="514350" indent="-514350">
              <a:buFont typeface="+mj-lt"/>
              <a:buAutoNum type="arabicPeriod"/>
            </a:pPr>
            <a:r>
              <a:rPr lang="fr-FR" dirty="0"/>
              <a:t>Accidents du travail</a:t>
            </a:r>
          </a:p>
          <a:p>
            <a:pPr marL="514350" indent="-514350">
              <a:buFont typeface="+mj-lt"/>
              <a:buAutoNum type="arabicPeriod"/>
            </a:pPr>
            <a:r>
              <a:rPr lang="fr-FR" dirty="0">
                <a:solidFill>
                  <a:schemeClr val="accent2"/>
                </a:solidFill>
              </a:rPr>
              <a:t>Protection des données à caractère personnel</a:t>
            </a:r>
          </a:p>
        </p:txBody>
      </p:sp>
    </p:spTree>
    <p:extLst>
      <p:ext uri="{BB962C8B-B14F-4D97-AF65-F5344CB8AC3E}">
        <p14:creationId xmlns:p14="http://schemas.microsoft.com/office/powerpoint/2010/main" val="24102325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fontScale="90000"/>
          </a:bodyPr>
          <a:lstStyle/>
          <a:p>
            <a:pPr algn="l"/>
            <a:r>
              <a:rPr lang="fr-FR" sz="3800" dirty="0">
                <a:solidFill>
                  <a:schemeClr val="accent6">
                    <a:lumMod val="60000"/>
                    <a:lumOff val="40000"/>
                  </a:schemeClr>
                </a:solidFill>
              </a:rPr>
              <a:t>Protection des données à caractère personnel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solidFill>
                  <a:schemeClr val="accent2"/>
                </a:solidFill>
              </a:rPr>
              <a:t>Cadre législatif</a:t>
            </a:r>
          </a:p>
          <a:p>
            <a:pPr marL="514350" indent="-514350">
              <a:buClr>
                <a:schemeClr val="accent6">
                  <a:lumMod val="60000"/>
                  <a:lumOff val="40000"/>
                </a:schemeClr>
              </a:buClr>
              <a:buFont typeface="+mj-lt"/>
              <a:buAutoNum type="arabicPeriod"/>
            </a:pPr>
            <a:r>
              <a:rPr lang="fr-FR" dirty="0"/>
              <a:t>Mesures à mettre en œuvre</a:t>
            </a:r>
          </a:p>
          <a:p>
            <a:pPr marL="514350" indent="-514350">
              <a:buClr>
                <a:schemeClr val="accent6">
                  <a:lumMod val="60000"/>
                  <a:lumOff val="40000"/>
                </a:schemeClr>
              </a:buClr>
              <a:buFont typeface="+mj-lt"/>
              <a:buAutoNum type="arabicPeriod"/>
            </a:pPr>
            <a:r>
              <a:rPr lang="fr-FR" dirty="0"/>
              <a:t>Obligations générales</a:t>
            </a:r>
          </a:p>
          <a:p>
            <a:pPr marL="514350" indent="-514350">
              <a:buClr>
                <a:schemeClr val="accent6">
                  <a:lumMod val="60000"/>
                  <a:lumOff val="40000"/>
                </a:schemeClr>
              </a:buClr>
              <a:buFont typeface="+mj-lt"/>
              <a:buAutoNum type="arabicPeriod"/>
            </a:pPr>
            <a:r>
              <a:rPr lang="fr-FR" dirty="0"/>
              <a:t>Contrôle du télétravail par l’employeur</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100</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5</a:t>
            </a:r>
          </a:p>
        </p:txBody>
      </p:sp>
    </p:spTree>
    <p:extLst>
      <p:ext uri="{BB962C8B-B14F-4D97-AF65-F5344CB8AC3E}">
        <p14:creationId xmlns:p14="http://schemas.microsoft.com/office/powerpoint/2010/main" val="10144922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Cadre législatif de la protection des données</a:t>
            </a:r>
          </a:p>
        </p:txBody>
      </p:sp>
      <p:sp>
        <p:nvSpPr>
          <p:cNvPr id="3" name="Espace réservé du contenu 2"/>
          <p:cNvSpPr>
            <a:spLocks noGrp="1"/>
          </p:cNvSpPr>
          <p:nvPr>
            <p:ph idx="1"/>
          </p:nvPr>
        </p:nvSpPr>
        <p:spPr>
          <a:xfrm>
            <a:off x="457200" y="1600200"/>
            <a:ext cx="8229600" cy="5121275"/>
          </a:xfrm>
          <a:solidFill>
            <a:schemeClr val="bg1"/>
          </a:solidFill>
        </p:spPr>
        <p:txBody>
          <a:bodyPr>
            <a:normAutofit fontScale="70000" lnSpcReduction="20000"/>
          </a:bodyPr>
          <a:lstStyle/>
          <a:p>
            <a:r>
              <a:rPr lang="fr-BE" dirty="0"/>
              <a:t>Applicable</a:t>
            </a:r>
            <a:r>
              <a:rPr lang="fr-BE" b="1" dirty="0"/>
              <a:t> </a:t>
            </a:r>
            <a:r>
              <a:rPr lang="fr-BE" dirty="0"/>
              <a:t>également aux situations de télétravail. </a:t>
            </a:r>
          </a:p>
          <a:p>
            <a:r>
              <a:rPr lang="fr-BE" dirty="0"/>
              <a:t>Constituée de nombreuses règles juridiques à respecter  :</a:t>
            </a:r>
          </a:p>
          <a:p>
            <a:pPr lvl="1"/>
            <a:r>
              <a:rPr lang="fr-BE" dirty="0"/>
              <a:t>Règlement général relatif à la protection des données à caractère personnels (ci-après le </a:t>
            </a:r>
            <a:r>
              <a:rPr lang="fr-BE" dirty="0">
                <a:solidFill>
                  <a:schemeClr val="accent2"/>
                </a:solidFill>
              </a:rPr>
              <a:t>RGPD</a:t>
            </a:r>
            <a:r>
              <a:rPr lang="fr-BE" dirty="0"/>
              <a:t>) du 27 avril 2016 (règlement n°2016/679)</a:t>
            </a:r>
          </a:p>
          <a:p>
            <a:pPr lvl="1"/>
            <a:r>
              <a:rPr lang="fr-BE" dirty="0"/>
              <a:t>Loi du 30 juillet 2018 relative à la protection des personnes physiques à l’égard des traitements de données à caractères personnels</a:t>
            </a:r>
          </a:p>
          <a:p>
            <a:pPr lvl="1"/>
            <a:r>
              <a:rPr lang="fr-BE" dirty="0"/>
              <a:t>Loi du 13 juillet 2005 relative au communications électroniques</a:t>
            </a:r>
          </a:p>
          <a:p>
            <a:pPr lvl="1"/>
            <a:r>
              <a:rPr lang="fr-BE" dirty="0">
                <a:solidFill>
                  <a:schemeClr val="accent2"/>
                </a:solidFill>
              </a:rPr>
              <a:t>CCT n°81 du 26 avril 2002 </a:t>
            </a:r>
            <a:r>
              <a:rPr lang="fr-BE" dirty="0"/>
              <a:t>relative à la protection de la vie privée des travailleurs à l’égard du contrôle des données de communication électronique en réseau</a:t>
            </a:r>
          </a:p>
          <a:p>
            <a:pPr lvl="1"/>
            <a:r>
              <a:rPr lang="fr-BE" dirty="0"/>
              <a:t>CCT n°39 du 13 décembre 1983 concernant l’information et la concertation sur les conséquences sociales de l’introduction des nouvelles technologies qui impose une concertation avec les représentants du personnel (lors de l’introduction de nouvelles technologies dans </a:t>
            </a:r>
            <a:r>
              <a:rPr lang="fr-BE" dirty="0" err="1"/>
              <a:t>l’asbl</a:t>
            </a:r>
            <a:r>
              <a:rPr lang="fr-BE" dirty="0"/>
              <a:t>)</a:t>
            </a:r>
          </a:p>
          <a:p>
            <a:pPr lvl="2"/>
            <a:r>
              <a:rPr lang="fr-BE" dirty="0"/>
              <a:t>Asbl de min 50 travailleurs</a:t>
            </a:r>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101</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340432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Cadre législatif de la protection des données</a:t>
            </a:r>
          </a:p>
        </p:txBody>
      </p:sp>
      <p:sp>
        <p:nvSpPr>
          <p:cNvPr id="3" name="Espace réservé du contenu 2"/>
          <p:cNvSpPr>
            <a:spLocks noGrp="1"/>
          </p:cNvSpPr>
          <p:nvPr>
            <p:ph idx="1"/>
          </p:nvPr>
        </p:nvSpPr>
        <p:spPr>
          <a:xfrm>
            <a:off x="457200" y="1600200"/>
            <a:ext cx="8229600" cy="5121275"/>
          </a:xfrm>
          <a:solidFill>
            <a:schemeClr val="bg1"/>
          </a:solidFill>
        </p:spPr>
        <p:txBody>
          <a:bodyPr>
            <a:normAutofit fontScale="92500" lnSpcReduction="20000"/>
          </a:bodyPr>
          <a:lstStyle/>
          <a:p>
            <a:r>
              <a:rPr lang="fr-BE" b="1" dirty="0"/>
              <a:t>Le respect du RGPD :</a:t>
            </a:r>
          </a:p>
          <a:p>
            <a:pPr lvl="1"/>
            <a:r>
              <a:rPr lang="fr-BE" dirty="0"/>
              <a:t>Pour toutes les </a:t>
            </a:r>
            <a:r>
              <a:rPr lang="fr-BE" dirty="0" err="1"/>
              <a:t>asbl</a:t>
            </a:r>
            <a:r>
              <a:rPr lang="fr-BE" dirty="0"/>
              <a:t> qui traitent des données personnelles</a:t>
            </a:r>
          </a:p>
          <a:p>
            <a:r>
              <a:rPr lang="fr-BE" b="1" dirty="0"/>
              <a:t>Donnée à caractère personnelle : </a:t>
            </a:r>
            <a:endParaRPr lang="fr-BE" dirty="0"/>
          </a:p>
          <a:p>
            <a:pPr lvl="1"/>
            <a:r>
              <a:rPr lang="fr-BE" dirty="0"/>
              <a:t>Toute information (nom de famille, image …) concernant une personne identifiée ou identifiable et qui fait l’objet d’un traitement</a:t>
            </a:r>
          </a:p>
          <a:p>
            <a:r>
              <a:rPr lang="fr-BE" b="1" dirty="0"/>
              <a:t>Traitement : </a:t>
            </a:r>
            <a:r>
              <a:rPr lang="fr-BE" dirty="0"/>
              <a:t>toute opération réalisée sur une donnée (collecte, inventaire …)</a:t>
            </a:r>
          </a:p>
          <a:p>
            <a:r>
              <a:rPr lang="fr-BE" b="1" dirty="0"/>
              <a:t>Consentement :</a:t>
            </a:r>
            <a:r>
              <a:rPr lang="fr-BE" dirty="0"/>
              <a:t> la personne concernée par le traitement doit donner son approbation au traitement</a:t>
            </a:r>
            <a:endParaRPr lang="fr-BE" b="1" dirty="0"/>
          </a:p>
          <a:p>
            <a:endParaRPr lang="fr-BE" dirty="0"/>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102</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40967377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fontScale="90000"/>
          </a:bodyPr>
          <a:lstStyle/>
          <a:p>
            <a:pPr algn="l"/>
            <a:r>
              <a:rPr lang="fr-FR" sz="3800" dirty="0">
                <a:solidFill>
                  <a:schemeClr val="accent6">
                    <a:lumMod val="60000"/>
                    <a:lumOff val="40000"/>
                  </a:schemeClr>
                </a:solidFill>
              </a:rPr>
              <a:t>Protection des données à caractère personnel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Cadre législatif</a:t>
            </a:r>
          </a:p>
          <a:p>
            <a:pPr marL="514350" indent="-514350">
              <a:buClr>
                <a:schemeClr val="accent6">
                  <a:lumMod val="60000"/>
                  <a:lumOff val="40000"/>
                </a:schemeClr>
              </a:buClr>
              <a:buFont typeface="+mj-lt"/>
              <a:buAutoNum type="arabicPeriod"/>
            </a:pPr>
            <a:r>
              <a:rPr lang="fr-FR" dirty="0">
                <a:solidFill>
                  <a:schemeClr val="accent2"/>
                </a:solidFill>
              </a:rPr>
              <a:t>Mesures à mettre en œuvre</a:t>
            </a:r>
          </a:p>
          <a:p>
            <a:pPr marL="914400" lvl="1" indent="-514350">
              <a:buFont typeface="+mj-lt"/>
              <a:buAutoNum type="arabicPeriod"/>
            </a:pPr>
            <a:r>
              <a:rPr lang="fr-FR" dirty="0"/>
              <a:t>Télétravail structurel</a:t>
            </a:r>
          </a:p>
          <a:p>
            <a:pPr marL="914400" lvl="1" indent="-514350">
              <a:buFont typeface="+mj-lt"/>
              <a:buAutoNum type="arabicPeriod"/>
            </a:pPr>
            <a:r>
              <a:rPr lang="fr-FR" dirty="0"/>
              <a:t>Télétravail COVID-19 (bonnes pratiques)</a:t>
            </a:r>
          </a:p>
          <a:p>
            <a:pPr marL="514350" indent="-514350">
              <a:buClr>
                <a:schemeClr val="accent6">
                  <a:lumMod val="60000"/>
                  <a:lumOff val="40000"/>
                </a:schemeClr>
              </a:buClr>
              <a:buFont typeface="+mj-lt"/>
              <a:buAutoNum type="arabicPeriod"/>
            </a:pPr>
            <a:r>
              <a:rPr lang="fr-FR" dirty="0"/>
              <a:t>Contrôle du télétravail par l’employeur</a:t>
            </a:r>
          </a:p>
          <a:p>
            <a:pPr marL="514350" indent="-514350">
              <a:buClr>
                <a:schemeClr val="accent6">
                  <a:lumMod val="60000"/>
                  <a:lumOff val="40000"/>
                </a:schemeClr>
              </a:buClr>
              <a:buFont typeface="+mj-lt"/>
              <a:buAutoNum type="arabicPeriod"/>
            </a:pPr>
            <a:r>
              <a:rPr lang="fr-FR" dirty="0"/>
              <a:t>Obligations générales</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103</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5</a:t>
            </a:r>
          </a:p>
        </p:txBody>
      </p:sp>
    </p:spTree>
    <p:extLst>
      <p:ext uri="{BB962C8B-B14F-4D97-AF65-F5344CB8AC3E}">
        <p14:creationId xmlns:p14="http://schemas.microsoft.com/office/powerpoint/2010/main" val="42593429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2"/>
            </a:pPr>
            <a:r>
              <a:rPr lang="fr-FR" sz="3800" dirty="0">
                <a:solidFill>
                  <a:schemeClr val="accent6">
                    <a:lumMod val="60000"/>
                    <a:lumOff val="40000"/>
                  </a:schemeClr>
                </a:solidFill>
              </a:rPr>
              <a:t>Mesures à mettre en œuvre</a:t>
            </a:r>
            <a:br>
              <a:rPr lang="fr-FR" sz="3800" dirty="0">
                <a:solidFill>
                  <a:schemeClr val="accent6">
                    <a:lumMod val="60000"/>
                    <a:lumOff val="40000"/>
                  </a:schemeClr>
                </a:solidFill>
              </a:rPr>
            </a:br>
            <a:r>
              <a:rPr lang="fr-FR" sz="2700" dirty="0">
                <a:solidFill>
                  <a:schemeClr val="accent2"/>
                </a:solidFill>
              </a:rPr>
              <a:t>1.Télétravail structurel</a:t>
            </a:r>
            <a:endParaRPr lang="fr-FR" sz="27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20000"/>
          </a:bodyPr>
          <a:lstStyle/>
          <a:p>
            <a:r>
              <a:rPr lang="fr-BE" dirty="0"/>
              <a:t>L’employeur doit prendre </a:t>
            </a:r>
            <a:r>
              <a:rPr lang="fr-BE" b="1" dirty="0"/>
              <a:t>toutes les mesures nécessaires</a:t>
            </a:r>
            <a:r>
              <a:rPr lang="fr-BE" dirty="0"/>
              <a:t> afin d’assurer la protection des données utilisées et traitées par le télétravailleur à des fins professionnelles </a:t>
            </a:r>
          </a:p>
          <a:p>
            <a:r>
              <a:rPr lang="fr-BE" dirty="0"/>
              <a:t>L’employeur </a:t>
            </a:r>
            <a:r>
              <a:rPr lang="fr-BE" b="1" dirty="0"/>
              <a:t>doit informer au préalable </a:t>
            </a:r>
            <a:r>
              <a:rPr lang="fr-BE" dirty="0"/>
              <a:t>le télétravailleur des :</a:t>
            </a:r>
          </a:p>
          <a:p>
            <a:pPr lvl="1"/>
            <a:r>
              <a:rPr lang="fr-BE" dirty="0"/>
              <a:t>Règles d’entreprises et législations applicables pour la protection des données</a:t>
            </a:r>
          </a:p>
          <a:p>
            <a:pPr lvl="1"/>
            <a:r>
              <a:rPr lang="fr-BE" dirty="0"/>
              <a:t>Restrictions mises à l’usage des équipements ou outils informatiques</a:t>
            </a:r>
          </a:p>
          <a:p>
            <a:pPr lvl="1"/>
            <a:r>
              <a:rPr lang="fr-BE" dirty="0"/>
              <a:t>Sanctions en cas de non-respects des règles</a:t>
            </a:r>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104</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1206AD63-E426-FD48-8B13-E127F804952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Art.14, CCT n°85</a:t>
            </a:r>
            <a:endParaRPr lang="nl-BE" sz="2000" dirty="0"/>
          </a:p>
        </p:txBody>
      </p:sp>
    </p:spTree>
    <p:extLst>
      <p:ext uri="{BB962C8B-B14F-4D97-AF65-F5344CB8AC3E}">
        <p14:creationId xmlns:p14="http://schemas.microsoft.com/office/powerpoint/2010/main" val="40773321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2"/>
            </a:pPr>
            <a:r>
              <a:rPr lang="fr-FR" sz="3800" dirty="0">
                <a:solidFill>
                  <a:schemeClr val="accent6">
                    <a:lumMod val="60000"/>
                    <a:lumOff val="40000"/>
                  </a:schemeClr>
                </a:solidFill>
              </a:rPr>
              <a:t>Mesures à mettre en œuvre</a:t>
            </a:r>
            <a:br>
              <a:rPr lang="fr-FR" sz="3800" dirty="0">
                <a:solidFill>
                  <a:schemeClr val="accent6">
                    <a:lumMod val="60000"/>
                    <a:lumOff val="40000"/>
                  </a:schemeClr>
                </a:solidFill>
              </a:rPr>
            </a:br>
            <a:r>
              <a:rPr lang="fr-FR" sz="2700" dirty="0">
                <a:solidFill>
                  <a:schemeClr val="accent2"/>
                </a:solidFill>
              </a:rPr>
              <a:t>2.Télétravail COVID-19 (pour infos)</a:t>
            </a:r>
            <a:endParaRPr lang="fr-FR" sz="27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20000"/>
          </a:bodyPr>
          <a:lstStyle/>
          <a:p>
            <a:pPr lvl="0"/>
            <a:r>
              <a:rPr lang="fr-BE" dirty="0"/>
              <a:t>Ces règles ne s’appliquent plus, mais reste des </a:t>
            </a:r>
            <a:r>
              <a:rPr lang="fr-BE" i="1" dirty="0">
                <a:solidFill>
                  <a:schemeClr val="accent2"/>
                </a:solidFill>
              </a:rPr>
              <a:t>bonnes pratiques</a:t>
            </a:r>
          </a:p>
          <a:p>
            <a:pPr lvl="0"/>
            <a:r>
              <a:rPr lang="fr-BE" dirty="0"/>
              <a:t>L’employeur doit </a:t>
            </a:r>
            <a:r>
              <a:rPr lang="fr-BE" b="1" dirty="0"/>
              <a:t>informer au préalable</a:t>
            </a:r>
            <a:r>
              <a:rPr lang="fr-BE" dirty="0"/>
              <a:t> le télétravailleur de :</a:t>
            </a:r>
          </a:p>
          <a:p>
            <a:pPr lvl="1"/>
            <a:r>
              <a:rPr lang="fr-BE" dirty="0"/>
              <a:t>La manière doit </a:t>
            </a:r>
            <a:r>
              <a:rPr lang="fr-BE" dirty="0" err="1"/>
              <a:t>l’asbl</a:t>
            </a:r>
            <a:r>
              <a:rPr lang="fr-BE" dirty="0"/>
              <a:t> va traiter les données à caractère personnel le concernant ou concernant des tiers</a:t>
            </a:r>
          </a:p>
          <a:p>
            <a:pPr lvl="1"/>
            <a:r>
              <a:rPr lang="fr-BE" dirty="0"/>
              <a:t>Des sanctions prévues en cas de manquement</a:t>
            </a:r>
          </a:p>
          <a:p>
            <a:pPr lvl="0"/>
            <a:r>
              <a:rPr lang="fr-BE" dirty="0"/>
              <a:t>Le travailleur doit traiter les données conformément aux règles légales. </a:t>
            </a:r>
          </a:p>
          <a:p>
            <a:pPr lvl="1"/>
            <a:r>
              <a:rPr lang="fr-BE" dirty="0"/>
              <a:t>Il doit suivre les règles.</a:t>
            </a:r>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105</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1206AD63-E426-FD48-8B13-E127F804952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Art.14, CCT n°85</a:t>
            </a:r>
            <a:endParaRPr lang="nl-BE" sz="2000" dirty="0"/>
          </a:p>
        </p:txBody>
      </p:sp>
    </p:spTree>
    <p:extLst>
      <p:ext uri="{BB962C8B-B14F-4D97-AF65-F5344CB8AC3E}">
        <p14:creationId xmlns:p14="http://schemas.microsoft.com/office/powerpoint/2010/main" val="31619513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fontScale="90000"/>
          </a:bodyPr>
          <a:lstStyle/>
          <a:p>
            <a:pPr algn="l"/>
            <a:r>
              <a:rPr lang="fr-FR" sz="3800" dirty="0">
                <a:solidFill>
                  <a:schemeClr val="accent6">
                    <a:lumMod val="60000"/>
                    <a:lumOff val="40000"/>
                  </a:schemeClr>
                </a:solidFill>
              </a:rPr>
              <a:t>Protection des données à caractère personnel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Cadre législatif</a:t>
            </a:r>
          </a:p>
          <a:p>
            <a:pPr marL="514350" indent="-514350">
              <a:buClr>
                <a:schemeClr val="accent6">
                  <a:lumMod val="60000"/>
                  <a:lumOff val="40000"/>
                </a:schemeClr>
              </a:buClr>
              <a:buFont typeface="+mj-lt"/>
              <a:buAutoNum type="arabicPeriod"/>
            </a:pPr>
            <a:r>
              <a:rPr lang="fr-FR" dirty="0"/>
              <a:t>Mesures à mettre en œuvre</a:t>
            </a:r>
          </a:p>
          <a:p>
            <a:pPr marL="514350" indent="-514350">
              <a:buClr>
                <a:schemeClr val="accent6">
                  <a:lumMod val="60000"/>
                  <a:lumOff val="40000"/>
                </a:schemeClr>
              </a:buClr>
              <a:buFont typeface="+mj-lt"/>
              <a:buAutoNum type="arabicPeriod"/>
            </a:pPr>
            <a:r>
              <a:rPr lang="fr-FR" dirty="0">
                <a:solidFill>
                  <a:schemeClr val="accent2"/>
                </a:solidFill>
              </a:rPr>
              <a:t>Contrôle du télétravail par l’employeur</a:t>
            </a:r>
          </a:p>
          <a:p>
            <a:pPr marL="514350" indent="-514350">
              <a:buClr>
                <a:schemeClr val="accent6">
                  <a:lumMod val="60000"/>
                  <a:lumOff val="40000"/>
                </a:schemeClr>
              </a:buClr>
              <a:buFont typeface="+mj-lt"/>
              <a:buAutoNum type="arabicPeriod"/>
            </a:pPr>
            <a:r>
              <a:rPr lang="fr-FR" dirty="0"/>
              <a:t>Obligations générales</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106</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5</a:t>
            </a:r>
          </a:p>
        </p:txBody>
      </p:sp>
    </p:spTree>
    <p:extLst>
      <p:ext uri="{BB962C8B-B14F-4D97-AF65-F5344CB8AC3E}">
        <p14:creationId xmlns:p14="http://schemas.microsoft.com/office/powerpoint/2010/main" val="38428847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3"/>
            </a:pPr>
            <a:r>
              <a:rPr lang="fr-FR" sz="3800" dirty="0">
                <a:solidFill>
                  <a:schemeClr val="accent6">
                    <a:lumMod val="60000"/>
                    <a:lumOff val="40000"/>
                  </a:schemeClr>
                </a:solidFill>
              </a:rPr>
              <a:t>Contrôle du télétravail par l’employeur</a:t>
            </a:r>
            <a:endParaRPr lang="fr-FR" sz="27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85000" lnSpcReduction="20000"/>
          </a:bodyPr>
          <a:lstStyle/>
          <a:p>
            <a:r>
              <a:rPr lang="fr-BE" dirty="0"/>
              <a:t>Télétravail = autonomie              </a:t>
            </a:r>
            <a:r>
              <a:rPr lang="fr-BE" b="1" dirty="0"/>
              <a:t>CONTRÔLE</a:t>
            </a:r>
          </a:p>
          <a:p>
            <a:r>
              <a:rPr lang="fr-BE" dirty="0"/>
              <a:t>L’employeur peut contrôler les activités de son télétravailleur par l’usage d’outils informatiques</a:t>
            </a:r>
          </a:p>
          <a:p>
            <a:pPr lvl="1"/>
            <a:r>
              <a:rPr lang="fr-BE" dirty="0"/>
              <a:t>Proportionnalité dans le contrôle -&gt; </a:t>
            </a:r>
            <a:r>
              <a:rPr lang="fr-BE" dirty="0">
                <a:solidFill>
                  <a:schemeClr val="accent2"/>
                </a:solidFill>
              </a:rPr>
              <a:t>VIE PRIVÉE !!!</a:t>
            </a:r>
          </a:p>
          <a:p>
            <a:r>
              <a:rPr lang="fr-BE" dirty="0"/>
              <a:t>Quelles mesures de surveillances envisager ?</a:t>
            </a:r>
          </a:p>
          <a:p>
            <a:pPr lvl="1"/>
            <a:r>
              <a:rPr lang="fr-BE" dirty="0"/>
              <a:t>Outils informatisés</a:t>
            </a:r>
          </a:p>
          <a:p>
            <a:pPr lvl="2"/>
            <a:r>
              <a:rPr lang="fr-BE" dirty="0"/>
              <a:t>Éviter les systèmes de monitoring électronique de performance</a:t>
            </a:r>
          </a:p>
          <a:p>
            <a:pPr lvl="1"/>
            <a:r>
              <a:rPr lang="fr-BE" dirty="0"/>
              <a:t>Gestion par les tâches et résultats attendus (et deadlines) = </a:t>
            </a:r>
            <a:r>
              <a:rPr lang="fr-BE" dirty="0">
                <a:solidFill>
                  <a:schemeClr val="accent2"/>
                </a:solidFill>
              </a:rPr>
              <a:t>management par les objectifs de prestations effectives</a:t>
            </a:r>
          </a:p>
          <a:p>
            <a:pPr lvl="2"/>
            <a:r>
              <a:rPr lang="fr-BE" dirty="0"/>
              <a:t>Définir une liste d’objectifs à atteindre et rendre compte des objectifs réalisés (via formulaire ?)</a:t>
            </a:r>
          </a:p>
          <a:p>
            <a:pPr lvl="2"/>
            <a:r>
              <a:rPr lang="fr-BE" dirty="0"/>
              <a:t>Réunions d’équipes</a:t>
            </a:r>
          </a:p>
          <a:p>
            <a:pPr lvl="2"/>
            <a:r>
              <a:rPr lang="fr-BE" dirty="0"/>
              <a:t>Feedbacks</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107</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5" name="Flèche vers la droite 4">
            <a:extLst>
              <a:ext uri="{FF2B5EF4-FFF2-40B4-BE49-F238E27FC236}">
                <a16:creationId xmlns:a16="http://schemas.microsoft.com/office/drawing/2014/main" id="{1673DFB0-1381-DB46-BDC2-2649A9377206}"/>
              </a:ext>
            </a:extLst>
          </p:cNvPr>
          <p:cNvSpPr/>
          <p:nvPr/>
        </p:nvSpPr>
        <p:spPr>
          <a:xfrm>
            <a:off x="4136776" y="1630180"/>
            <a:ext cx="1104900" cy="342900"/>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F5031C31-524C-7348-B28B-0D21A01AAC93}"/>
              </a:ext>
            </a:extLst>
          </p:cNvPr>
          <p:cNvSpPr/>
          <p:nvPr/>
        </p:nvSpPr>
        <p:spPr>
          <a:xfrm>
            <a:off x="4572000" y="5533371"/>
            <a:ext cx="4405358" cy="707886"/>
          </a:xfrm>
          <a:prstGeom prst="rect">
            <a:avLst/>
          </a:prstGeom>
        </p:spPr>
        <p:txBody>
          <a:bodyPr wrap="square">
            <a:spAutoFit/>
          </a:bodyPr>
          <a:lstStyle/>
          <a:p>
            <a:pPr lvl="1"/>
            <a:r>
              <a:rPr lang="fr-FR" sz="2000" b="1" dirty="0">
                <a:solidFill>
                  <a:schemeClr val="accent3"/>
                </a:solidFill>
              </a:rPr>
              <a:t>Art. 6 RGPD</a:t>
            </a:r>
          </a:p>
          <a:p>
            <a:pPr lvl="1"/>
            <a:r>
              <a:rPr lang="fr-FR" sz="2000" b="1" dirty="0">
                <a:solidFill>
                  <a:schemeClr val="accent3"/>
                </a:solidFill>
              </a:rPr>
              <a:t>A.R. du 27 août 1993</a:t>
            </a:r>
            <a:endParaRPr lang="nl-BE" sz="2000" dirty="0"/>
          </a:p>
        </p:txBody>
      </p:sp>
    </p:spTree>
    <p:extLst>
      <p:ext uri="{BB962C8B-B14F-4D97-AF65-F5344CB8AC3E}">
        <p14:creationId xmlns:p14="http://schemas.microsoft.com/office/powerpoint/2010/main" val="2060828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3"/>
            </a:pPr>
            <a:r>
              <a:rPr lang="fr-FR" sz="3800" dirty="0">
                <a:solidFill>
                  <a:schemeClr val="accent6">
                    <a:lumMod val="60000"/>
                    <a:lumOff val="40000"/>
                  </a:schemeClr>
                </a:solidFill>
              </a:rPr>
              <a:t>Contrôle du télétravail par l’employeur</a:t>
            </a:r>
            <a:endParaRPr lang="fr-FR" sz="27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77500" lnSpcReduction="20000"/>
          </a:bodyPr>
          <a:lstStyle/>
          <a:p>
            <a:pPr marL="0" indent="0">
              <a:buNone/>
            </a:pPr>
            <a:r>
              <a:rPr lang="fr-BE" b="1" dirty="0">
                <a:solidFill>
                  <a:schemeClr val="accent2"/>
                </a:solidFill>
              </a:rPr>
              <a:t>Quid si l’employeur met des mesures de surveillance en place ?</a:t>
            </a:r>
          </a:p>
          <a:p>
            <a:r>
              <a:rPr lang="fr-BE" dirty="0"/>
              <a:t>Respect du RGPD</a:t>
            </a:r>
          </a:p>
          <a:p>
            <a:r>
              <a:rPr lang="fr-BE" dirty="0"/>
              <a:t>Attention au </a:t>
            </a:r>
            <a:r>
              <a:rPr lang="fr-BE" dirty="0">
                <a:solidFill>
                  <a:schemeClr val="accent2"/>
                </a:solidFill>
              </a:rPr>
              <a:t>respect de la CCT n°81 </a:t>
            </a:r>
            <a:r>
              <a:rPr lang="fr-BE" dirty="0"/>
              <a:t>!!! (contrôle des données de communication électronique en réseau)</a:t>
            </a:r>
          </a:p>
          <a:p>
            <a:pPr lvl="1"/>
            <a:r>
              <a:rPr lang="fr-BE" dirty="0"/>
              <a:t>Pour les traitements de données en ligne (sites consultés …)</a:t>
            </a:r>
          </a:p>
          <a:p>
            <a:pPr lvl="1"/>
            <a:r>
              <a:rPr lang="fr-BE" dirty="0"/>
              <a:t>Uniquement le contenant, pas le contenu des communications</a:t>
            </a:r>
          </a:p>
          <a:p>
            <a:pPr lvl="1"/>
            <a:r>
              <a:rPr lang="fr-BE" dirty="0"/>
              <a:t>S’applique au TT structurel, y compris en cas d’utilisation d’un ordinateur personnel par le télétravailleur</a:t>
            </a:r>
          </a:p>
          <a:p>
            <a:pPr lvl="1"/>
            <a:r>
              <a:rPr lang="fr-BE" dirty="0"/>
              <a:t>Contrôle des données de communications électroniques dans 4 finalités déterminées</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108</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61222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10</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885527"/>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a:bodyPr>
          <a:lstStyle/>
          <a:p>
            <a:r>
              <a:rPr lang="fr-BE" dirty="0"/>
              <a:t>L’employeur peut intervenir dans </a:t>
            </a:r>
            <a:r>
              <a:rPr lang="fr-BE" dirty="0">
                <a:solidFill>
                  <a:schemeClr val="accent2"/>
                </a:solidFill>
              </a:rPr>
              <a:t>l’achat (ou le remboursement) de mobilier de bureau / matériel informatique financé par le travailleur</a:t>
            </a:r>
            <a:r>
              <a:rPr lang="fr-BE" dirty="0"/>
              <a:t> </a:t>
            </a:r>
          </a:p>
          <a:p>
            <a:pPr lvl="1"/>
            <a:r>
              <a:rPr lang="fr-BE" dirty="0"/>
              <a:t>liste limitative de biens (slide suivant)</a:t>
            </a:r>
          </a:p>
          <a:p>
            <a:pPr lvl="1"/>
            <a:r>
              <a:rPr lang="fr-BE" dirty="0"/>
              <a:t>Cumulable avec l’indemnité de bureau</a:t>
            </a:r>
          </a:p>
          <a:p>
            <a:pPr lvl="1"/>
            <a:r>
              <a:rPr lang="fr-BE" dirty="0"/>
              <a:t>Un ATN ne sera pas calculé par l’administration fiscale</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8650220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3"/>
            </a:pPr>
            <a:r>
              <a:rPr lang="fr-FR" sz="3800" dirty="0">
                <a:solidFill>
                  <a:schemeClr val="accent6">
                    <a:lumMod val="60000"/>
                    <a:lumOff val="40000"/>
                  </a:schemeClr>
                </a:solidFill>
              </a:rPr>
              <a:t>Contrôle du télétravail par l’employeur</a:t>
            </a:r>
            <a:endParaRPr lang="fr-FR" sz="27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r>
              <a:rPr lang="fr-FR" dirty="0"/>
              <a:t>Lors d’un </a:t>
            </a:r>
            <a:r>
              <a:rPr lang="fr-FR" dirty="0">
                <a:solidFill>
                  <a:schemeClr val="accent2"/>
                </a:solidFill>
              </a:rPr>
              <a:t>contrôle des données de communication en réseau</a:t>
            </a:r>
            <a:r>
              <a:rPr lang="fr-FR" dirty="0"/>
              <a:t>, respect des principes de :</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109</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graphicFrame>
        <p:nvGraphicFramePr>
          <p:cNvPr id="5" name="Diagramme 4">
            <a:extLst>
              <a:ext uri="{FF2B5EF4-FFF2-40B4-BE49-F238E27FC236}">
                <a16:creationId xmlns:a16="http://schemas.microsoft.com/office/drawing/2014/main" id="{4305DCE1-F882-5047-B4C0-94E18E43DC46}"/>
              </a:ext>
            </a:extLst>
          </p:cNvPr>
          <p:cNvGraphicFramePr/>
          <p:nvPr/>
        </p:nvGraphicFramePr>
        <p:xfrm>
          <a:off x="-313120" y="25969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vers la droite 6">
            <a:extLst>
              <a:ext uri="{FF2B5EF4-FFF2-40B4-BE49-F238E27FC236}">
                <a16:creationId xmlns:a16="http://schemas.microsoft.com/office/drawing/2014/main" id="{17DDB639-CB9C-BD46-880A-6D1515E49DFF}"/>
              </a:ext>
            </a:extLst>
          </p:cNvPr>
          <p:cNvSpPr/>
          <p:nvPr/>
        </p:nvSpPr>
        <p:spPr>
          <a:xfrm rot="20166511">
            <a:off x="4569611" y="4470763"/>
            <a:ext cx="1322152" cy="317420"/>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graphicFrame>
        <p:nvGraphicFramePr>
          <p:cNvPr id="8" name="Diagramme 7">
            <a:extLst>
              <a:ext uri="{FF2B5EF4-FFF2-40B4-BE49-F238E27FC236}">
                <a16:creationId xmlns:a16="http://schemas.microsoft.com/office/drawing/2014/main" id="{38935582-1E76-4C43-BA98-CA7ADA0A27A2}"/>
              </a:ext>
            </a:extLst>
          </p:cNvPr>
          <p:cNvGraphicFramePr/>
          <p:nvPr/>
        </p:nvGraphicFramePr>
        <p:xfrm>
          <a:off x="5917792" y="3518940"/>
          <a:ext cx="3182909" cy="1523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Connecteur droit avec flèche 9">
            <a:extLst>
              <a:ext uri="{FF2B5EF4-FFF2-40B4-BE49-F238E27FC236}">
                <a16:creationId xmlns:a16="http://schemas.microsoft.com/office/drawing/2014/main" id="{FBA6FEBA-9ED5-1245-B02E-E72881F26B15}"/>
              </a:ext>
            </a:extLst>
          </p:cNvPr>
          <p:cNvCxnSpPr/>
          <p:nvPr/>
        </p:nvCxnSpPr>
        <p:spPr>
          <a:xfrm>
            <a:off x="353568" y="2950464"/>
            <a:ext cx="2401824" cy="1938528"/>
          </a:xfrm>
          <a:prstGeom prst="straightConnector1">
            <a:avLst/>
          </a:prstGeom>
          <a:ln w="69850">
            <a:solidFill>
              <a:schemeClr val="accent2"/>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150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3"/>
            </a:pPr>
            <a:r>
              <a:rPr lang="fr-FR" sz="3800" dirty="0">
                <a:solidFill>
                  <a:schemeClr val="accent6">
                    <a:lumMod val="60000"/>
                    <a:lumOff val="40000"/>
                  </a:schemeClr>
                </a:solidFill>
              </a:rPr>
              <a:t>Contrôle du télétravail par l’employeur</a:t>
            </a:r>
            <a:endParaRPr lang="fr-FR" sz="27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77500" lnSpcReduction="20000"/>
          </a:bodyPr>
          <a:lstStyle/>
          <a:p>
            <a:r>
              <a:rPr lang="fr-BE" dirty="0"/>
              <a:t>Il est possible pour l’employeur de rédiger une « </a:t>
            </a:r>
            <a:r>
              <a:rPr lang="fr-BE" b="1" dirty="0">
                <a:solidFill>
                  <a:schemeClr val="accent2"/>
                </a:solidFill>
              </a:rPr>
              <a:t>Internet Policy </a:t>
            </a:r>
            <a:r>
              <a:rPr lang="fr-BE" dirty="0"/>
              <a:t>» fixant un cadre clair pour l’usage d’Internet et des réseaux sociaux (Facebook, </a:t>
            </a:r>
            <a:r>
              <a:rPr lang="fr-BE" dirty="0" err="1"/>
              <a:t>Tik</a:t>
            </a:r>
            <a:r>
              <a:rPr lang="fr-BE" dirty="0"/>
              <a:t> Tok …) :</a:t>
            </a:r>
          </a:p>
          <a:p>
            <a:pPr lvl="1"/>
            <a:r>
              <a:rPr lang="fr-BE" dirty="0"/>
              <a:t>Fixer si le matériel fourni par l’employeur ne peut être utilisée qu’à des fins privées (ou dans la convention de TT/ mise à disposition de matériel)</a:t>
            </a:r>
          </a:p>
          <a:p>
            <a:pPr lvl="1"/>
            <a:r>
              <a:rPr lang="fr-BE" dirty="0"/>
              <a:t>Prévoir que la consultation des réseaux sociaux à des fins récréatives est interdite durant les heures de travail</a:t>
            </a:r>
          </a:p>
          <a:p>
            <a:pPr lvl="1"/>
            <a:r>
              <a:rPr lang="fr-BE" dirty="0"/>
              <a:t>Prévoir une liste de sites web dont l’accès est interdits (pare-feu …)</a:t>
            </a:r>
          </a:p>
          <a:p>
            <a:pPr lvl="1"/>
            <a:r>
              <a:rPr lang="fr-BE" dirty="0"/>
              <a:t>Le travailleur devra </a:t>
            </a:r>
            <a:r>
              <a:rPr lang="fr-BE" u="sng" dirty="0">
                <a:solidFill>
                  <a:schemeClr val="accent2"/>
                </a:solidFill>
              </a:rPr>
              <a:t>signer</a:t>
            </a:r>
            <a:r>
              <a:rPr lang="fr-BE" dirty="0"/>
              <a:t> cette </a:t>
            </a:r>
            <a:r>
              <a:rPr lang="fr-BE" dirty="0" err="1"/>
              <a:t>policy</a:t>
            </a:r>
            <a:r>
              <a:rPr lang="fr-BE" dirty="0"/>
              <a:t> pour accord. </a:t>
            </a:r>
          </a:p>
          <a:p>
            <a:pPr lvl="1"/>
            <a:r>
              <a:rPr lang="fr-BE" dirty="0"/>
              <a:t>Si la </a:t>
            </a:r>
            <a:r>
              <a:rPr lang="fr-BE" dirty="0" err="1"/>
              <a:t>policy</a:t>
            </a:r>
            <a:r>
              <a:rPr lang="fr-BE" dirty="0"/>
              <a:t> comprend des points relevant du règlement de travail, les mettre également dans le règlement de travail.</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110</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17065360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fontScale="90000"/>
          </a:bodyPr>
          <a:lstStyle/>
          <a:p>
            <a:pPr algn="l"/>
            <a:r>
              <a:rPr lang="fr-FR" sz="3800" dirty="0">
                <a:solidFill>
                  <a:schemeClr val="accent6">
                    <a:lumMod val="60000"/>
                    <a:lumOff val="40000"/>
                  </a:schemeClr>
                </a:solidFill>
              </a:rPr>
              <a:t>Protection des données à caractère personnel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Cadre législatif</a:t>
            </a:r>
          </a:p>
          <a:p>
            <a:pPr marL="514350" indent="-514350">
              <a:buClr>
                <a:schemeClr val="accent6">
                  <a:lumMod val="60000"/>
                  <a:lumOff val="40000"/>
                </a:schemeClr>
              </a:buClr>
              <a:buFont typeface="+mj-lt"/>
              <a:buAutoNum type="arabicPeriod"/>
            </a:pPr>
            <a:r>
              <a:rPr lang="fr-FR" dirty="0"/>
              <a:t>Mesures à mettre en œuvre</a:t>
            </a:r>
          </a:p>
          <a:p>
            <a:pPr marL="514350" indent="-514350">
              <a:buClr>
                <a:schemeClr val="accent6">
                  <a:lumMod val="60000"/>
                  <a:lumOff val="40000"/>
                </a:schemeClr>
              </a:buClr>
              <a:buFont typeface="+mj-lt"/>
              <a:buAutoNum type="arabicPeriod"/>
            </a:pPr>
            <a:r>
              <a:rPr lang="fr-FR" dirty="0"/>
              <a:t>Contrôle du télétravail par l’employeur</a:t>
            </a:r>
          </a:p>
          <a:p>
            <a:pPr marL="514350" indent="-514350">
              <a:buClr>
                <a:schemeClr val="accent6">
                  <a:lumMod val="60000"/>
                  <a:lumOff val="40000"/>
                </a:schemeClr>
              </a:buClr>
              <a:buFont typeface="+mj-lt"/>
              <a:buAutoNum type="arabicPeriod"/>
            </a:pPr>
            <a:r>
              <a:rPr lang="fr-FR" dirty="0">
                <a:solidFill>
                  <a:schemeClr val="accent2"/>
                </a:solidFill>
              </a:rPr>
              <a:t>Obligations générales</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111</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5</a:t>
            </a:r>
          </a:p>
        </p:txBody>
      </p:sp>
    </p:spTree>
    <p:extLst>
      <p:ext uri="{BB962C8B-B14F-4D97-AF65-F5344CB8AC3E}">
        <p14:creationId xmlns:p14="http://schemas.microsoft.com/office/powerpoint/2010/main" val="37842947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4"/>
            </a:pPr>
            <a:r>
              <a:rPr lang="fr-FR" sz="3800" dirty="0">
                <a:solidFill>
                  <a:schemeClr val="accent6">
                    <a:lumMod val="60000"/>
                    <a:lumOff val="40000"/>
                  </a:schemeClr>
                </a:solidFill>
              </a:rPr>
              <a:t>Obligations générales</a:t>
            </a:r>
            <a:endParaRPr lang="fr-FR" sz="27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77500" lnSpcReduction="20000"/>
          </a:bodyPr>
          <a:lstStyle/>
          <a:p>
            <a:pPr marL="0" lvl="0" indent="0">
              <a:buNone/>
            </a:pPr>
            <a:r>
              <a:rPr lang="fr-BE" dirty="0">
                <a:solidFill>
                  <a:schemeClr val="accent2"/>
                </a:solidFill>
              </a:rPr>
              <a:t>Respect du RGPD</a:t>
            </a:r>
          </a:p>
          <a:p>
            <a:pPr lvl="0"/>
            <a:r>
              <a:rPr lang="fr-BE" dirty="0"/>
              <a:t>Veiller à ce que le travailleur sache quels documents il peut emporter chez lui, comment les traiter et où les ranger.</a:t>
            </a:r>
          </a:p>
          <a:p>
            <a:pPr lvl="0"/>
            <a:r>
              <a:rPr lang="fr-BE" dirty="0"/>
              <a:t>Veiller à traiter les données numériques avec discrétion. </a:t>
            </a:r>
          </a:p>
          <a:p>
            <a:pPr lvl="0"/>
            <a:r>
              <a:rPr lang="fr-BE" dirty="0"/>
              <a:t>Tenir à jour un </a:t>
            </a:r>
            <a:r>
              <a:rPr lang="fr-BE" u="sng" dirty="0">
                <a:solidFill>
                  <a:schemeClr val="accent2"/>
                </a:solidFill>
              </a:rPr>
              <a:t>registre des données </a:t>
            </a:r>
            <a:r>
              <a:rPr lang="fr-BE" dirty="0"/>
              <a:t>à caractère personnel collectées et transmises par ses travailleurs,</a:t>
            </a:r>
          </a:p>
          <a:p>
            <a:pPr lvl="1"/>
            <a:r>
              <a:rPr lang="fr-BE" dirty="0"/>
              <a:t>mentionner le responsable de traitement de ces données et les personnes ayant accès à ces données</a:t>
            </a:r>
          </a:p>
          <a:p>
            <a:pPr lvl="0"/>
            <a:r>
              <a:rPr lang="fr-BE" dirty="0"/>
              <a:t>Effacer les données à la fin une fois finie de les traiter</a:t>
            </a:r>
          </a:p>
          <a:p>
            <a:pPr marL="0" indent="0">
              <a:buNone/>
            </a:pPr>
            <a:r>
              <a:rPr lang="fr-BE" dirty="0"/>
              <a:t>Dans le cas contraire, l’Autorité de protection des données (APD) pourrait infliger de </a:t>
            </a:r>
            <a:r>
              <a:rPr lang="fr-BE" b="1" u="sng" dirty="0">
                <a:solidFill>
                  <a:schemeClr val="accent2"/>
                </a:solidFill>
              </a:rPr>
              <a:t>sévères amendes </a:t>
            </a:r>
            <a:r>
              <a:rPr lang="fr-BE" dirty="0"/>
              <a:t>à votre </a:t>
            </a:r>
            <a:r>
              <a:rPr lang="fr-BE" dirty="0" err="1"/>
              <a:t>asbl</a:t>
            </a:r>
            <a:r>
              <a:rPr lang="fr-BE" dirty="0"/>
              <a:t>.</a:t>
            </a:r>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112</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7297671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9" y="218671"/>
            <a:ext cx="7414181" cy="1143000"/>
          </a:xfrm>
        </p:spPr>
        <p:txBody>
          <a:bodyPr>
            <a:normAutofit fontScale="90000"/>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113</a:t>
            </a:fld>
            <a:endParaRPr lang="fr-BE"/>
          </a:p>
        </p:txBody>
      </p:sp>
      <p:graphicFrame>
        <p:nvGraphicFramePr>
          <p:cNvPr id="6" name="Diagramme 5"/>
          <p:cNvGraphicFramePr/>
          <p:nvPr/>
        </p:nvGraphicFramePr>
        <p:xfrm>
          <a:off x="43949" y="1237775"/>
          <a:ext cx="8943298" cy="53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6368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9" y="218671"/>
            <a:ext cx="7414181" cy="1143000"/>
          </a:xfrm>
        </p:spPr>
        <p:txBody>
          <a:bodyPr>
            <a:normAutofit fontScale="90000"/>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114</a:t>
            </a:fld>
            <a:endParaRPr lang="fr-BE"/>
          </a:p>
        </p:txBody>
      </p:sp>
      <p:graphicFrame>
        <p:nvGraphicFramePr>
          <p:cNvPr id="6" name="Diagramme 5"/>
          <p:cNvGraphicFramePr/>
          <p:nvPr/>
        </p:nvGraphicFramePr>
        <p:xfrm>
          <a:off x="43949" y="1237775"/>
          <a:ext cx="8943298" cy="53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5634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F0F4A-020D-E045-A1CB-D826580A0003}"/>
              </a:ext>
            </a:extLst>
          </p:cNvPr>
          <p:cNvSpPr>
            <a:spLocks noGrp="1"/>
          </p:cNvSpPr>
          <p:nvPr>
            <p:ph type="title"/>
          </p:nvPr>
        </p:nvSpPr>
        <p:spPr/>
        <p:txBody>
          <a:bodyPr/>
          <a:lstStyle/>
          <a:p>
            <a:r>
              <a:rPr lang="fr-FR" dirty="0"/>
              <a:t>Conclusion</a:t>
            </a:r>
          </a:p>
        </p:txBody>
      </p:sp>
      <p:sp>
        <p:nvSpPr>
          <p:cNvPr id="3" name="Espace réservé du texte 2">
            <a:extLst>
              <a:ext uri="{FF2B5EF4-FFF2-40B4-BE49-F238E27FC236}">
                <a16:creationId xmlns:a16="http://schemas.microsoft.com/office/drawing/2014/main" id="{576CA488-5FBC-7547-8798-A218A094F7C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7014809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D6F47-6926-3A4B-A1B1-4BD102A232E2}"/>
              </a:ext>
            </a:extLst>
          </p:cNvPr>
          <p:cNvSpPr>
            <a:spLocks noGrp="1"/>
          </p:cNvSpPr>
          <p:nvPr>
            <p:ph type="title"/>
          </p:nvPr>
        </p:nvSpPr>
        <p:spPr/>
        <p:txBody>
          <a:bodyPr/>
          <a:lstStyle/>
          <a:p>
            <a:r>
              <a:rPr lang="fr-FR" dirty="0"/>
              <a:t>Par quoi commencer ?</a:t>
            </a:r>
          </a:p>
        </p:txBody>
      </p:sp>
      <p:sp>
        <p:nvSpPr>
          <p:cNvPr id="3" name="Espace réservé du contenu 2">
            <a:extLst>
              <a:ext uri="{FF2B5EF4-FFF2-40B4-BE49-F238E27FC236}">
                <a16:creationId xmlns:a16="http://schemas.microsoft.com/office/drawing/2014/main" id="{AC852038-53D9-A64E-B5A4-5FD5B64D7DBF}"/>
              </a:ext>
            </a:extLst>
          </p:cNvPr>
          <p:cNvSpPr>
            <a:spLocks noGrp="1"/>
          </p:cNvSpPr>
          <p:nvPr>
            <p:ph idx="1"/>
          </p:nvPr>
        </p:nvSpPr>
        <p:spPr/>
        <p:txBody>
          <a:bodyPr/>
          <a:lstStyle/>
          <a:p>
            <a:r>
              <a:rPr lang="fr-FR" dirty="0"/>
              <a:t>Que mettre en place ?</a:t>
            </a:r>
          </a:p>
          <a:p>
            <a:r>
              <a:rPr lang="fr-FR" dirty="0"/>
              <a:t>Avec qui travailler ?</a:t>
            </a:r>
          </a:p>
          <a:p>
            <a:r>
              <a:rPr lang="fr-FR" dirty="0"/>
              <a:t>À quelle échéance ?</a:t>
            </a:r>
          </a:p>
          <a:p>
            <a:pPr marL="457200" lvl="1" indent="0">
              <a:buNone/>
            </a:pPr>
            <a:r>
              <a:rPr lang="fr-FR" i="1" dirty="0"/>
              <a:t>Expliquez-nous !</a:t>
            </a:r>
          </a:p>
        </p:txBody>
      </p:sp>
      <p:sp>
        <p:nvSpPr>
          <p:cNvPr id="4" name="Espace réservé du numéro de diapositive 3">
            <a:extLst>
              <a:ext uri="{FF2B5EF4-FFF2-40B4-BE49-F238E27FC236}">
                <a16:creationId xmlns:a16="http://schemas.microsoft.com/office/drawing/2014/main" id="{C460A254-BBBC-6944-8E26-3F9F489E6A3B}"/>
              </a:ext>
            </a:extLst>
          </p:cNvPr>
          <p:cNvSpPr>
            <a:spLocks noGrp="1"/>
          </p:cNvSpPr>
          <p:nvPr>
            <p:ph type="sldNum" sz="quarter" idx="12"/>
          </p:nvPr>
        </p:nvSpPr>
        <p:spPr/>
        <p:txBody>
          <a:bodyPr/>
          <a:lstStyle/>
          <a:p>
            <a:fld id="{B97B6845-8F0D-7747-97CD-758C5E0077C8}" type="slidenum">
              <a:rPr lang="fr-BE" smtClean="0"/>
              <a:t>116</a:t>
            </a:fld>
            <a:endParaRPr lang="fr-BE"/>
          </a:p>
        </p:txBody>
      </p:sp>
      <p:graphicFrame>
        <p:nvGraphicFramePr>
          <p:cNvPr id="5" name="Espace réservé du contenu 4">
            <a:extLst>
              <a:ext uri="{FF2B5EF4-FFF2-40B4-BE49-F238E27FC236}">
                <a16:creationId xmlns:a16="http://schemas.microsoft.com/office/drawing/2014/main" id="{2F07C5AB-105F-7D47-BD99-71F43C3A7CDA}"/>
              </a:ext>
            </a:extLst>
          </p:cNvPr>
          <p:cNvGraphicFramePr>
            <a:graphicFrameLocks/>
          </p:cNvGraphicFramePr>
          <p:nvPr/>
        </p:nvGraphicFramePr>
        <p:xfrm>
          <a:off x="609600" y="245042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6976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AD042-FDE0-3B47-B72E-720873218EB2}"/>
              </a:ext>
            </a:extLst>
          </p:cNvPr>
          <p:cNvSpPr>
            <a:spLocks noGrp="1"/>
          </p:cNvSpPr>
          <p:nvPr>
            <p:ph type="title"/>
          </p:nvPr>
        </p:nvSpPr>
        <p:spPr/>
        <p:txBody>
          <a:bodyPr/>
          <a:lstStyle/>
          <a:p>
            <a:r>
              <a:rPr lang="fr-FR" dirty="0"/>
              <a:t>Derniers conseils …</a:t>
            </a:r>
          </a:p>
        </p:txBody>
      </p:sp>
      <p:sp>
        <p:nvSpPr>
          <p:cNvPr id="3" name="Espace réservé du contenu 2">
            <a:extLst>
              <a:ext uri="{FF2B5EF4-FFF2-40B4-BE49-F238E27FC236}">
                <a16:creationId xmlns:a16="http://schemas.microsoft.com/office/drawing/2014/main" id="{C6EF1918-E09D-1341-9421-4CAC46D6AFC8}"/>
              </a:ext>
            </a:extLst>
          </p:cNvPr>
          <p:cNvSpPr>
            <a:spLocks noGrp="1"/>
          </p:cNvSpPr>
          <p:nvPr>
            <p:ph idx="1"/>
          </p:nvPr>
        </p:nvSpPr>
        <p:spPr/>
        <p:txBody>
          <a:bodyPr/>
          <a:lstStyle/>
          <a:p>
            <a:r>
              <a:rPr lang="fr-FR" dirty="0"/>
              <a:t>Soyez flexible, ne mettez pas trop de verrous !</a:t>
            </a:r>
          </a:p>
          <a:p>
            <a:r>
              <a:rPr lang="fr-FR" dirty="0"/>
              <a:t>N’oubliez pas que le télétravail reste du « sur mesure » </a:t>
            </a:r>
            <a:r>
              <a:rPr lang="fr-FR" dirty="0">
                <a:sym typeface="Wingdings" pitchFamily="2" charset="2"/>
              </a:rPr>
              <a:t></a:t>
            </a:r>
          </a:p>
          <a:p>
            <a:r>
              <a:rPr lang="fr-FR" dirty="0">
                <a:sym typeface="Wingdings" pitchFamily="2" charset="2"/>
              </a:rPr>
              <a:t>Rechercher un </a:t>
            </a:r>
            <a:r>
              <a:rPr lang="fr-FR" dirty="0" err="1">
                <a:sym typeface="Wingdings" pitchFamily="2" charset="2"/>
              </a:rPr>
              <a:t>win-win</a:t>
            </a:r>
            <a:r>
              <a:rPr lang="fr-FR" dirty="0">
                <a:sym typeface="Wingdings" pitchFamily="2" charset="2"/>
              </a:rPr>
              <a:t> entre le travailleur et l’employeur</a:t>
            </a:r>
            <a:endParaRPr lang="fr-FR" dirty="0"/>
          </a:p>
        </p:txBody>
      </p:sp>
      <p:sp>
        <p:nvSpPr>
          <p:cNvPr id="4" name="Espace réservé du numéro de diapositive 3">
            <a:extLst>
              <a:ext uri="{FF2B5EF4-FFF2-40B4-BE49-F238E27FC236}">
                <a16:creationId xmlns:a16="http://schemas.microsoft.com/office/drawing/2014/main" id="{7F9AD7C8-D960-A746-AA44-26BCBE5D1D56}"/>
              </a:ext>
            </a:extLst>
          </p:cNvPr>
          <p:cNvSpPr>
            <a:spLocks noGrp="1"/>
          </p:cNvSpPr>
          <p:nvPr>
            <p:ph type="sldNum" sz="quarter" idx="12"/>
          </p:nvPr>
        </p:nvSpPr>
        <p:spPr/>
        <p:txBody>
          <a:bodyPr/>
          <a:lstStyle/>
          <a:p>
            <a:fld id="{B97B6845-8F0D-7747-97CD-758C5E0077C8}" type="slidenum">
              <a:rPr lang="fr-BE" smtClean="0"/>
              <a:t>117</a:t>
            </a:fld>
            <a:endParaRPr lang="fr-BE"/>
          </a:p>
        </p:txBody>
      </p:sp>
    </p:spTree>
    <p:extLst>
      <p:ext uri="{BB962C8B-B14F-4D97-AF65-F5344CB8AC3E}">
        <p14:creationId xmlns:p14="http://schemas.microsoft.com/office/powerpoint/2010/main" val="38714152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Conclusion et évaluation</a:t>
            </a:r>
          </a:p>
        </p:txBody>
      </p:sp>
      <p:sp>
        <p:nvSpPr>
          <p:cNvPr id="3" name="Espace réservé du contenu 2"/>
          <p:cNvSpPr>
            <a:spLocks noGrp="1"/>
          </p:cNvSpPr>
          <p:nvPr>
            <p:ph idx="1"/>
          </p:nvPr>
        </p:nvSpPr>
        <p:spPr>
          <a:xfrm>
            <a:off x="457200" y="2555776"/>
            <a:ext cx="8229600" cy="3570387"/>
          </a:xfrm>
        </p:spPr>
        <p:txBody>
          <a:bodyPr/>
          <a:lstStyle/>
          <a:p>
            <a:pPr marL="0" indent="0">
              <a:buNone/>
            </a:pPr>
            <a:r>
              <a:rPr lang="fr-FR"/>
              <a:t>Des questions?</a:t>
            </a:r>
          </a:p>
        </p:txBody>
      </p:sp>
      <p:pic>
        <p:nvPicPr>
          <p:cNvPr id="4"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85432" y="2197107"/>
            <a:ext cx="4038600"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numéro de diapositive 5">
            <a:extLst>
              <a:ext uri="{FF2B5EF4-FFF2-40B4-BE49-F238E27FC236}">
                <a16:creationId xmlns:a16="http://schemas.microsoft.com/office/drawing/2014/main" id="{EB4B7509-C6FF-594C-88BA-0E6752D6B628}"/>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118</a:t>
            </a:fld>
            <a:endParaRPr lang="fr-BE"/>
          </a:p>
        </p:txBody>
      </p:sp>
    </p:spTree>
    <p:extLst>
      <p:ext uri="{BB962C8B-B14F-4D97-AF65-F5344CB8AC3E}">
        <p14:creationId xmlns:p14="http://schemas.microsoft.com/office/powerpoint/2010/main" val="188072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11</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fontScale="92500" lnSpcReduction="10000"/>
          </a:bodyPr>
          <a:lstStyle/>
          <a:p>
            <a:r>
              <a:rPr lang="fr-BE" dirty="0"/>
              <a:t>La liste des dépenses possible est </a:t>
            </a:r>
            <a:r>
              <a:rPr lang="fr-BE" b="1" u="sng" dirty="0"/>
              <a:t>limitative</a:t>
            </a:r>
            <a:r>
              <a:rPr lang="fr-BE" dirty="0"/>
              <a:t> :</a:t>
            </a:r>
          </a:p>
          <a:p>
            <a:pPr lvl="1"/>
            <a:r>
              <a:rPr lang="fr-BE" dirty="0"/>
              <a:t>Siège de bureau</a:t>
            </a:r>
          </a:p>
          <a:p>
            <a:pPr lvl="1"/>
            <a:r>
              <a:rPr lang="fr-BE" dirty="0"/>
              <a:t>Table de bureau</a:t>
            </a:r>
          </a:p>
          <a:p>
            <a:pPr lvl="1"/>
            <a:r>
              <a:rPr lang="fr-BE" dirty="0"/>
              <a:t>Armoire de bureau</a:t>
            </a:r>
          </a:p>
          <a:p>
            <a:pPr lvl="1"/>
            <a:r>
              <a:rPr lang="fr-BE" dirty="0"/>
              <a:t>Lampe de bureau fonctionnelle</a:t>
            </a:r>
          </a:p>
          <a:p>
            <a:pPr lvl="1"/>
            <a:r>
              <a:rPr lang="fr-BE" dirty="0"/>
              <a:t>2</a:t>
            </a:r>
            <a:r>
              <a:rPr lang="fr-BE" baseline="30000" dirty="0"/>
              <a:t>e</a:t>
            </a:r>
            <a:r>
              <a:rPr lang="fr-BE" dirty="0"/>
              <a:t> écran d’ordinateur</a:t>
            </a:r>
          </a:p>
          <a:p>
            <a:pPr lvl="1"/>
            <a:r>
              <a:rPr lang="fr-BE" dirty="0"/>
              <a:t>Imprimante et/ou scanner</a:t>
            </a:r>
          </a:p>
          <a:p>
            <a:pPr lvl="1"/>
            <a:r>
              <a:rPr lang="fr-BE" dirty="0"/>
              <a:t>Clavier</a:t>
            </a:r>
          </a:p>
          <a:p>
            <a:pPr lvl="1"/>
            <a:r>
              <a:rPr lang="fr-BE" dirty="0"/>
              <a:t>Souris (et assimilés)</a:t>
            </a:r>
          </a:p>
          <a:p>
            <a:pPr lvl="1"/>
            <a:r>
              <a:rPr lang="fr-BE" dirty="0"/>
              <a:t>Casque téléphonique</a:t>
            </a:r>
          </a:p>
          <a:p>
            <a:pPr lvl="1"/>
            <a:r>
              <a:rPr lang="fr-BE" dirty="0"/>
              <a:t>Appareillage spécifique d’ordinateur (pour personnes handicapées)</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pic>
        <p:nvPicPr>
          <p:cNvPr id="6" name="Image 5" descr="Une image contenant fauteuil, meubles, chaise&#10;&#10;Description générée automatiquement">
            <a:extLst>
              <a:ext uri="{FF2B5EF4-FFF2-40B4-BE49-F238E27FC236}">
                <a16:creationId xmlns:a16="http://schemas.microsoft.com/office/drawing/2014/main" id="{6003AD61-E2F8-7446-9654-7963756F6ED2}"/>
              </a:ext>
            </a:extLst>
          </p:cNvPr>
          <p:cNvPicPr>
            <a:picLocks noChangeAspect="1"/>
          </p:cNvPicPr>
          <p:nvPr/>
        </p:nvPicPr>
        <p:blipFill>
          <a:blip r:embed="rId3"/>
          <a:stretch>
            <a:fillRect/>
          </a:stretch>
        </p:blipFill>
        <p:spPr>
          <a:xfrm>
            <a:off x="6163221" y="2288649"/>
            <a:ext cx="2133600" cy="3226003"/>
          </a:xfrm>
          <a:prstGeom prst="rect">
            <a:avLst/>
          </a:prstGeom>
        </p:spPr>
      </p:pic>
    </p:spTree>
    <p:extLst>
      <p:ext uri="{BB962C8B-B14F-4D97-AF65-F5344CB8AC3E}">
        <p14:creationId xmlns:p14="http://schemas.microsoft.com/office/powerpoint/2010/main" val="20668818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Conclusion et évaluation</a:t>
            </a:r>
          </a:p>
        </p:txBody>
      </p:sp>
      <p:sp>
        <p:nvSpPr>
          <p:cNvPr id="3" name="Espace réservé du contenu 2"/>
          <p:cNvSpPr>
            <a:spLocks noGrp="1"/>
          </p:cNvSpPr>
          <p:nvPr>
            <p:ph idx="1"/>
          </p:nvPr>
        </p:nvSpPr>
        <p:spPr>
          <a:xfrm>
            <a:off x="4135418" y="1600200"/>
            <a:ext cx="4551381" cy="4525963"/>
          </a:xfrm>
        </p:spPr>
        <p:txBody>
          <a:bodyPr/>
          <a:lstStyle/>
          <a:p>
            <a:pPr marL="0" indent="0" algn="ctr">
              <a:buNone/>
            </a:pPr>
            <a:r>
              <a:rPr lang="fr-FR"/>
              <a:t>Merci de compléter le questionnaire de satisfaction afin de nous permettre d’améliorer nos formations.</a:t>
            </a:r>
          </a:p>
        </p:txBody>
      </p:sp>
      <p:pic>
        <p:nvPicPr>
          <p:cNvPr id="5" name="Imag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418" y="1600200"/>
            <a:ext cx="3770231" cy="4843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3B892A51-D281-FC40-B02B-F9EA7C72468D}"/>
              </a:ext>
            </a:extLst>
          </p:cNvPr>
          <p:cNvSpPr>
            <a:spLocks noGrp="1"/>
          </p:cNvSpPr>
          <p:nvPr>
            <p:ph type="sldNum" sz="quarter" idx="12"/>
          </p:nvPr>
        </p:nvSpPr>
        <p:spPr>
          <a:xfrm>
            <a:off x="6553200" y="6356350"/>
            <a:ext cx="2133600" cy="365125"/>
          </a:xfrm>
        </p:spPr>
        <p:txBody>
          <a:bodyPr/>
          <a:lstStyle/>
          <a:p>
            <a:fld id="{0561EFA1-01FB-5345-8579-36C3E3ECBEFC}" type="slidenum">
              <a:rPr lang="fr-BE" smtClean="0"/>
              <a:t>119</a:t>
            </a:fld>
            <a:endParaRPr lang="fr-BE"/>
          </a:p>
        </p:txBody>
      </p:sp>
    </p:spTree>
    <p:extLst>
      <p:ext uri="{BB962C8B-B14F-4D97-AF65-F5344CB8AC3E}">
        <p14:creationId xmlns:p14="http://schemas.microsoft.com/office/powerpoint/2010/main" val="39969474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97B6845-8F0D-7747-97CD-758C5E0077C8}" type="slidenum">
              <a:rPr lang="fr-BE" smtClean="0"/>
              <a:t>120</a:t>
            </a:fld>
            <a:endParaRPr lang="fr-BE"/>
          </a:p>
        </p:txBody>
      </p:sp>
      <p:grpSp>
        <p:nvGrpSpPr>
          <p:cNvPr id="12" name="Grouper 11"/>
          <p:cNvGrpSpPr/>
          <p:nvPr/>
        </p:nvGrpSpPr>
        <p:grpSpPr>
          <a:xfrm>
            <a:off x="457200" y="1566309"/>
            <a:ext cx="8229600" cy="1007996"/>
            <a:chOff x="457200" y="1774847"/>
            <a:chExt cx="8229600" cy="1007996"/>
          </a:xfrm>
        </p:grpSpPr>
        <p:pic>
          <p:nvPicPr>
            <p:cNvPr id="4" name="Image 3" descr="logo_creative-commons-by_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774847"/>
              <a:ext cx="1007996" cy="1007996"/>
            </a:xfrm>
            <a:prstGeom prst="rect">
              <a:avLst/>
            </a:prstGeom>
          </p:spPr>
        </p:pic>
        <p:sp>
          <p:nvSpPr>
            <p:cNvPr id="6" name="Rectangle 5"/>
            <p:cNvSpPr/>
            <p:nvPr/>
          </p:nvSpPr>
          <p:spPr>
            <a:xfrm>
              <a:off x="1465196" y="1791143"/>
              <a:ext cx="7221604" cy="923330"/>
            </a:xfrm>
            <a:prstGeom prst="rect">
              <a:avLst/>
            </a:prstGeom>
          </p:spPr>
          <p:txBody>
            <a:bodyPr wrap="square">
              <a:spAutoFit/>
            </a:bodyPr>
            <a:lstStyle/>
            <a:p>
              <a:pPr algn="just"/>
              <a:r>
                <a:rPr lang="fr-BE" b="1"/>
                <a:t>Paternité</a:t>
              </a:r>
              <a:r>
                <a:rPr lang="fr-BE"/>
                <a:t> : Possibilité de reproduire, distribuer et communiquer, idem pour œuvres dérivées, mais uniquement avec attribution de la paternité. </a:t>
              </a:r>
            </a:p>
          </p:txBody>
        </p:sp>
      </p:grpSp>
      <p:grpSp>
        <p:nvGrpSpPr>
          <p:cNvPr id="13" name="Grouper 12"/>
          <p:cNvGrpSpPr/>
          <p:nvPr/>
        </p:nvGrpSpPr>
        <p:grpSpPr>
          <a:xfrm>
            <a:off x="583699" y="2713274"/>
            <a:ext cx="8103101" cy="923330"/>
            <a:chOff x="583699" y="2887644"/>
            <a:chExt cx="8103101" cy="923330"/>
          </a:xfrm>
        </p:grpSpPr>
        <p:pic>
          <p:nvPicPr>
            <p:cNvPr id="7" name="Image 6" descr="200px-Cc-nc-eur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699" y="2963475"/>
              <a:ext cx="827999" cy="827999"/>
            </a:xfrm>
            <a:prstGeom prst="rect">
              <a:avLst/>
            </a:prstGeom>
          </p:spPr>
        </p:pic>
        <p:sp>
          <p:nvSpPr>
            <p:cNvPr id="8" name="Rectangle 7"/>
            <p:cNvSpPr/>
            <p:nvPr/>
          </p:nvSpPr>
          <p:spPr>
            <a:xfrm>
              <a:off x="1465196" y="2887644"/>
              <a:ext cx="7221604" cy="923330"/>
            </a:xfrm>
            <a:prstGeom prst="rect">
              <a:avLst/>
            </a:prstGeom>
          </p:spPr>
          <p:txBody>
            <a:bodyPr wrap="square">
              <a:spAutoFit/>
            </a:bodyPr>
            <a:lstStyle/>
            <a:p>
              <a:pPr algn="just"/>
              <a:r>
                <a:rPr lang="fr-BE" b="1"/>
                <a:t>Pas d’utilisation commerciale</a:t>
              </a:r>
              <a:r>
                <a:rPr lang="fr-BE"/>
                <a:t> : Possibilité de reproduire, distribuer et communiquer, mais uniquement dans un but non commercial. Pour utiliser à des fins commerciales, autorisation préalable nécessaire.</a:t>
              </a:r>
            </a:p>
          </p:txBody>
        </p:sp>
      </p:grpSp>
      <p:pic>
        <p:nvPicPr>
          <p:cNvPr id="10" name="Image 9" descr="creative-commons-logo.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700" y="129831"/>
            <a:ext cx="1331998" cy="1229386"/>
          </a:xfrm>
          <a:prstGeom prst="rect">
            <a:avLst/>
          </a:prstGeom>
        </p:spPr>
      </p:pic>
      <p:grpSp>
        <p:nvGrpSpPr>
          <p:cNvPr id="14" name="Grouper 13"/>
          <p:cNvGrpSpPr/>
          <p:nvPr/>
        </p:nvGrpSpPr>
        <p:grpSpPr>
          <a:xfrm>
            <a:off x="652396" y="4052572"/>
            <a:ext cx="8034404" cy="1200329"/>
            <a:chOff x="652396" y="4418110"/>
            <a:chExt cx="8034404" cy="1200329"/>
          </a:xfrm>
        </p:grpSpPr>
        <p:pic>
          <p:nvPicPr>
            <p:cNvPr id="9" name="Image 8" descr="64px-Cc-nd.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2396" y="4507225"/>
              <a:ext cx="812800" cy="812800"/>
            </a:xfrm>
            <a:prstGeom prst="rect">
              <a:avLst/>
            </a:prstGeom>
          </p:spPr>
        </p:pic>
        <p:sp>
          <p:nvSpPr>
            <p:cNvPr id="11" name="Rectangle 10"/>
            <p:cNvSpPr/>
            <p:nvPr/>
          </p:nvSpPr>
          <p:spPr>
            <a:xfrm>
              <a:off x="1465196" y="4418110"/>
              <a:ext cx="7221604" cy="1200329"/>
            </a:xfrm>
            <a:prstGeom prst="rect">
              <a:avLst/>
            </a:prstGeom>
          </p:spPr>
          <p:txBody>
            <a:bodyPr wrap="square">
              <a:spAutoFit/>
            </a:bodyPr>
            <a:lstStyle/>
            <a:p>
              <a:pPr algn="just"/>
              <a:r>
                <a:rPr lang="fr-BE" b="1"/>
                <a:t>Pas de modification </a:t>
              </a:r>
              <a:r>
                <a:rPr lang="fr-BE"/>
                <a:t>: Possibilité de reproduire, distribuer et communiquer sous la forme initiale, sans modification. Pour toute traduction, altération, transformation ou </a:t>
              </a:r>
              <a:r>
                <a:rPr lang="fr-BE" err="1"/>
                <a:t>ré-utilisation</a:t>
              </a:r>
              <a:r>
                <a:rPr lang="fr-BE"/>
                <a:t> dans une autre œuvre, autorisation préalable nécessaire.</a:t>
              </a:r>
            </a:p>
          </p:txBody>
        </p:sp>
      </p:grpSp>
      <p:grpSp>
        <p:nvGrpSpPr>
          <p:cNvPr id="17" name="Grouper 16"/>
          <p:cNvGrpSpPr/>
          <p:nvPr/>
        </p:nvGrpSpPr>
        <p:grpSpPr>
          <a:xfrm>
            <a:off x="636810" y="5391869"/>
            <a:ext cx="8049990" cy="832222"/>
            <a:chOff x="636810" y="5107499"/>
            <a:chExt cx="8049990" cy="832222"/>
          </a:xfrm>
        </p:grpSpPr>
        <p:pic>
          <p:nvPicPr>
            <p:cNvPr id="15" name="Image 14" descr="64px-Cc-sa.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6810" y="5126921"/>
              <a:ext cx="812800" cy="812800"/>
            </a:xfrm>
            <a:prstGeom prst="rect">
              <a:avLst/>
            </a:prstGeom>
          </p:spPr>
        </p:pic>
        <p:sp>
          <p:nvSpPr>
            <p:cNvPr id="16" name="Rectangle 15"/>
            <p:cNvSpPr/>
            <p:nvPr/>
          </p:nvSpPr>
          <p:spPr>
            <a:xfrm>
              <a:off x="1480006" y="5107499"/>
              <a:ext cx="7206794" cy="646331"/>
            </a:xfrm>
            <a:prstGeom prst="rect">
              <a:avLst/>
            </a:prstGeom>
          </p:spPr>
          <p:txBody>
            <a:bodyPr wrap="square">
              <a:spAutoFit/>
            </a:bodyPr>
            <a:lstStyle/>
            <a:p>
              <a:pPr algn="just"/>
              <a:r>
                <a:rPr lang="fr-BE" b="1"/>
                <a:t>Partage à l’identique </a:t>
              </a:r>
              <a:r>
                <a:rPr lang="fr-BE"/>
                <a:t>: Possibilité de distribuer des œuvres dérivées, mais uniquement sous une licence identique.</a:t>
              </a:r>
            </a:p>
          </p:txBody>
        </p:sp>
      </p:grpSp>
      <p:pic>
        <p:nvPicPr>
          <p:cNvPr id="18" name="Image 17" descr="creativecommonsbig.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0266" y="14996"/>
            <a:ext cx="3757209" cy="1420004"/>
          </a:xfrm>
          <a:prstGeom prst="rect">
            <a:avLst/>
          </a:prstGeom>
        </p:spPr>
      </p:pic>
    </p:spTree>
    <p:extLst>
      <p:ext uri="{BB962C8B-B14F-4D97-AF65-F5344CB8AC3E}">
        <p14:creationId xmlns:p14="http://schemas.microsoft.com/office/powerpoint/2010/main" val="120932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12</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10000"/>
          </a:bodyPr>
          <a:lstStyle/>
          <a:p>
            <a:r>
              <a:rPr lang="fr-BE" dirty="0"/>
              <a:t>Conditions :</a:t>
            </a:r>
          </a:p>
          <a:p>
            <a:pPr lvl="1"/>
            <a:r>
              <a:rPr lang="fr-BE" dirty="0"/>
              <a:t>Fournir les pièces justificatives réelles (factures, tickets de caisse …)</a:t>
            </a:r>
          </a:p>
          <a:p>
            <a:pPr lvl="1"/>
            <a:r>
              <a:rPr lang="fr-BE" dirty="0"/>
              <a:t>Être liés à des investissements nécessaires pour exercer l’activité professionnelles à domicile</a:t>
            </a:r>
            <a:r>
              <a:rPr lang="fr-BE" b="1" dirty="0"/>
              <a:t> de manière normale</a:t>
            </a:r>
          </a:p>
          <a:p>
            <a:pPr lvl="1"/>
            <a:r>
              <a:rPr lang="fr-BE" dirty="0"/>
              <a:t>Dépenses ponctuelles et raisonnables</a:t>
            </a:r>
          </a:p>
          <a:p>
            <a:r>
              <a:rPr lang="fr-BE" dirty="0"/>
              <a:t>Si respect des conditions = remboursement de dépenses propres à l’employeur</a:t>
            </a:r>
          </a:p>
          <a:p>
            <a:pPr lvl="1"/>
            <a:r>
              <a:rPr lang="fr-BE" dirty="0"/>
              <a:t>Cumul autorisé avec l’indemnité de bureau</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9557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13</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6.     Autres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20000"/>
          </a:bodyPr>
          <a:lstStyle/>
          <a:p>
            <a:r>
              <a:rPr lang="fr-BE" dirty="0"/>
              <a:t>Comment l’employeur opère le remboursement ?</a:t>
            </a:r>
          </a:p>
          <a:p>
            <a:pPr lvl="1"/>
            <a:r>
              <a:rPr lang="fr-BE" dirty="0"/>
              <a:t>L’employeur paie la totalité du montant (en une fois)</a:t>
            </a:r>
          </a:p>
          <a:p>
            <a:pPr lvl="1"/>
            <a:r>
              <a:rPr lang="fr-BE" dirty="0"/>
              <a:t>L’employeur rembourse le montant en plusieurs années</a:t>
            </a:r>
          </a:p>
          <a:p>
            <a:pPr lvl="2"/>
            <a:r>
              <a:rPr lang="fr-BE" dirty="0"/>
              <a:t>Accord avec le travailleur nécessaire</a:t>
            </a:r>
          </a:p>
          <a:p>
            <a:pPr lvl="2"/>
            <a:r>
              <a:rPr lang="fr-BE" dirty="0"/>
              <a:t>Généralement selon « </a:t>
            </a:r>
            <a:r>
              <a:rPr lang="fr-BE" i="1" dirty="0">
                <a:solidFill>
                  <a:schemeClr val="accent2"/>
                </a:solidFill>
              </a:rPr>
              <a:t>la durée normale d’utilisation </a:t>
            </a:r>
            <a:r>
              <a:rPr lang="fr-BE" dirty="0"/>
              <a:t>» (accepté par le fisc)</a:t>
            </a:r>
          </a:p>
          <a:p>
            <a:r>
              <a:rPr lang="fr-BE" dirty="0"/>
              <a:t>Si remboursements fréquents, cela doit rester raisonnable</a:t>
            </a:r>
          </a:p>
          <a:p>
            <a:pPr lvl="1"/>
            <a:r>
              <a:rPr lang="fr-BE" dirty="0"/>
              <a:t>Pas de dépenses privées</a:t>
            </a:r>
          </a:p>
          <a:p>
            <a:pPr lvl="1"/>
            <a:r>
              <a:rPr lang="fr-BE" dirty="0"/>
              <a:t>Pas de frais qui ne sont pas des « frais propres de l’employeur »</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4472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14</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1.     Introduction</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a:bodyPr>
          <a:lstStyle/>
          <a:p>
            <a:r>
              <a:rPr lang="fr-BE" dirty="0"/>
              <a:t>L’employeur n’a </a:t>
            </a:r>
            <a:r>
              <a:rPr lang="fr-BE" b="1" dirty="0">
                <a:solidFill>
                  <a:schemeClr val="accent2"/>
                </a:solidFill>
              </a:rPr>
              <a:t>pas d’obligation</a:t>
            </a:r>
            <a:r>
              <a:rPr lang="fr-BE" dirty="0">
                <a:solidFill>
                  <a:schemeClr val="accent2"/>
                </a:solidFill>
              </a:rPr>
              <a:t> </a:t>
            </a:r>
            <a:r>
              <a:rPr lang="fr-BE" dirty="0"/>
              <a:t>d’intervenir pour les frais occasionnés par le travailleur dans le cadre du télétravail occasionnel (vs télétravail structurel). </a:t>
            </a:r>
          </a:p>
          <a:p>
            <a:pPr lvl="1"/>
            <a:r>
              <a:rPr lang="fr-BE" dirty="0"/>
              <a:t>S’explique en raison de la fréquence de ce type de télétravail</a:t>
            </a:r>
          </a:p>
          <a:p>
            <a:pPr lvl="1"/>
            <a:r>
              <a:rPr lang="fr-BE" dirty="0"/>
              <a:t>Choix de l’employeur</a:t>
            </a:r>
          </a:p>
          <a:p>
            <a:pPr lvl="1"/>
            <a:r>
              <a:rPr lang="fr-BE" dirty="0"/>
              <a:t>En cas d’intervention, cela doit être prévu de façon conventionnelle</a:t>
            </a:r>
          </a:p>
        </p:txBody>
      </p:sp>
    </p:spTree>
    <p:extLst>
      <p:ext uri="{BB962C8B-B14F-4D97-AF65-F5344CB8AC3E}">
        <p14:creationId xmlns:p14="http://schemas.microsoft.com/office/powerpoint/2010/main" val="249881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15</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2.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600200"/>
            <a:ext cx="8414084" cy="4525963"/>
          </a:xfrm>
        </p:spPr>
        <p:txBody>
          <a:bodyPr>
            <a:normAutofit fontScale="85000" lnSpcReduction="20000"/>
          </a:bodyPr>
          <a:lstStyle/>
          <a:p>
            <a:r>
              <a:rPr lang="fr-BE" dirty="0"/>
              <a:t>L’employeur peut intervenir dans le </a:t>
            </a:r>
            <a:r>
              <a:rPr lang="fr-BE" b="1" dirty="0"/>
              <a:t>remboursement des frais suivant (pour le fisc) :</a:t>
            </a:r>
          </a:p>
          <a:p>
            <a:pPr lvl="1"/>
            <a:r>
              <a:rPr lang="fr-BE" dirty="0"/>
              <a:t>Utilisation professionnelle d’un </a:t>
            </a:r>
            <a:r>
              <a:rPr lang="fr-BE" b="1" dirty="0">
                <a:solidFill>
                  <a:schemeClr val="accent2"/>
                </a:solidFill>
              </a:rPr>
              <a:t>ordinateur privé </a:t>
            </a:r>
            <a:r>
              <a:rPr lang="fr-BE" dirty="0"/>
              <a:t>(forfait de 20 €/mois)</a:t>
            </a:r>
          </a:p>
          <a:p>
            <a:pPr lvl="1"/>
            <a:r>
              <a:rPr lang="fr-BE" dirty="0"/>
              <a:t>Utilisation professionnelle d’une </a:t>
            </a:r>
            <a:r>
              <a:rPr lang="fr-BE" b="1" dirty="0">
                <a:solidFill>
                  <a:schemeClr val="accent2"/>
                </a:solidFill>
              </a:rPr>
              <a:t>connexion Internet privée </a:t>
            </a:r>
            <a:r>
              <a:rPr lang="fr-BE" dirty="0"/>
              <a:t>(forfait de 20 €/mois)</a:t>
            </a:r>
          </a:p>
          <a:p>
            <a:pPr lvl="1"/>
            <a:r>
              <a:rPr lang="fr-BE" dirty="0"/>
              <a:t>Utilisation professionnelle d’un </a:t>
            </a:r>
            <a:r>
              <a:rPr lang="fr-BE" b="1" dirty="0">
                <a:solidFill>
                  <a:schemeClr val="accent2"/>
                </a:solidFill>
              </a:rPr>
              <a:t>2</a:t>
            </a:r>
            <a:r>
              <a:rPr lang="fr-BE" b="1" baseline="30000" dirty="0">
                <a:solidFill>
                  <a:schemeClr val="accent2"/>
                </a:solidFill>
              </a:rPr>
              <a:t>e</a:t>
            </a:r>
            <a:r>
              <a:rPr lang="fr-BE" b="1" dirty="0">
                <a:solidFill>
                  <a:schemeClr val="accent2"/>
                </a:solidFill>
              </a:rPr>
              <a:t> écran/imprimante/ scanner privé</a:t>
            </a:r>
            <a:r>
              <a:rPr lang="fr-BE" dirty="0"/>
              <a:t> (sans ordinateur privé) (forfait de 5 €/mois, avec un maximum de 10 €/mois)</a:t>
            </a:r>
          </a:p>
          <a:p>
            <a:r>
              <a:rPr lang="fr-BE" dirty="0"/>
              <a:t>Pas de montant forfaitaire préétabli pour l’indemnité de bureau</a:t>
            </a:r>
          </a:p>
          <a:p>
            <a:pPr lvl="1"/>
            <a:r>
              <a:rPr lang="fr-BE" dirty="0"/>
              <a:t>Obtenir l’accord du service des décisions anticipés pour accorder une indemnité de bureau</a:t>
            </a:r>
          </a:p>
        </p:txBody>
      </p:sp>
    </p:spTree>
    <p:extLst>
      <p:ext uri="{BB962C8B-B14F-4D97-AF65-F5344CB8AC3E}">
        <p14:creationId xmlns:p14="http://schemas.microsoft.com/office/powerpoint/2010/main" val="204147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16</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2.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85000" lnSpcReduction="20000"/>
          </a:bodyPr>
          <a:lstStyle/>
          <a:p>
            <a:r>
              <a:rPr lang="fr-BE" dirty="0"/>
              <a:t>Et pour les autres frais ?</a:t>
            </a:r>
          </a:p>
          <a:p>
            <a:r>
              <a:rPr lang="fr-BE" dirty="0"/>
              <a:t>L’employeur peut intervenir dans le </a:t>
            </a:r>
            <a:r>
              <a:rPr lang="fr-BE" b="1" dirty="0"/>
              <a:t>remboursement de frais</a:t>
            </a:r>
            <a:r>
              <a:rPr lang="fr-BE" dirty="0"/>
              <a:t>, sur une base forfaitaire, si l’administration a déterminé un tel forfait (ex. : frais de déplacement …) :</a:t>
            </a:r>
          </a:p>
          <a:p>
            <a:pPr lvl="1"/>
            <a:r>
              <a:rPr lang="fr-BE" dirty="0"/>
              <a:t>À défaut, prouver que le montant a été établis selon des « normes sérieuses »</a:t>
            </a:r>
          </a:p>
          <a:p>
            <a:pPr lvl="1"/>
            <a:r>
              <a:rPr lang="fr-BE" dirty="0"/>
              <a:t>Résultat de nombreux recoupements</a:t>
            </a:r>
          </a:p>
          <a:p>
            <a:r>
              <a:rPr lang="fr-BE" dirty="0"/>
              <a:t>L’employeur devra prouver que :</a:t>
            </a:r>
          </a:p>
          <a:p>
            <a:pPr lvl="1"/>
            <a:r>
              <a:rPr lang="fr-BE" dirty="0"/>
              <a:t>L’indemnité a été destinée à couvrir des frais propres</a:t>
            </a:r>
          </a:p>
          <a:p>
            <a:pPr lvl="1"/>
            <a:r>
              <a:rPr lang="fr-BE" dirty="0"/>
              <a:t>Cela a été consacré pour de tels frais. À défaut, cela sera assimilé à de la rémunération et soumis au précompte professionnel.</a:t>
            </a:r>
          </a:p>
          <a:p>
            <a:endParaRPr lang="fr-BE" dirty="0"/>
          </a:p>
        </p:txBody>
      </p:sp>
    </p:spTree>
    <p:extLst>
      <p:ext uri="{BB962C8B-B14F-4D97-AF65-F5344CB8AC3E}">
        <p14:creationId xmlns:p14="http://schemas.microsoft.com/office/powerpoint/2010/main" val="146068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17</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occasionnel</a:t>
            </a:r>
          </a:p>
          <a:p>
            <a:pPr algn="l"/>
            <a:r>
              <a:rPr lang="fr-FR" sz="2800" dirty="0">
                <a:solidFill>
                  <a:schemeClr val="accent3">
                    <a:lumMod val="50000"/>
                  </a:schemeClr>
                </a:solidFill>
              </a:rPr>
              <a:t>2.     Faculté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20000"/>
          </a:bodyPr>
          <a:lstStyle/>
          <a:p>
            <a:r>
              <a:rPr lang="fr-BE" dirty="0"/>
              <a:t>Si il n’y a pas de montants forfaitaires établis par l’administration ou que le montant d’intervention de frais dépasse le plafond : </a:t>
            </a:r>
          </a:p>
          <a:p>
            <a:pPr lvl="1"/>
            <a:r>
              <a:rPr lang="fr-BE" dirty="0"/>
              <a:t>Intervention sur base de frais réels</a:t>
            </a:r>
          </a:p>
          <a:p>
            <a:pPr lvl="1"/>
            <a:r>
              <a:rPr lang="fr-BE" dirty="0"/>
              <a:t>Demande de reconnaissance sur l’exactitude du forfait auprès du </a:t>
            </a:r>
            <a:r>
              <a:rPr lang="fr-BE" b="1" dirty="0"/>
              <a:t>Service des Décisions Anticipées</a:t>
            </a:r>
            <a:r>
              <a:rPr lang="fr-BE" dirty="0"/>
              <a:t> (SDA) en matière fiscale (= </a:t>
            </a:r>
            <a:r>
              <a:rPr lang="fr-BE" dirty="0" err="1"/>
              <a:t>ruling</a:t>
            </a:r>
            <a:r>
              <a:rPr lang="fr-BE" dirty="0"/>
              <a:t> fiscal).	</a:t>
            </a:r>
          </a:p>
          <a:p>
            <a:pPr lvl="1"/>
            <a:r>
              <a:rPr lang="fr-BE" dirty="0"/>
              <a:t> Pour obtenir la sécurité juridique au cas-par-cas. </a:t>
            </a:r>
          </a:p>
          <a:p>
            <a:r>
              <a:rPr lang="fr-BE" dirty="0"/>
              <a:t>L’employeur </a:t>
            </a:r>
            <a:r>
              <a:rPr lang="fr-BE" u="sng" dirty="0"/>
              <a:t>ne peut pas </a:t>
            </a:r>
            <a:r>
              <a:rPr lang="fr-BE" dirty="0"/>
              <a:t>intervenir dans l’indemnité de bureau : </a:t>
            </a:r>
          </a:p>
          <a:p>
            <a:pPr lvl="1"/>
            <a:r>
              <a:rPr lang="fr-BE" dirty="0"/>
              <a:t>Indemnité exclue pour le télétravail occasionnel</a:t>
            </a:r>
          </a:p>
          <a:p>
            <a:endParaRPr lang="fr-BE" dirty="0"/>
          </a:p>
          <a:p>
            <a:pPr marL="457200" lvl="1" indent="0">
              <a:buNone/>
            </a:pPr>
            <a:endParaRPr lang="fr-BE" dirty="0"/>
          </a:p>
          <a:p>
            <a:endParaRPr lang="fr-BE" dirty="0"/>
          </a:p>
        </p:txBody>
      </p:sp>
    </p:spTree>
    <p:extLst>
      <p:ext uri="{BB962C8B-B14F-4D97-AF65-F5344CB8AC3E}">
        <p14:creationId xmlns:p14="http://schemas.microsoft.com/office/powerpoint/2010/main" val="3799288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42" y="409172"/>
            <a:ext cx="6671373" cy="1143000"/>
          </a:xfrm>
        </p:spPr>
        <p:txBody>
          <a:bodyPr>
            <a:normAutofit/>
          </a:bodyPr>
          <a:lstStyle/>
          <a:p>
            <a:r>
              <a:rPr lang="fr-FR" dirty="0">
                <a:solidFill>
                  <a:schemeClr val="accent3"/>
                </a:solidFill>
              </a:rPr>
              <a:t>Remboursement de frais</a:t>
            </a:r>
          </a:p>
        </p:txBody>
      </p:sp>
      <p:sp>
        <p:nvSpPr>
          <p:cNvPr id="3" name="Espace réservé du contenu 2"/>
          <p:cNvSpPr>
            <a:spLocks noGrp="1"/>
          </p:cNvSpPr>
          <p:nvPr>
            <p:ph idx="1"/>
          </p:nvPr>
        </p:nvSpPr>
        <p:spPr>
          <a:xfrm>
            <a:off x="457200" y="1636177"/>
            <a:ext cx="8229600" cy="4720174"/>
          </a:xfrm>
        </p:spPr>
        <p:txBody>
          <a:bodyPr>
            <a:normAutofit/>
          </a:bodyPr>
          <a:lstStyle/>
          <a:p>
            <a:pPr marL="914400" lvl="1" indent="-457200">
              <a:buClr>
                <a:schemeClr val="accent3"/>
              </a:buClr>
              <a:buFont typeface="+mj-lt"/>
              <a:buAutoNum type="arabicPeriod"/>
            </a:pPr>
            <a:r>
              <a:rPr lang="fr-BE" dirty="0"/>
              <a:t>Quels frais ?</a:t>
            </a:r>
          </a:p>
          <a:p>
            <a:pPr marL="914400" lvl="1" indent="-457200">
              <a:buClr>
                <a:schemeClr val="accent3"/>
              </a:buClr>
              <a:buFont typeface="+mj-lt"/>
              <a:buAutoNum type="arabicPeriod"/>
            </a:pPr>
            <a:r>
              <a:rPr lang="fr-BE" dirty="0">
                <a:solidFill>
                  <a:schemeClr val="accent2"/>
                </a:solidFill>
              </a:rPr>
              <a:t>Mise à disposition de matériel par l’employeur</a:t>
            </a:r>
          </a:p>
          <a:p>
            <a:pPr marL="914400" lvl="1" indent="-457200">
              <a:buClr>
                <a:schemeClr val="accent3"/>
              </a:buClr>
              <a:buFont typeface="+mj-lt"/>
              <a:buAutoNum type="arabicPeriod"/>
            </a:pPr>
            <a:r>
              <a:rPr lang="fr-BE" dirty="0"/>
              <a:t>Sur le plan fiscal</a:t>
            </a:r>
          </a:p>
          <a:p>
            <a:pPr marL="914400" lvl="1" indent="-457200">
              <a:buClr>
                <a:schemeClr val="accent3"/>
              </a:buClr>
              <a:buFont typeface="+mj-lt"/>
              <a:buAutoNum type="arabicPeriod"/>
            </a:pPr>
            <a:r>
              <a:rPr lang="fr-BE" dirty="0"/>
              <a:t>Sur le plan de la sécurité sociale</a:t>
            </a:r>
          </a:p>
        </p:txBody>
      </p:sp>
      <p:sp>
        <p:nvSpPr>
          <p:cNvPr id="4" name="Espace réservé du numéro de diapositive 3"/>
          <p:cNvSpPr>
            <a:spLocks noGrp="1"/>
          </p:cNvSpPr>
          <p:nvPr>
            <p:ph type="sldNum" sz="quarter" idx="12"/>
          </p:nvPr>
        </p:nvSpPr>
        <p:spPr/>
        <p:txBody>
          <a:bodyPr/>
          <a:lstStyle/>
          <a:p>
            <a:fld id="{86A63CC1-A491-CF4D-BF4C-3F9B406D6DD4}" type="slidenum">
              <a:rPr lang="fr-BE" smtClean="0"/>
              <a:t>18</a:t>
            </a:fld>
            <a:endParaRPr lang="fr-BE"/>
          </a:p>
        </p:txBody>
      </p:sp>
    </p:spTree>
    <p:extLst>
      <p:ext uri="{BB962C8B-B14F-4D97-AF65-F5344CB8AC3E}">
        <p14:creationId xmlns:p14="http://schemas.microsoft.com/office/powerpoint/2010/main" val="153289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9" y="218671"/>
            <a:ext cx="7414181" cy="1143000"/>
          </a:xfrm>
        </p:spPr>
        <p:txBody>
          <a:bodyPr>
            <a:normAutofit fontScale="90000"/>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1</a:t>
            </a:fld>
            <a:endParaRPr lang="fr-BE"/>
          </a:p>
        </p:txBody>
      </p:sp>
      <p:graphicFrame>
        <p:nvGraphicFramePr>
          <p:cNvPr id="6" name="Diagramme 5"/>
          <p:cNvGraphicFramePr/>
          <p:nvPr/>
        </p:nvGraphicFramePr>
        <p:xfrm>
          <a:off x="43949" y="1237775"/>
          <a:ext cx="8943298" cy="53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92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19</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p>
        </p:txBody>
      </p:sp>
      <p:graphicFrame>
        <p:nvGraphicFramePr>
          <p:cNvPr id="5" name="Espace réservé du contenu 4">
            <a:extLst>
              <a:ext uri="{FF2B5EF4-FFF2-40B4-BE49-F238E27FC236}">
                <a16:creationId xmlns:a16="http://schemas.microsoft.com/office/drawing/2014/main" id="{1E7EEA39-D908-DE4A-85E3-3E8B25E7048C}"/>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6" name="Rectangle 5">
            <a:extLst>
              <a:ext uri="{FF2B5EF4-FFF2-40B4-BE49-F238E27FC236}">
                <a16:creationId xmlns:a16="http://schemas.microsoft.com/office/drawing/2014/main" id="{D4F70B99-7D29-FE46-B082-9724A3C16F27}"/>
              </a:ext>
            </a:extLst>
          </p:cNvPr>
          <p:cNvSpPr/>
          <p:nvPr/>
        </p:nvSpPr>
        <p:spPr>
          <a:xfrm>
            <a:off x="370238" y="1086323"/>
            <a:ext cx="2614526" cy="179834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b="1" dirty="0"/>
          </a:p>
          <a:p>
            <a:pPr algn="ctr"/>
            <a:endParaRPr lang="fr-FR" b="1" dirty="0"/>
          </a:p>
          <a:p>
            <a:pPr algn="ctr"/>
            <a:r>
              <a:rPr lang="fr-FR" b="1" dirty="0"/>
              <a:t>Le travailleur n’est pas propriétaire ni titulaire du bien</a:t>
            </a:r>
          </a:p>
        </p:txBody>
      </p:sp>
      <p:sp>
        <p:nvSpPr>
          <p:cNvPr id="8" name="Rectangle 7">
            <a:extLst>
              <a:ext uri="{FF2B5EF4-FFF2-40B4-BE49-F238E27FC236}">
                <a16:creationId xmlns:a16="http://schemas.microsoft.com/office/drawing/2014/main" id="{E3BCBBB8-C902-6948-9A5B-C4FDBC1D2658}"/>
              </a:ext>
            </a:extLst>
          </p:cNvPr>
          <p:cNvSpPr/>
          <p:nvPr/>
        </p:nvSpPr>
        <p:spPr>
          <a:xfrm>
            <a:off x="737639" y="5471224"/>
            <a:ext cx="1372852" cy="137428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t>Liste limitatives de biens</a:t>
            </a:r>
          </a:p>
          <a:p>
            <a:pPr algn="ctr"/>
            <a:r>
              <a:rPr lang="fr-FR" dirty="0"/>
              <a:t>(circulaire 2021/C/20)</a:t>
            </a:r>
          </a:p>
        </p:txBody>
      </p:sp>
      <p:sp>
        <p:nvSpPr>
          <p:cNvPr id="9" name="Rectangle 8">
            <a:extLst>
              <a:ext uri="{FF2B5EF4-FFF2-40B4-BE49-F238E27FC236}">
                <a16:creationId xmlns:a16="http://schemas.microsoft.com/office/drawing/2014/main" id="{D75FF4F7-F6EB-EA4C-8B0B-772701CB9F09}"/>
              </a:ext>
            </a:extLst>
          </p:cNvPr>
          <p:cNvSpPr/>
          <p:nvPr/>
        </p:nvSpPr>
        <p:spPr>
          <a:xfrm>
            <a:off x="2871867" y="5842204"/>
            <a:ext cx="2302242" cy="87086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t>Autres biens : autre circulaire s’applique pour l’évaluation</a:t>
            </a:r>
          </a:p>
        </p:txBody>
      </p:sp>
      <p:cxnSp>
        <p:nvCxnSpPr>
          <p:cNvPr id="10" name="Connecteur droit avec flèche 9">
            <a:extLst>
              <a:ext uri="{FF2B5EF4-FFF2-40B4-BE49-F238E27FC236}">
                <a16:creationId xmlns:a16="http://schemas.microsoft.com/office/drawing/2014/main" id="{1ADD5B6F-13C6-D448-BA8E-D2F7799743D7}"/>
              </a:ext>
            </a:extLst>
          </p:cNvPr>
          <p:cNvCxnSpPr>
            <a:cxnSpLocks/>
            <a:endCxn id="8" idx="0"/>
          </p:cNvCxnSpPr>
          <p:nvPr/>
        </p:nvCxnSpPr>
        <p:spPr>
          <a:xfrm>
            <a:off x="1409077" y="4407108"/>
            <a:ext cx="14988" cy="10641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CF27DD3A-04D0-DC40-9CC1-3C04C0538F34}"/>
              </a:ext>
            </a:extLst>
          </p:cNvPr>
          <p:cNvCxnSpPr>
            <a:cxnSpLocks/>
          </p:cNvCxnSpPr>
          <p:nvPr/>
        </p:nvCxnSpPr>
        <p:spPr>
          <a:xfrm>
            <a:off x="2110491" y="6195314"/>
            <a:ext cx="7613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riangle 1">
            <a:extLst>
              <a:ext uri="{FF2B5EF4-FFF2-40B4-BE49-F238E27FC236}">
                <a16:creationId xmlns:a16="http://schemas.microsoft.com/office/drawing/2014/main" id="{E70B3048-2389-6A4F-9E73-FFDE3811FCCD}"/>
              </a:ext>
            </a:extLst>
          </p:cNvPr>
          <p:cNvSpPr/>
          <p:nvPr/>
        </p:nvSpPr>
        <p:spPr>
          <a:xfrm>
            <a:off x="1067350" y="1072855"/>
            <a:ext cx="1220301" cy="759417"/>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a:t>
            </a:r>
          </a:p>
          <a:p>
            <a:pPr algn="ctr"/>
            <a:endParaRPr lang="fr-FR" dirty="0"/>
          </a:p>
        </p:txBody>
      </p:sp>
    </p:spTree>
    <p:extLst>
      <p:ext uri="{BB962C8B-B14F-4D97-AF65-F5344CB8AC3E}">
        <p14:creationId xmlns:p14="http://schemas.microsoft.com/office/powerpoint/2010/main" val="15118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46774B7-D08F-6340-BC7F-BF74D7473C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64513BC-0932-FF49-B241-E237D3624F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C4732F4-224E-9340-A4BD-C1419E3AE0C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50C3F6F-57E1-644B-A0AB-0F59D24E35D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654FF85-7FF8-8B4F-BBB6-2874DB550C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E863FF6-3853-AA48-AE23-C57E419BD91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B095B93-8400-0D4E-9CAA-5330EDAE534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55B7490-4327-894A-B1D3-1FDECD658F8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CDD4553-3346-4F41-96AD-D3FE327F627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E779466-3ED8-DC4B-B875-5ED22C1CAA5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7D7FD4B-102F-324B-BAF9-FBB43511A27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88CC17D2-0E8D-F942-B6A5-A87DE0CFF99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F8BC4121-3CDF-C74C-8EAE-54E0170A55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20</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a:bodyPr>
          <a:lstStyle/>
          <a:p>
            <a:r>
              <a:rPr lang="fr-FR" dirty="0"/>
              <a:t>Il faudra prévoir si le matériel est utilisé : </a:t>
            </a:r>
            <a:endParaRPr lang="fr-BE" dirty="0"/>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graphicFrame>
        <p:nvGraphicFramePr>
          <p:cNvPr id="5" name="Diagramme 4">
            <a:extLst>
              <a:ext uri="{FF2B5EF4-FFF2-40B4-BE49-F238E27FC236}">
                <a16:creationId xmlns:a16="http://schemas.microsoft.com/office/drawing/2014/main" id="{4E34ABF8-9F3E-2944-A2C4-1D4E3297AFB6}"/>
              </a:ext>
            </a:extLst>
          </p:cNvPr>
          <p:cNvGraphicFramePr/>
          <p:nvPr/>
        </p:nvGraphicFramePr>
        <p:xfrm>
          <a:off x="0" y="2014780"/>
          <a:ext cx="8911525" cy="4706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4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BAC6757-F7A3-A94B-8E7F-9DF2CA22EC5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1158EBD-5EB3-DE43-8A43-1EF8D8646BA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1F106DD6-D06B-914A-9448-A93AFAE3B95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1F9F346-7F51-964F-9E56-CE26A3F8FD3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129C3D2-0587-F847-ABC3-E5D0895F11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2C8C6F4-DB81-D948-8777-DF58D78A55E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40E11E9-BB18-6347-986B-B6D8E340D27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3A703446-6F41-5543-9C69-475A3CCE3D6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961DFFAB-0641-1D4C-9B7F-6AD15A2C1E8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11C49B51-2791-7B40-B09C-10F001BFC35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E7E42712-8444-7044-9585-2F242AAE2C3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8F589677-DAB6-744A-90EE-3E20875CC2C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21069D59-3D65-7043-93CD-4868EDDC5C3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14AF4475-0594-0A43-8C90-379653A827C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04FA4796-CE93-8146-84D8-1A498D6344E6}"/>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D0C073A4-DC77-084A-8686-A5A2E99C5D0E}"/>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4CA10B3B-4028-7149-8708-B0351E81AD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21</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fontScale="92500"/>
          </a:bodyPr>
          <a:lstStyle/>
          <a:p>
            <a:r>
              <a:rPr lang="fr-BE" dirty="0"/>
              <a:t>Liste des biens possibles est </a:t>
            </a:r>
            <a:r>
              <a:rPr lang="fr-BE" b="1" u="sng" dirty="0"/>
              <a:t>limitative</a:t>
            </a:r>
            <a:r>
              <a:rPr lang="fr-BE" dirty="0"/>
              <a:t> :</a:t>
            </a:r>
          </a:p>
          <a:p>
            <a:pPr lvl="1"/>
            <a:r>
              <a:rPr lang="fr-BE" dirty="0"/>
              <a:t>Siège de bureau</a:t>
            </a:r>
          </a:p>
          <a:p>
            <a:pPr lvl="1"/>
            <a:r>
              <a:rPr lang="fr-BE" dirty="0"/>
              <a:t>Table de bureau</a:t>
            </a:r>
          </a:p>
          <a:p>
            <a:pPr lvl="1"/>
            <a:r>
              <a:rPr lang="fr-BE" dirty="0"/>
              <a:t>Armoire de bureau</a:t>
            </a:r>
          </a:p>
          <a:p>
            <a:pPr lvl="1"/>
            <a:r>
              <a:rPr lang="fr-BE" dirty="0"/>
              <a:t>Lampe de bureau fonctionnelle</a:t>
            </a:r>
          </a:p>
          <a:p>
            <a:pPr lvl="1"/>
            <a:r>
              <a:rPr lang="fr-BE" dirty="0"/>
              <a:t>2</a:t>
            </a:r>
            <a:r>
              <a:rPr lang="fr-BE" baseline="30000" dirty="0"/>
              <a:t>e</a:t>
            </a:r>
            <a:r>
              <a:rPr lang="fr-BE" dirty="0"/>
              <a:t> écran d’ordinateur</a:t>
            </a:r>
          </a:p>
          <a:p>
            <a:pPr lvl="1"/>
            <a:r>
              <a:rPr lang="fr-BE" dirty="0"/>
              <a:t>Imprimante et/ou scanner</a:t>
            </a:r>
          </a:p>
          <a:p>
            <a:pPr lvl="1"/>
            <a:r>
              <a:rPr lang="fr-BE" dirty="0"/>
              <a:t>Clavier</a:t>
            </a:r>
          </a:p>
          <a:p>
            <a:pPr lvl="1"/>
            <a:r>
              <a:rPr lang="fr-BE" dirty="0"/>
              <a:t>Souris (et assimilés)</a:t>
            </a:r>
          </a:p>
          <a:p>
            <a:pPr lvl="1"/>
            <a:r>
              <a:rPr lang="fr-BE" dirty="0"/>
              <a:t>Casque téléphonique</a:t>
            </a:r>
          </a:p>
          <a:p>
            <a:pPr lvl="1"/>
            <a:r>
              <a:rPr lang="fr-BE" dirty="0"/>
              <a:t>Appareillage spécifique (pour personnes handicapées)</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pic>
        <p:nvPicPr>
          <p:cNvPr id="6" name="Image 5" descr="Une image contenant meubles, table, console, socle&#10;&#10;Description générée automatiquement">
            <a:extLst>
              <a:ext uri="{FF2B5EF4-FFF2-40B4-BE49-F238E27FC236}">
                <a16:creationId xmlns:a16="http://schemas.microsoft.com/office/drawing/2014/main" id="{EDA9B56D-78BD-5E4C-AF34-B82B8F6EB464}"/>
              </a:ext>
            </a:extLst>
          </p:cNvPr>
          <p:cNvPicPr>
            <a:picLocks noChangeAspect="1"/>
          </p:cNvPicPr>
          <p:nvPr/>
        </p:nvPicPr>
        <p:blipFill>
          <a:blip r:embed="rId3"/>
          <a:stretch>
            <a:fillRect/>
          </a:stretch>
        </p:blipFill>
        <p:spPr>
          <a:xfrm>
            <a:off x="5410415" y="1942201"/>
            <a:ext cx="3653510" cy="2973597"/>
          </a:xfrm>
          <a:prstGeom prst="rect">
            <a:avLst/>
          </a:prstGeom>
        </p:spPr>
      </p:pic>
    </p:spTree>
    <p:extLst>
      <p:ext uri="{BB962C8B-B14F-4D97-AF65-F5344CB8AC3E}">
        <p14:creationId xmlns:p14="http://schemas.microsoft.com/office/powerpoint/2010/main" val="399025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22</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Mise à disposition de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342486"/>
            <a:ext cx="8229600" cy="5416549"/>
          </a:xfrm>
        </p:spPr>
        <p:txBody>
          <a:bodyPr>
            <a:normAutofit fontScale="77500" lnSpcReduction="20000"/>
          </a:bodyPr>
          <a:lstStyle/>
          <a:p>
            <a:r>
              <a:rPr lang="fr-BE" dirty="0">
                <a:solidFill>
                  <a:schemeClr val="accent2"/>
                </a:solidFill>
              </a:rPr>
              <a:t>Autres biens  : </a:t>
            </a:r>
            <a:r>
              <a:rPr lang="fr-BE" dirty="0"/>
              <a:t>PC, tablette, connexion Internet ou téléphone mobile, abonnement de téléphonie fixe ou mobile (circulaire 2017/C/82) :</a:t>
            </a:r>
          </a:p>
          <a:p>
            <a:pPr lvl="1"/>
            <a:r>
              <a:rPr lang="fr-BE" dirty="0"/>
              <a:t>Mise à disposition du matériel à des fins professionnelles : pas d’ATN</a:t>
            </a:r>
          </a:p>
          <a:p>
            <a:pPr lvl="1"/>
            <a:r>
              <a:rPr lang="fr-BE" dirty="0"/>
              <a:t>Utilisation privées de façon occasionnelles dans les locaux de l’employeur : pas d’ATN</a:t>
            </a:r>
          </a:p>
          <a:p>
            <a:pPr lvl="1"/>
            <a:r>
              <a:rPr lang="fr-BE" dirty="0"/>
              <a:t>Utilisation privée habituelle :  ATN (à additionner éventuellement)</a:t>
            </a:r>
          </a:p>
          <a:p>
            <a:pPr lvl="2"/>
            <a:r>
              <a:rPr lang="fr-BE" dirty="0"/>
              <a:t>PC : 72 €/an</a:t>
            </a:r>
          </a:p>
          <a:p>
            <a:pPr lvl="2"/>
            <a:r>
              <a:rPr lang="fr-BE" dirty="0"/>
              <a:t>Tablette ou téléphone mobile : 36 €/an</a:t>
            </a:r>
          </a:p>
          <a:p>
            <a:pPr lvl="2"/>
            <a:r>
              <a:rPr lang="fr-BE" dirty="0"/>
              <a:t>Connexion Internet ou mobile : 60 €/an</a:t>
            </a:r>
          </a:p>
          <a:p>
            <a:pPr lvl="2"/>
            <a:r>
              <a:rPr lang="fr-BE" dirty="0"/>
              <a:t>Abonnement de téléphonie : 48 €/an (par abonnement)</a:t>
            </a:r>
          </a:p>
          <a:p>
            <a:r>
              <a:rPr lang="fr-BE" dirty="0">
                <a:solidFill>
                  <a:schemeClr val="accent2"/>
                </a:solidFill>
              </a:rPr>
              <a:t>À la fin du télétravail :</a:t>
            </a:r>
          </a:p>
          <a:p>
            <a:pPr lvl="1"/>
            <a:r>
              <a:rPr lang="fr-BE" dirty="0"/>
              <a:t>Le travailleur rend les biens</a:t>
            </a:r>
          </a:p>
          <a:p>
            <a:pPr lvl="1"/>
            <a:r>
              <a:rPr lang="fr-BE" dirty="0"/>
              <a:t>Le travailleur conserve les biens     la valeur résiduelle de l’investissement à ce moment = ATN OU rachat</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cxnSp>
        <p:nvCxnSpPr>
          <p:cNvPr id="6" name="Connecteur droit avec flèche 5">
            <a:extLst>
              <a:ext uri="{FF2B5EF4-FFF2-40B4-BE49-F238E27FC236}">
                <a16:creationId xmlns:a16="http://schemas.microsoft.com/office/drawing/2014/main" id="{EBF6DA7C-2174-2FAA-6205-1BF5D7BCB3FF}"/>
              </a:ext>
            </a:extLst>
          </p:cNvPr>
          <p:cNvCxnSpPr/>
          <p:nvPr/>
        </p:nvCxnSpPr>
        <p:spPr>
          <a:xfrm>
            <a:off x="4940968" y="6177214"/>
            <a:ext cx="3368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80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23</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Dégâts causés au matériel</a:t>
            </a:r>
            <a:endParaRPr lang="fr-FR" sz="2800" dirty="0">
              <a:solidFill>
                <a:schemeClr val="accent3">
                  <a:lumMod val="50000"/>
                </a:schemeClr>
              </a:solidFill>
            </a:endParaRP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200" y="1438738"/>
            <a:ext cx="8229600" cy="5416549"/>
          </a:xfrm>
        </p:spPr>
        <p:txBody>
          <a:bodyPr>
            <a:normAutofit lnSpcReduction="10000"/>
          </a:bodyPr>
          <a:lstStyle/>
          <a:p>
            <a:r>
              <a:rPr lang="fr-BE" dirty="0"/>
              <a:t>Le travailleur doit </a:t>
            </a:r>
            <a:r>
              <a:rPr lang="fr-BE" dirty="0">
                <a:solidFill>
                  <a:schemeClr val="accent2"/>
                </a:solidFill>
              </a:rPr>
              <a:t>prendre soin </a:t>
            </a:r>
            <a:r>
              <a:rPr lang="fr-BE" dirty="0"/>
              <a:t>de l’équipement mis à sa disposition</a:t>
            </a:r>
          </a:p>
          <a:p>
            <a:r>
              <a:rPr lang="fr-BE" dirty="0"/>
              <a:t>Prévoir des règles d’utilisations précises</a:t>
            </a:r>
          </a:p>
          <a:p>
            <a:r>
              <a:rPr lang="fr-BE" dirty="0"/>
              <a:t>En cas de </a:t>
            </a:r>
            <a:r>
              <a:rPr lang="fr-BE" dirty="0">
                <a:solidFill>
                  <a:schemeClr val="accent2"/>
                </a:solidFill>
              </a:rPr>
              <a:t>panne</a:t>
            </a:r>
            <a:r>
              <a:rPr lang="fr-BE" dirty="0"/>
              <a:t> d’un équipement utilisé par le travailleur ou en cas de </a:t>
            </a:r>
            <a:r>
              <a:rPr lang="fr-BE" dirty="0">
                <a:solidFill>
                  <a:schemeClr val="accent2"/>
                </a:solidFill>
              </a:rPr>
              <a:t>force majeure </a:t>
            </a:r>
            <a:r>
              <a:rPr lang="fr-BE" dirty="0"/>
              <a:t>l’empêchant d’effectuer son travail :</a:t>
            </a:r>
          </a:p>
          <a:p>
            <a:pPr lvl="1"/>
            <a:r>
              <a:rPr lang="fr-BE" dirty="0"/>
              <a:t>Le travailleur informe immédiatement l’employeur.</a:t>
            </a:r>
          </a:p>
          <a:p>
            <a:pPr lvl="1"/>
            <a:r>
              <a:rPr lang="fr-BE" dirty="0"/>
              <a:t>L’employeur doit payer la rémunération convenue au télétravailleur</a:t>
            </a:r>
          </a:p>
          <a:p>
            <a:pPr lvl="1"/>
            <a:r>
              <a:rPr lang="fr-BE" dirty="0"/>
              <a:t>Prévoir modalités spécifiques (retour au bureau, autres tâches à réaliser …)</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5" name="ZoneTexte 4">
            <a:extLst>
              <a:ext uri="{FF2B5EF4-FFF2-40B4-BE49-F238E27FC236}">
                <a16:creationId xmlns:a16="http://schemas.microsoft.com/office/drawing/2014/main" id="{F2032C06-2935-BE46-AAB5-2A3D14509F7D}"/>
              </a:ext>
            </a:extLst>
          </p:cNvPr>
          <p:cNvSpPr txBox="1"/>
          <p:nvPr/>
        </p:nvSpPr>
        <p:spPr>
          <a:xfrm>
            <a:off x="6432331" y="5959366"/>
            <a:ext cx="2601310" cy="396984"/>
          </a:xfrm>
          <a:prstGeom prst="rect">
            <a:avLst/>
          </a:prstGeom>
        </p:spPr>
        <p:txBody>
          <a:bodyPr vert="horz" wrap="square" lIns="91440" tIns="45720" rIns="91440" bIns="45720" rtlCol="0" anchor="ctr">
            <a:normAutofit/>
          </a:bodyPr>
          <a:lstStyle/>
          <a:p>
            <a:r>
              <a:rPr lang="fr-FR" sz="1100" b="1" dirty="0">
                <a:solidFill>
                  <a:schemeClr val="accent3"/>
                </a:solidFill>
              </a:rPr>
              <a:t>Art. 11 CCT n°85</a:t>
            </a:r>
          </a:p>
        </p:txBody>
      </p:sp>
    </p:spTree>
    <p:extLst>
      <p:ext uri="{BB962C8B-B14F-4D97-AF65-F5344CB8AC3E}">
        <p14:creationId xmlns:p14="http://schemas.microsoft.com/office/powerpoint/2010/main" val="1654177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42" y="409172"/>
            <a:ext cx="6671373" cy="1143000"/>
          </a:xfrm>
        </p:spPr>
        <p:txBody>
          <a:bodyPr>
            <a:normAutofit/>
          </a:bodyPr>
          <a:lstStyle/>
          <a:p>
            <a:r>
              <a:rPr lang="fr-FR" dirty="0">
                <a:solidFill>
                  <a:schemeClr val="accent3"/>
                </a:solidFill>
              </a:rPr>
              <a:t>Remboursement de frais</a:t>
            </a:r>
          </a:p>
        </p:txBody>
      </p:sp>
      <p:sp>
        <p:nvSpPr>
          <p:cNvPr id="3" name="Espace réservé du contenu 2"/>
          <p:cNvSpPr>
            <a:spLocks noGrp="1"/>
          </p:cNvSpPr>
          <p:nvPr>
            <p:ph idx="1"/>
          </p:nvPr>
        </p:nvSpPr>
        <p:spPr>
          <a:xfrm>
            <a:off x="457200" y="1636177"/>
            <a:ext cx="8229600" cy="4720174"/>
          </a:xfrm>
        </p:spPr>
        <p:txBody>
          <a:bodyPr>
            <a:normAutofit/>
          </a:bodyPr>
          <a:lstStyle/>
          <a:p>
            <a:pPr marL="914400" lvl="1" indent="-457200">
              <a:buClr>
                <a:schemeClr val="accent3"/>
              </a:buClr>
              <a:buFont typeface="+mj-lt"/>
              <a:buAutoNum type="arabicPeriod"/>
            </a:pPr>
            <a:r>
              <a:rPr lang="fr-BE" dirty="0"/>
              <a:t>Quels frais ?</a:t>
            </a:r>
          </a:p>
          <a:p>
            <a:pPr marL="914400" lvl="1" indent="-457200">
              <a:buClr>
                <a:schemeClr val="accent3"/>
              </a:buClr>
              <a:buFont typeface="+mj-lt"/>
              <a:buAutoNum type="arabicPeriod"/>
            </a:pPr>
            <a:r>
              <a:rPr lang="fr-BE" dirty="0"/>
              <a:t>Mise à disposition de matériel par l’employeur</a:t>
            </a:r>
            <a:endParaRPr lang="fr-BE" dirty="0">
              <a:solidFill>
                <a:schemeClr val="accent2"/>
              </a:solidFill>
            </a:endParaRPr>
          </a:p>
          <a:p>
            <a:pPr marL="914400" lvl="1" indent="-457200">
              <a:buClr>
                <a:schemeClr val="accent3"/>
              </a:buClr>
              <a:buFont typeface="+mj-lt"/>
              <a:buAutoNum type="arabicPeriod"/>
            </a:pPr>
            <a:r>
              <a:rPr lang="fr-BE" dirty="0">
                <a:solidFill>
                  <a:schemeClr val="accent2"/>
                </a:solidFill>
              </a:rPr>
              <a:t>Sur le plan fiscal</a:t>
            </a:r>
          </a:p>
        </p:txBody>
      </p:sp>
      <p:sp>
        <p:nvSpPr>
          <p:cNvPr id="4" name="Espace réservé du numéro de diapositive 3"/>
          <p:cNvSpPr>
            <a:spLocks noGrp="1"/>
          </p:cNvSpPr>
          <p:nvPr>
            <p:ph type="sldNum" sz="quarter" idx="12"/>
          </p:nvPr>
        </p:nvSpPr>
        <p:spPr/>
        <p:txBody>
          <a:bodyPr/>
          <a:lstStyle/>
          <a:p>
            <a:fld id="{86A63CC1-A491-CF4D-BF4C-3F9B406D6DD4}" type="slidenum">
              <a:rPr lang="fr-BE" smtClean="0"/>
              <a:t>24</a:t>
            </a:fld>
            <a:endParaRPr lang="fr-BE"/>
          </a:p>
        </p:txBody>
      </p:sp>
    </p:spTree>
    <p:extLst>
      <p:ext uri="{BB962C8B-B14F-4D97-AF65-F5344CB8AC3E}">
        <p14:creationId xmlns:p14="http://schemas.microsoft.com/office/powerpoint/2010/main" val="251052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25</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1.     Circulaire 2021/C/20</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85000" lnSpcReduction="10000"/>
          </a:bodyPr>
          <a:lstStyle/>
          <a:p>
            <a:r>
              <a:rPr lang="fr-BE" dirty="0"/>
              <a:t>Circulaire du 26 février 2021 de l’administration fiscale concernant les interventions de l’employeur dans les </a:t>
            </a:r>
            <a:r>
              <a:rPr lang="fr-BE" b="1" u="sng" dirty="0"/>
              <a:t>frais relatifs au télétravail structurel</a:t>
            </a:r>
          </a:p>
          <a:p>
            <a:r>
              <a:rPr lang="fr-BE" dirty="0"/>
              <a:t>Circulaire remplaçant l’ensemble des circulaires existantes        EFFET RÉTROACTIF</a:t>
            </a:r>
          </a:p>
          <a:p>
            <a:r>
              <a:rPr lang="fr-BE" dirty="0"/>
              <a:t>Certains frais inhérents au télétravail ne sont pas imposables </a:t>
            </a:r>
            <a:r>
              <a:rPr lang="fr-BE" b="1" dirty="0">
                <a:solidFill>
                  <a:schemeClr val="accent2"/>
                </a:solidFill>
              </a:rPr>
              <a:t>aux conditions suivantes (l’employeur doit le prouver) </a:t>
            </a:r>
            <a:r>
              <a:rPr lang="fr-BE" dirty="0"/>
              <a:t>:</a:t>
            </a:r>
          </a:p>
          <a:p>
            <a:pPr marL="914400" lvl="1" indent="-457200">
              <a:buFont typeface="+mj-lt"/>
              <a:buAutoNum type="arabicPeriod"/>
            </a:pPr>
            <a:r>
              <a:rPr lang="fr-BE" dirty="0"/>
              <a:t>Il doit s’agir de frais propres à l’employeur</a:t>
            </a:r>
          </a:p>
          <a:p>
            <a:pPr marL="914400" lvl="1" indent="-457200">
              <a:buFont typeface="+mj-lt"/>
              <a:buAutoNum type="arabicPeriod"/>
            </a:pPr>
            <a:r>
              <a:rPr lang="fr-BE" dirty="0"/>
              <a:t>L’indemnité accordée couvre des frais propres à l’employeur</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6" name="Rectangle 5">
            <a:extLst>
              <a:ext uri="{FF2B5EF4-FFF2-40B4-BE49-F238E27FC236}">
                <a16:creationId xmlns:a16="http://schemas.microsoft.com/office/drawing/2014/main" id="{1E5F940A-DC83-4E4F-9BAD-34D497AF885D}"/>
              </a:ext>
            </a:extLst>
          </p:cNvPr>
          <p:cNvSpPr/>
          <p:nvPr/>
        </p:nvSpPr>
        <p:spPr>
          <a:xfrm>
            <a:off x="4215161" y="5737672"/>
            <a:ext cx="4928840" cy="707886"/>
          </a:xfrm>
          <a:prstGeom prst="rect">
            <a:avLst/>
          </a:prstGeom>
        </p:spPr>
        <p:txBody>
          <a:bodyPr wrap="square">
            <a:spAutoFit/>
          </a:bodyPr>
          <a:lstStyle/>
          <a:p>
            <a:pPr lvl="1"/>
            <a:r>
              <a:rPr lang="fr-BE" sz="2000" b="1" dirty="0">
                <a:solidFill>
                  <a:schemeClr val="accent3"/>
                </a:solidFill>
              </a:rPr>
              <a:t>Art. 31, al.2, 1° du Code d’impôt sur les revenus de 1992</a:t>
            </a:r>
            <a:endParaRPr lang="nl-BE" sz="2000" b="1" dirty="0">
              <a:solidFill>
                <a:schemeClr val="accent3"/>
              </a:solidFill>
            </a:endParaRPr>
          </a:p>
        </p:txBody>
      </p:sp>
      <p:cxnSp>
        <p:nvCxnSpPr>
          <p:cNvPr id="7" name="Connecteur droit avec flèche 6">
            <a:extLst>
              <a:ext uri="{FF2B5EF4-FFF2-40B4-BE49-F238E27FC236}">
                <a16:creationId xmlns:a16="http://schemas.microsoft.com/office/drawing/2014/main" id="{392F84B9-1A9F-A24D-B974-7801AB5EBAE1}"/>
              </a:ext>
            </a:extLst>
          </p:cNvPr>
          <p:cNvCxnSpPr>
            <a:cxnSpLocks/>
          </p:cNvCxnSpPr>
          <p:nvPr/>
        </p:nvCxnSpPr>
        <p:spPr>
          <a:xfrm>
            <a:off x="2346384" y="3408811"/>
            <a:ext cx="6974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29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26</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1.     Circulaire 2021/C/20</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lnSpcReduction="10000"/>
          </a:bodyPr>
          <a:lstStyle/>
          <a:p>
            <a:r>
              <a:rPr lang="fr-BE" dirty="0"/>
              <a:t>Ne peuvent pas bénéficier des indemnités de remboursement :</a:t>
            </a:r>
          </a:p>
          <a:p>
            <a:pPr lvl="1"/>
            <a:r>
              <a:rPr lang="fr-BE" dirty="0"/>
              <a:t>Les dirigeants </a:t>
            </a:r>
            <a:r>
              <a:rPr lang="fr-BE" dirty="0" err="1"/>
              <a:t>d’asbl</a:t>
            </a:r>
            <a:endParaRPr lang="fr-BE" dirty="0"/>
          </a:p>
          <a:p>
            <a:pPr lvl="1"/>
            <a:r>
              <a:rPr lang="fr-BE" dirty="0"/>
              <a:t>Les travailleurs soumis à des régimes spéciaux (cadres étrangers, </a:t>
            </a:r>
            <a:r>
              <a:rPr lang="fr-BE" dirty="0" err="1"/>
              <a:t>salary</a:t>
            </a:r>
            <a:r>
              <a:rPr lang="fr-BE" dirty="0"/>
              <a:t> split …)</a:t>
            </a:r>
          </a:p>
          <a:p>
            <a:r>
              <a:rPr lang="fr-BE" dirty="0"/>
              <a:t>Ils pourront bénéficier d’une indemnité de frais propres équivalente à l’indemnité de télétravail, après accord de l’administration fiscale sur les montants.</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403848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27</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2.     Indemnité de bureau</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77500" lnSpcReduction="20000"/>
          </a:bodyPr>
          <a:lstStyle/>
          <a:p>
            <a:r>
              <a:rPr lang="fr-BE" dirty="0"/>
              <a:t>Télétravail structurel = 1 jour/ semaine minimum</a:t>
            </a:r>
          </a:p>
          <a:p>
            <a:pPr lvl="1"/>
            <a:r>
              <a:rPr lang="fr-BE" dirty="0">
                <a:solidFill>
                  <a:schemeClr val="accent2"/>
                </a:solidFill>
              </a:rPr>
              <a:t>Condition nécessaire uniquement pour l’indemnité de bureau</a:t>
            </a:r>
          </a:p>
          <a:p>
            <a:pPr lvl="1"/>
            <a:r>
              <a:rPr lang="fr-BE" dirty="0">
                <a:solidFill>
                  <a:schemeClr val="accent2"/>
                </a:solidFill>
              </a:rPr>
              <a:t>Pas de réduction du montant en cas de travail à temps partiel</a:t>
            </a:r>
          </a:p>
          <a:p>
            <a:r>
              <a:rPr lang="fr-BE" dirty="0"/>
              <a:t>L’employeur ne doit pas prendre en charge les frais d’une autre manière que dans les frais de bureau.</a:t>
            </a:r>
          </a:p>
          <a:p>
            <a:pPr lvl="1"/>
            <a:r>
              <a:rPr lang="fr-BE" dirty="0"/>
              <a:t>Ex. : payer électricité dans une facture séparée</a:t>
            </a:r>
          </a:p>
          <a:p>
            <a:r>
              <a:rPr lang="fr-BE" dirty="0"/>
              <a:t>L’indemnité de bureau forfaitaire prévue </a:t>
            </a:r>
            <a:r>
              <a:rPr lang="fr-BE" u="sng" dirty="0"/>
              <a:t>pour le télétravail structurel</a:t>
            </a:r>
            <a:r>
              <a:rPr lang="fr-BE" dirty="0"/>
              <a:t> n’est ainsi plus imposable, à </a:t>
            </a:r>
            <a:r>
              <a:rPr lang="fr-BE" b="1" dirty="0"/>
              <a:t>maximum</a:t>
            </a:r>
            <a:r>
              <a:rPr lang="fr-BE" dirty="0"/>
              <a:t> 142,95 € (</a:t>
            </a:r>
            <a:r>
              <a:rPr lang="fr-BE" dirty="0">
                <a:solidFill>
                  <a:schemeClr val="accent2"/>
                </a:solidFill>
              </a:rPr>
              <a:t>exonération d’impôt</a:t>
            </a:r>
            <a:r>
              <a:rPr lang="fr-BE" dirty="0"/>
              <a:t>). L’employeur ne devra pas payer le précompte professionnel.</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99272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28</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Sur le plan fiscal</a:t>
            </a:r>
          </a:p>
          <a:p>
            <a:pPr algn="l"/>
            <a:r>
              <a:rPr lang="fr-FR" sz="2800" dirty="0">
                <a:solidFill>
                  <a:schemeClr val="accent3">
                    <a:lumMod val="50000"/>
                  </a:schemeClr>
                </a:solidFill>
              </a:rPr>
              <a:t>3.     Remboursement de frais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lnSpcReduction="10000"/>
          </a:bodyPr>
          <a:lstStyle/>
          <a:p>
            <a:r>
              <a:rPr lang="fr-BE" dirty="0"/>
              <a:t>L’administration fiscale accepte le remboursement de la liste limitative du mobilier de bureau/matériel informatique (voir supra).</a:t>
            </a:r>
          </a:p>
          <a:p>
            <a:pPr lvl="1"/>
            <a:r>
              <a:rPr lang="fr-BE" dirty="0"/>
              <a:t>Remboursement de dépenses propres à l’employeur</a:t>
            </a:r>
          </a:p>
          <a:p>
            <a:pPr lvl="1"/>
            <a:r>
              <a:rPr lang="fr-BE" dirty="0"/>
              <a:t>Cumul avec l’indemnité de bureau autorisé SI :</a:t>
            </a:r>
          </a:p>
          <a:p>
            <a:pPr lvl="2"/>
            <a:r>
              <a:rPr lang="fr-BE" dirty="0"/>
              <a:t>Fourni les pièces justificatives réelles</a:t>
            </a:r>
          </a:p>
          <a:p>
            <a:pPr lvl="2"/>
            <a:r>
              <a:rPr lang="fr-BE" dirty="0"/>
              <a:t>L’investissement est nécessaire pour travailler à domicile de manière normale</a:t>
            </a:r>
          </a:p>
          <a:p>
            <a:endParaRPr lang="fr-BE" dirty="0"/>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156922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Remboursement de frais par l’employeur (suite)</a:t>
            </a:r>
          </a:p>
        </p:txBody>
      </p:sp>
      <p:sp>
        <p:nvSpPr>
          <p:cNvPr id="3" name="Espace réservé du texte 2"/>
          <p:cNvSpPr>
            <a:spLocks noGrp="1"/>
          </p:cNvSpPr>
          <p:nvPr>
            <p:ph type="body" idx="1"/>
          </p:nvPr>
        </p:nvSpPr>
        <p:spPr>
          <a:xfrm>
            <a:off x="722313" y="1774209"/>
            <a:ext cx="7772400" cy="2649403"/>
          </a:xfrm>
        </p:spPr>
        <p:txBody>
          <a:bodyPr>
            <a:normAutofit/>
          </a:bodyPr>
          <a:lstStyle/>
          <a:p>
            <a:endParaRPr lang="fr-FR" dirty="0"/>
          </a:p>
        </p:txBody>
      </p:sp>
    </p:spTree>
    <p:extLst>
      <p:ext uri="{BB962C8B-B14F-4D97-AF65-F5344CB8AC3E}">
        <p14:creationId xmlns:p14="http://schemas.microsoft.com/office/powerpoint/2010/main" val="1382129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29</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7034463" cy="12334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Pour info… Sur le plan de la sécurité sociale</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a:xfrm>
            <a:off x="457199" y="1600200"/>
            <a:ext cx="8462212" cy="4756150"/>
          </a:xfrm>
        </p:spPr>
        <p:txBody>
          <a:bodyPr>
            <a:normAutofit fontScale="70000" lnSpcReduction="20000"/>
          </a:bodyPr>
          <a:lstStyle/>
          <a:p>
            <a:r>
              <a:rPr lang="fr-BE" dirty="0"/>
              <a:t>L’ONSS suit les principes de la </a:t>
            </a:r>
            <a:r>
              <a:rPr lang="fr-BE" b="1" u="sng" dirty="0"/>
              <a:t>circulaire fiscale 2021/C/20 pour les forfaits</a:t>
            </a:r>
          </a:p>
          <a:p>
            <a:r>
              <a:rPr lang="fr-BE" dirty="0"/>
              <a:t>Certaines indemnités peuvent être octroyées aux travailleurs sans devoir payer de cotisations de sécurité sociale (=</a:t>
            </a:r>
            <a:r>
              <a:rPr lang="fr-BE" b="1" dirty="0"/>
              <a:t> remboursement de frais non soumis aux cotisations sociales</a:t>
            </a:r>
            <a:r>
              <a:rPr lang="fr-BE" dirty="0"/>
              <a:t>).</a:t>
            </a:r>
          </a:p>
          <a:p>
            <a:r>
              <a:rPr lang="fr-BE" dirty="0"/>
              <a:t>Annoncé dans une instruction intermédiaire du 4 mars 2021 :</a:t>
            </a:r>
          </a:p>
          <a:p>
            <a:pPr lvl="1"/>
            <a:r>
              <a:rPr lang="fr-BE" sz="2600" dirty="0"/>
              <a:t>Indemnité de bureau plafonnée (ou 10 % de la rémunération brute afférente au télétravail)</a:t>
            </a:r>
          </a:p>
          <a:p>
            <a:pPr lvl="1"/>
            <a:r>
              <a:rPr lang="fr-BE" sz="2600" dirty="0"/>
              <a:t>Forfait de 20 €/ mois max. pour l’utilisation de son propre ordinateur</a:t>
            </a:r>
          </a:p>
          <a:p>
            <a:pPr lvl="1"/>
            <a:r>
              <a:rPr lang="fr-BE" sz="2600" dirty="0"/>
              <a:t>Forfait de 20 €/mois max. pour l’utilisation de sa propre connexion Internet</a:t>
            </a:r>
          </a:p>
          <a:p>
            <a:pPr lvl="1"/>
            <a:r>
              <a:rPr lang="fr-BE" sz="2600" dirty="0"/>
              <a:t>Forfait de 5 €/mois par élément pour usage professionnel 2</a:t>
            </a:r>
            <a:r>
              <a:rPr lang="fr-BE" sz="2600" baseline="30000" dirty="0"/>
              <a:t>e</a:t>
            </a:r>
            <a:r>
              <a:rPr lang="fr-BE" sz="2600" dirty="0"/>
              <a:t> écran/imprimante/scanner privés (sans ordinateur privé). Maximum de 10 €/mois</a:t>
            </a:r>
          </a:p>
          <a:p>
            <a:pPr lvl="1"/>
            <a:r>
              <a:rPr lang="fr-BE" sz="2600" dirty="0"/>
              <a:t>Frais réels pour les autres frais (utilisation de son propre téléphone …)</a:t>
            </a:r>
          </a:p>
          <a:p>
            <a:r>
              <a:rPr lang="fr-BE" dirty="0"/>
              <a:t>Si les montants sont dépassés, soumis aux cotisations de sécurité sociale (= </a:t>
            </a:r>
            <a:r>
              <a:rPr lang="fr-BE" b="1" dirty="0"/>
              <a:t>rémunération soumises aux cotisations sociales</a:t>
            </a:r>
            <a:r>
              <a:rPr lang="fr-BE" dirty="0"/>
              <a:t>).</a:t>
            </a:r>
          </a:p>
        </p:txBody>
      </p:sp>
      <p:sp>
        <p:nvSpPr>
          <p:cNvPr id="3" name="ZoneTexte 2">
            <a:extLst>
              <a:ext uri="{FF2B5EF4-FFF2-40B4-BE49-F238E27FC236}">
                <a16:creationId xmlns:a16="http://schemas.microsoft.com/office/drawing/2014/main" id="{3DE3E87F-1834-4143-9983-CF29940F0E6C}"/>
              </a:ext>
            </a:extLst>
          </p:cNvPr>
          <p:cNvSpPr txBox="1"/>
          <p:nvPr/>
        </p:nvSpPr>
        <p:spPr>
          <a:xfrm>
            <a:off x="-3679902" y="1293541"/>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3329474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B030C-0564-CB47-91E3-8F23C4E7967D}"/>
              </a:ext>
            </a:extLst>
          </p:cNvPr>
          <p:cNvSpPr>
            <a:spLocks noGrp="1"/>
          </p:cNvSpPr>
          <p:nvPr>
            <p:ph type="title"/>
          </p:nvPr>
        </p:nvSpPr>
        <p:spPr/>
        <p:txBody>
          <a:bodyPr/>
          <a:lstStyle/>
          <a:p>
            <a:r>
              <a:rPr lang="fr-FR" dirty="0"/>
              <a:t>Rappels du premier jour</a:t>
            </a:r>
          </a:p>
        </p:txBody>
      </p:sp>
      <p:sp>
        <p:nvSpPr>
          <p:cNvPr id="3" name="Espace réservé du contenu 2">
            <a:extLst>
              <a:ext uri="{FF2B5EF4-FFF2-40B4-BE49-F238E27FC236}">
                <a16:creationId xmlns:a16="http://schemas.microsoft.com/office/drawing/2014/main" id="{F5A7FF8B-2394-4749-9AFD-0616119BB8B3}"/>
              </a:ext>
            </a:extLst>
          </p:cNvPr>
          <p:cNvSpPr>
            <a:spLocks noGrp="1"/>
          </p:cNvSpPr>
          <p:nvPr>
            <p:ph idx="1"/>
          </p:nvPr>
        </p:nvSpPr>
        <p:spPr/>
        <p:txBody>
          <a:bodyPr/>
          <a:lstStyle/>
          <a:p>
            <a:r>
              <a:rPr lang="fr-FR" dirty="0"/>
              <a:t>Points de rappels théoriques à travers des exercices rapides</a:t>
            </a:r>
          </a:p>
        </p:txBody>
      </p:sp>
      <p:sp>
        <p:nvSpPr>
          <p:cNvPr id="4" name="Espace réservé du numéro de diapositive 3">
            <a:extLst>
              <a:ext uri="{FF2B5EF4-FFF2-40B4-BE49-F238E27FC236}">
                <a16:creationId xmlns:a16="http://schemas.microsoft.com/office/drawing/2014/main" id="{2CD35E9A-1AAD-FA4E-BB5C-38CEE82CDC43}"/>
              </a:ext>
            </a:extLst>
          </p:cNvPr>
          <p:cNvSpPr>
            <a:spLocks noGrp="1"/>
          </p:cNvSpPr>
          <p:nvPr>
            <p:ph type="sldNum" sz="quarter" idx="12"/>
          </p:nvPr>
        </p:nvSpPr>
        <p:spPr/>
        <p:txBody>
          <a:bodyPr/>
          <a:lstStyle/>
          <a:p>
            <a:fld id="{B97B6845-8F0D-7747-97CD-758C5E0077C8}" type="slidenum">
              <a:rPr lang="fr-BE" smtClean="0"/>
              <a:t>30</a:t>
            </a:fld>
            <a:endParaRPr lang="fr-BE"/>
          </a:p>
        </p:txBody>
      </p:sp>
    </p:spTree>
    <p:extLst>
      <p:ext uri="{BB962C8B-B14F-4D97-AF65-F5344CB8AC3E}">
        <p14:creationId xmlns:p14="http://schemas.microsoft.com/office/powerpoint/2010/main" val="2074693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11C50-2628-2F4B-85F3-7FE8AF6DD446}"/>
              </a:ext>
            </a:extLst>
          </p:cNvPr>
          <p:cNvSpPr>
            <a:spLocks noGrp="1"/>
          </p:cNvSpPr>
          <p:nvPr>
            <p:ph type="title"/>
          </p:nvPr>
        </p:nvSpPr>
        <p:spPr/>
        <p:txBody>
          <a:bodyPr/>
          <a:lstStyle/>
          <a:p>
            <a:r>
              <a:rPr lang="fr-FR" dirty="0"/>
              <a:t>C’est à vous de jouer …</a:t>
            </a:r>
          </a:p>
        </p:txBody>
      </p:sp>
      <p:sp>
        <p:nvSpPr>
          <p:cNvPr id="3" name="Espace réservé du contenu 2">
            <a:extLst>
              <a:ext uri="{FF2B5EF4-FFF2-40B4-BE49-F238E27FC236}">
                <a16:creationId xmlns:a16="http://schemas.microsoft.com/office/drawing/2014/main" id="{58C81382-1F14-1E4C-BCAD-8F8F7C57FD1A}"/>
              </a:ext>
            </a:extLst>
          </p:cNvPr>
          <p:cNvSpPr>
            <a:spLocks noGrp="1"/>
          </p:cNvSpPr>
          <p:nvPr>
            <p:ph idx="1"/>
          </p:nvPr>
        </p:nvSpPr>
        <p:spPr/>
        <p:txBody>
          <a:bodyPr/>
          <a:lstStyle/>
          <a:p>
            <a:pPr marL="0" indent="0">
              <a:buNone/>
            </a:pPr>
            <a:r>
              <a:rPr lang="fr-FR" b="1" dirty="0">
                <a:solidFill>
                  <a:schemeClr val="accent1"/>
                </a:solidFill>
              </a:rPr>
              <a:t>Exercice 1</a:t>
            </a:r>
          </a:p>
          <a:p>
            <a:pPr marL="0" indent="0">
              <a:buNone/>
            </a:pPr>
            <a:r>
              <a:rPr lang="fr-FR" dirty="0">
                <a:solidFill>
                  <a:schemeClr val="accent1"/>
                </a:solidFill>
              </a:rPr>
              <a:t>Pourriez-vous identifier si les situations suivantes constituent du télétravail structurel ? </a:t>
            </a:r>
          </a:p>
          <a:p>
            <a:endParaRPr lang="fr-FR" dirty="0"/>
          </a:p>
          <a:p>
            <a:pPr lvl="2">
              <a:buClr>
                <a:schemeClr val="accent3"/>
              </a:buClr>
              <a:buFont typeface="Wingdings" pitchFamily="2" charset="2"/>
              <a:buChar char="Ø"/>
            </a:pPr>
            <a:r>
              <a:rPr lang="fr-FR" sz="2400" i="1" dirty="0"/>
              <a:t> Tous ensemble </a:t>
            </a:r>
          </a:p>
          <a:p>
            <a:pPr lvl="2">
              <a:buClr>
                <a:schemeClr val="accent3"/>
              </a:buClr>
              <a:buFont typeface="Wingdings" pitchFamily="2" charset="2"/>
              <a:buChar char="Ø"/>
            </a:pPr>
            <a:r>
              <a:rPr lang="fr-FR" sz="2400" i="1" dirty="0"/>
              <a:t>Mise en commun</a:t>
            </a:r>
            <a:endParaRPr lang="fr-FR" dirty="0"/>
          </a:p>
        </p:txBody>
      </p:sp>
      <p:sp>
        <p:nvSpPr>
          <p:cNvPr id="4" name="Espace réservé du numéro de diapositive 3">
            <a:extLst>
              <a:ext uri="{FF2B5EF4-FFF2-40B4-BE49-F238E27FC236}">
                <a16:creationId xmlns:a16="http://schemas.microsoft.com/office/drawing/2014/main" id="{49A6D974-500A-3B4F-A1F3-5D707B0D877E}"/>
              </a:ext>
            </a:extLst>
          </p:cNvPr>
          <p:cNvSpPr>
            <a:spLocks noGrp="1"/>
          </p:cNvSpPr>
          <p:nvPr>
            <p:ph type="sldNum" sz="quarter" idx="12"/>
          </p:nvPr>
        </p:nvSpPr>
        <p:spPr/>
        <p:txBody>
          <a:bodyPr/>
          <a:lstStyle/>
          <a:p>
            <a:fld id="{3B64D346-CCD0-C84D-AE07-403AF05713F2}" type="slidenum">
              <a:rPr lang="fr-BE" smtClean="0"/>
              <a:t>31</a:t>
            </a:fld>
            <a:endParaRPr lang="fr-BE"/>
          </a:p>
        </p:txBody>
      </p:sp>
    </p:spTree>
    <p:extLst>
      <p:ext uri="{BB962C8B-B14F-4D97-AF65-F5344CB8AC3E}">
        <p14:creationId xmlns:p14="http://schemas.microsoft.com/office/powerpoint/2010/main" val="3222529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11C50-2628-2F4B-85F3-7FE8AF6DD446}"/>
              </a:ext>
            </a:extLst>
          </p:cNvPr>
          <p:cNvSpPr>
            <a:spLocks noGrp="1"/>
          </p:cNvSpPr>
          <p:nvPr>
            <p:ph type="title"/>
          </p:nvPr>
        </p:nvSpPr>
        <p:spPr/>
        <p:txBody>
          <a:bodyPr/>
          <a:lstStyle/>
          <a:p>
            <a:r>
              <a:rPr lang="fr-FR" dirty="0"/>
              <a:t>C’est à vous de jouer …</a:t>
            </a:r>
          </a:p>
        </p:txBody>
      </p:sp>
      <p:sp>
        <p:nvSpPr>
          <p:cNvPr id="3" name="Espace réservé du contenu 2">
            <a:extLst>
              <a:ext uri="{FF2B5EF4-FFF2-40B4-BE49-F238E27FC236}">
                <a16:creationId xmlns:a16="http://schemas.microsoft.com/office/drawing/2014/main" id="{58C81382-1F14-1E4C-BCAD-8F8F7C57FD1A}"/>
              </a:ext>
            </a:extLst>
          </p:cNvPr>
          <p:cNvSpPr>
            <a:spLocks noGrp="1"/>
          </p:cNvSpPr>
          <p:nvPr>
            <p:ph idx="1"/>
          </p:nvPr>
        </p:nvSpPr>
        <p:spPr/>
        <p:txBody>
          <a:bodyPr>
            <a:normAutofit lnSpcReduction="10000"/>
          </a:bodyPr>
          <a:lstStyle/>
          <a:p>
            <a:r>
              <a:rPr lang="fr-FR" dirty="0"/>
              <a:t>Georges effectue du télétravail …</a:t>
            </a:r>
          </a:p>
          <a:p>
            <a:pPr lvl="1"/>
            <a:r>
              <a:rPr lang="fr-FR" dirty="0"/>
              <a:t>À son domicile ?</a:t>
            </a:r>
          </a:p>
          <a:p>
            <a:pPr lvl="1"/>
            <a:r>
              <a:rPr lang="fr-FR" dirty="0"/>
              <a:t>Dans un appartement loué à la mer ?</a:t>
            </a:r>
          </a:p>
          <a:p>
            <a:pPr lvl="1"/>
            <a:r>
              <a:rPr lang="fr-FR" dirty="0"/>
              <a:t>Dans une agence de son employeur situé près de chez lui ?</a:t>
            </a:r>
          </a:p>
          <a:p>
            <a:pPr lvl="1"/>
            <a:r>
              <a:rPr lang="fr-FR" dirty="0"/>
              <a:t>Chez ses parents ?</a:t>
            </a:r>
          </a:p>
          <a:p>
            <a:pPr lvl="1"/>
            <a:r>
              <a:rPr lang="fr-FR" dirty="0"/>
              <a:t>Dans un espace de </a:t>
            </a:r>
            <a:r>
              <a:rPr lang="fr-FR" dirty="0" err="1"/>
              <a:t>coworking</a:t>
            </a:r>
            <a:r>
              <a:rPr lang="fr-FR" dirty="0"/>
              <a:t> loué par son employeur ?</a:t>
            </a:r>
          </a:p>
          <a:p>
            <a:pPr lvl="1"/>
            <a:r>
              <a:rPr lang="fr-FR" dirty="0"/>
              <a:t>Dans la bibliothèque de l’Université de Namur car le bruit de ses voisins le perturbait ?</a:t>
            </a:r>
          </a:p>
        </p:txBody>
      </p:sp>
      <p:sp>
        <p:nvSpPr>
          <p:cNvPr id="4" name="Espace réservé du numéro de diapositive 3">
            <a:extLst>
              <a:ext uri="{FF2B5EF4-FFF2-40B4-BE49-F238E27FC236}">
                <a16:creationId xmlns:a16="http://schemas.microsoft.com/office/drawing/2014/main" id="{49A6D974-500A-3B4F-A1F3-5D707B0D877E}"/>
              </a:ext>
            </a:extLst>
          </p:cNvPr>
          <p:cNvSpPr>
            <a:spLocks noGrp="1"/>
          </p:cNvSpPr>
          <p:nvPr>
            <p:ph type="sldNum" sz="quarter" idx="12"/>
          </p:nvPr>
        </p:nvSpPr>
        <p:spPr/>
        <p:txBody>
          <a:bodyPr/>
          <a:lstStyle/>
          <a:p>
            <a:fld id="{3B64D346-CCD0-C84D-AE07-403AF05713F2}" type="slidenum">
              <a:rPr lang="fr-BE" smtClean="0"/>
              <a:t>32</a:t>
            </a:fld>
            <a:endParaRPr lang="fr-BE"/>
          </a:p>
        </p:txBody>
      </p:sp>
    </p:spTree>
    <p:extLst>
      <p:ext uri="{BB962C8B-B14F-4D97-AF65-F5344CB8AC3E}">
        <p14:creationId xmlns:p14="http://schemas.microsoft.com/office/powerpoint/2010/main" val="263415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11C50-2628-2F4B-85F3-7FE8AF6DD446}"/>
              </a:ext>
            </a:extLst>
          </p:cNvPr>
          <p:cNvSpPr>
            <a:spLocks noGrp="1"/>
          </p:cNvSpPr>
          <p:nvPr>
            <p:ph type="title"/>
          </p:nvPr>
        </p:nvSpPr>
        <p:spPr/>
        <p:txBody>
          <a:bodyPr/>
          <a:lstStyle/>
          <a:p>
            <a:r>
              <a:rPr lang="fr-FR" dirty="0"/>
              <a:t>C’est à vous de jouer …</a:t>
            </a:r>
          </a:p>
        </p:txBody>
      </p:sp>
      <p:sp>
        <p:nvSpPr>
          <p:cNvPr id="3" name="Espace réservé du contenu 2">
            <a:extLst>
              <a:ext uri="{FF2B5EF4-FFF2-40B4-BE49-F238E27FC236}">
                <a16:creationId xmlns:a16="http://schemas.microsoft.com/office/drawing/2014/main" id="{58C81382-1F14-1E4C-BCAD-8F8F7C57FD1A}"/>
              </a:ext>
            </a:extLst>
          </p:cNvPr>
          <p:cNvSpPr>
            <a:spLocks noGrp="1"/>
          </p:cNvSpPr>
          <p:nvPr>
            <p:ph idx="1"/>
          </p:nvPr>
        </p:nvSpPr>
        <p:spPr/>
        <p:txBody>
          <a:bodyPr/>
          <a:lstStyle/>
          <a:p>
            <a:pPr marL="0" indent="0">
              <a:buNone/>
            </a:pPr>
            <a:r>
              <a:rPr lang="fr-FR" b="1" dirty="0">
                <a:solidFill>
                  <a:schemeClr val="accent1"/>
                </a:solidFill>
              </a:rPr>
              <a:t>Exercice 2</a:t>
            </a:r>
          </a:p>
          <a:p>
            <a:pPr marL="0" indent="0">
              <a:buNone/>
            </a:pPr>
            <a:r>
              <a:rPr lang="fr-FR" dirty="0">
                <a:solidFill>
                  <a:schemeClr val="accent1"/>
                </a:solidFill>
              </a:rPr>
              <a:t>Pourriez-vous identifier si les affirmations suivantes sont vraies ou fausses</a:t>
            </a:r>
          </a:p>
          <a:p>
            <a:endParaRPr lang="fr-FR" dirty="0"/>
          </a:p>
          <a:p>
            <a:pPr lvl="2">
              <a:buClr>
                <a:schemeClr val="accent3"/>
              </a:buClr>
              <a:buFont typeface="Wingdings" pitchFamily="2" charset="2"/>
              <a:buChar char="Ø"/>
            </a:pPr>
            <a:r>
              <a:rPr lang="fr-FR" sz="2400" i="1" dirty="0"/>
              <a:t> Tous ensemble </a:t>
            </a:r>
          </a:p>
          <a:p>
            <a:pPr lvl="2">
              <a:buClr>
                <a:schemeClr val="accent3"/>
              </a:buClr>
              <a:buFont typeface="Wingdings" pitchFamily="2" charset="2"/>
              <a:buChar char="Ø"/>
            </a:pPr>
            <a:r>
              <a:rPr lang="fr-FR" sz="2400" i="1" dirty="0"/>
              <a:t>Mise en commun</a:t>
            </a:r>
            <a:endParaRPr lang="fr-FR" dirty="0"/>
          </a:p>
        </p:txBody>
      </p:sp>
      <p:sp>
        <p:nvSpPr>
          <p:cNvPr id="4" name="Espace réservé du numéro de diapositive 3">
            <a:extLst>
              <a:ext uri="{FF2B5EF4-FFF2-40B4-BE49-F238E27FC236}">
                <a16:creationId xmlns:a16="http://schemas.microsoft.com/office/drawing/2014/main" id="{49A6D974-500A-3B4F-A1F3-5D707B0D877E}"/>
              </a:ext>
            </a:extLst>
          </p:cNvPr>
          <p:cNvSpPr>
            <a:spLocks noGrp="1"/>
          </p:cNvSpPr>
          <p:nvPr>
            <p:ph type="sldNum" sz="quarter" idx="12"/>
          </p:nvPr>
        </p:nvSpPr>
        <p:spPr/>
        <p:txBody>
          <a:bodyPr/>
          <a:lstStyle/>
          <a:p>
            <a:fld id="{3B64D346-CCD0-C84D-AE07-403AF05713F2}" type="slidenum">
              <a:rPr lang="fr-BE" smtClean="0"/>
              <a:t>33</a:t>
            </a:fld>
            <a:endParaRPr lang="fr-BE"/>
          </a:p>
        </p:txBody>
      </p:sp>
    </p:spTree>
    <p:extLst>
      <p:ext uri="{BB962C8B-B14F-4D97-AF65-F5344CB8AC3E}">
        <p14:creationId xmlns:p14="http://schemas.microsoft.com/office/powerpoint/2010/main" val="401018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11C50-2628-2F4B-85F3-7FE8AF6DD446}"/>
              </a:ext>
            </a:extLst>
          </p:cNvPr>
          <p:cNvSpPr>
            <a:spLocks noGrp="1"/>
          </p:cNvSpPr>
          <p:nvPr>
            <p:ph type="title"/>
          </p:nvPr>
        </p:nvSpPr>
        <p:spPr/>
        <p:txBody>
          <a:bodyPr/>
          <a:lstStyle/>
          <a:p>
            <a:r>
              <a:rPr lang="fr-FR" dirty="0"/>
              <a:t>C’est à vous de jouer …</a:t>
            </a:r>
          </a:p>
        </p:txBody>
      </p:sp>
      <p:sp>
        <p:nvSpPr>
          <p:cNvPr id="3" name="Espace réservé du contenu 2">
            <a:extLst>
              <a:ext uri="{FF2B5EF4-FFF2-40B4-BE49-F238E27FC236}">
                <a16:creationId xmlns:a16="http://schemas.microsoft.com/office/drawing/2014/main" id="{58C81382-1F14-1E4C-BCAD-8F8F7C57FD1A}"/>
              </a:ext>
            </a:extLst>
          </p:cNvPr>
          <p:cNvSpPr>
            <a:spLocks noGrp="1"/>
          </p:cNvSpPr>
          <p:nvPr>
            <p:ph idx="1"/>
          </p:nvPr>
        </p:nvSpPr>
        <p:spPr/>
        <p:txBody>
          <a:bodyPr>
            <a:normAutofit fontScale="85000" lnSpcReduction="20000"/>
          </a:bodyPr>
          <a:lstStyle/>
          <a:p>
            <a:pPr marL="514350" indent="-514350">
              <a:buFont typeface="+mj-lt"/>
              <a:buAutoNum type="arabicPeriod"/>
            </a:pPr>
            <a:r>
              <a:rPr lang="fr-FR" dirty="0"/>
              <a:t>Le télétravail structurel s’effectue sur base volontaire</a:t>
            </a:r>
          </a:p>
          <a:p>
            <a:pPr marL="514350" indent="-514350">
              <a:buFont typeface="+mj-lt"/>
              <a:buAutoNum type="arabicPeriod"/>
            </a:pPr>
            <a:r>
              <a:rPr lang="fr-FR" dirty="0"/>
              <a:t>Le télétravail structurel comporte un nombre de jour maximum pour le télétravailleur</a:t>
            </a:r>
          </a:p>
          <a:p>
            <a:pPr marL="514350" indent="-514350">
              <a:buFont typeface="+mj-lt"/>
              <a:buAutoNum type="arabicPeriod"/>
            </a:pPr>
            <a:r>
              <a:rPr lang="fr-FR" dirty="0"/>
              <a:t>Le télétravail occasionnel peut être réalisé de temps en temps (ex. : 1 jour/mois), par opposition au télétravail structurel qui est régulier</a:t>
            </a:r>
          </a:p>
          <a:p>
            <a:pPr marL="514350" indent="-514350">
              <a:buFont typeface="+mj-lt"/>
              <a:buAutoNum type="arabicPeriod"/>
            </a:pPr>
            <a:r>
              <a:rPr lang="fr-FR" dirty="0"/>
              <a:t>L’employeur peut refuser le télétravail</a:t>
            </a:r>
          </a:p>
          <a:p>
            <a:pPr marL="514350" indent="-514350">
              <a:buFont typeface="+mj-lt"/>
              <a:buAutoNum type="arabicPeriod"/>
            </a:pPr>
            <a:r>
              <a:rPr lang="fr-FR" dirty="0"/>
              <a:t>Le télétravailleur occasionnel doit respecter son temps de travail de façon stricte</a:t>
            </a:r>
          </a:p>
          <a:p>
            <a:pPr marL="514350" indent="-514350">
              <a:buFont typeface="+mj-lt"/>
              <a:buAutoNum type="arabicPeriod"/>
            </a:pPr>
            <a:r>
              <a:rPr lang="fr-FR" dirty="0"/>
              <a:t>Il faut obligatoirement une convention écrite pour mettre en œuvre le télétravail occasionnel</a:t>
            </a:r>
          </a:p>
        </p:txBody>
      </p:sp>
      <p:sp>
        <p:nvSpPr>
          <p:cNvPr id="4" name="Espace réservé du numéro de diapositive 3">
            <a:extLst>
              <a:ext uri="{FF2B5EF4-FFF2-40B4-BE49-F238E27FC236}">
                <a16:creationId xmlns:a16="http://schemas.microsoft.com/office/drawing/2014/main" id="{49A6D974-500A-3B4F-A1F3-5D707B0D877E}"/>
              </a:ext>
            </a:extLst>
          </p:cNvPr>
          <p:cNvSpPr>
            <a:spLocks noGrp="1"/>
          </p:cNvSpPr>
          <p:nvPr>
            <p:ph type="sldNum" sz="quarter" idx="12"/>
          </p:nvPr>
        </p:nvSpPr>
        <p:spPr/>
        <p:txBody>
          <a:bodyPr/>
          <a:lstStyle/>
          <a:p>
            <a:fld id="{3B64D346-CCD0-C84D-AE07-403AF05713F2}" type="slidenum">
              <a:rPr lang="fr-BE" smtClean="0"/>
              <a:t>34</a:t>
            </a:fld>
            <a:endParaRPr lang="fr-BE"/>
          </a:p>
        </p:txBody>
      </p:sp>
    </p:spTree>
    <p:extLst>
      <p:ext uri="{BB962C8B-B14F-4D97-AF65-F5344CB8AC3E}">
        <p14:creationId xmlns:p14="http://schemas.microsoft.com/office/powerpoint/2010/main" val="4258216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11C50-2628-2F4B-85F3-7FE8AF6DD446}"/>
              </a:ext>
            </a:extLst>
          </p:cNvPr>
          <p:cNvSpPr>
            <a:spLocks noGrp="1"/>
          </p:cNvSpPr>
          <p:nvPr>
            <p:ph type="title"/>
          </p:nvPr>
        </p:nvSpPr>
        <p:spPr/>
        <p:txBody>
          <a:bodyPr/>
          <a:lstStyle/>
          <a:p>
            <a:r>
              <a:rPr lang="fr-FR" dirty="0"/>
              <a:t>C’est à vous de jouer …</a:t>
            </a:r>
          </a:p>
        </p:txBody>
      </p:sp>
      <p:sp>
        <p:nvSpPr>
          <p:cNvPr id="3" name="Espace réservé du contenu 2">
            <a:extLst>
              <a:ext uri="{FF2B5EF4-FFF2-40B4-BE49-F238E27FC236}">
                <a16:creationId xmlns:a16="http://schemas.microsoft.com/office/drawing/2014/main" id="{58C81382-1F14-1E4C-BCAD-8F8F7C57FD1A}"/>
              </a:ext>
            </a:extLst>
          </p:cNvPr>
          <p:cNvSpPr>
            <a:spLocks noGrp="1"/>
          </p:cNvSpPr>
          <p:nvPr>
            <p:ph idx="1"/>
          </p:nvPr>
        </p:nvSpPr>
        <p:spPr/>
        <p:txBody>
          <a:bodyPr/>
          <a:lstStyle/>
          <a:p>
            <a:pPr marL="0" indent="0">
              <a:buNone/>
            </a:pPr>
            <a:r>
              <a:rPr lang="fr-FR" b="1" dirty="0">
                <a:solidFill>
                  <a:schemeClr val="accent1"/>
                </a:solidFill>
              </a:rPr>
              <a:t>Exercice 3</a:t>
            </a:r>
          </a:p>
          <a:p>
            <a:pPr marL="0" indent="0">
              <a:buNone/>
            </a:pPr>
            <a:r>
              <a:rPr lang="fr-FR" dirty="0">
                <a:solidFill>
                  <a:schemeClr val="accent1"/>
                </a:solidFill>
              </a:rPr>
              <a:t>Pourriez-vous dire si l’employeur peut …</a:t>
            </a:r>
          </a:p>
          <a:p>
            <a:endParaRPr lang="fr-FR" dirty="0"/>
          </a:p>
          <a:p>
            <a:pPr lvl="2">
              <a:buClr>
                <a:schemeClr val="accent3"/>
              </a:buClr>
              <a:buFont typeface="Wingdings" pitchFamily="2" charset="2"/>
              <a:buChar char="Ø"/>
            </a:pPr>
            <a:r>
              <a:rPr lang="fr-FR" sz="2400" i="1" dirty="0"/>
              <a:t> Tous ensemble </a:t>
            </a:r>
          </a:p>
          <a:p>
            <a:pPr lvl="2">
              <a:buClr>
                <a:schemeClr val="accent3"/>
              </a:buClr>
              <a:buFont typeface="Wingdings" pitchFamily="2" charset="2"/>
              <a:buChar char="Ø"/>
            </a:pPr>
            <a:r>
              <a:rPr lang="fr-FR" sz="2400" i="1" dirty="0"/>
              <a:t>Mise en commun</a:t>
            </a:r>
            <a:endParaRPr lang="fr-FR" dirty="0"/>
          </a:p>
        </p:txBody>
      </p:sp>
      <p:sp>
        <p:nvSpPr>
          <p:cNvPr id="4" name="Espace réservé du numéro de diapositive 3">
            <a:extLst>
              <a:ext uri="{FF2B5EF4-FFF2-40B4-BE49-F238E27FC236}">
                <a16:creationId xmlns:a16="http://schemas.microsoft.com/office/drawing/2014/main" id="{49A6D974-500A-3B4F-A1F3-5D707B0D877E}"/>
              </a:ext>
            </a:extLst>
          </p:cNvPr>
          <p:cNvSpPr>
            <a:spLocks noGrp="1"/>
          </p:cNvSpPr>
          <p:nvPr>
            <p:ph type="sldNum" sz="quarter" idx="12"/>
          </p:nvPr>
        </p:nvSpPr>
        <p:spPr/>
        <p:txBody>
          <a:bodyPr/>
          <a:lstStyle/>
          <a:p>
            <a:fld id="{3B64D346-CCD0-C84D-AE07-403AF05713F2}" type="slidenum">
              <a:rPr lang="fr-BE" smtClean="0"/>
              <a:t>35</a:t>
            </a:fld>
            <a:endParaRPr lang="fr-BE"/>
          </a:p>
        </p:txBody>
      </p:sp>
    </p:spTree>
    <p:extLst>
      <p:ext uri="{BB962C8B-B14F-4D97-AF65-F5344CB8AC3E}">
        <p14:creationId xmlns:p14="http://schemas.microsoft.com/office/powerpoint/2010/main" val="4280256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11C50-2628-2F4B-85F3-7FE8AF6DD446}"/>
              </a:ext>
            </a:extLst>
          </p:cNvPr>
          <p:cNvSpPr>
            <a:spLocks noGrp="1"/>
          </p:cNvSpPr>
          <p:nvPr>
            <p:ph type="title"/>
          </p:nvPr>
        </p:nvSpPr>
        <p:spPr/>
        <p:txBody>
          <a:bodyPr/>
          <a:lstStyle/>
          <a:p>
            <a:r>
              <a:rPr lang="fr-FR" dirty="0"/>
              <a:t>C’est à vous de jouer …</a:t>
            </a:r>
          </a:p>
        </p:txBody>
      </p:sp>
      <p:sp>
        <p:nvSpPr>
          <p:cNvPr id="3" name="Espace réservé du contenu 2">
            <a:extLst>
              <a:ext uri="{FF2B5EF4-FFF2-40B4-BE49-F238E27FC236}">
                <a16:creationId xmlns:a16="http://schemas.microsoft.com/office/drawing/2014/main" id="{58C81382-1F14-1E4C-BCAD-8F8F7C57FD1A}"/>
              </a:ext>
            </a:extLst>
          </p:cNvPr>
          <p:cNvSpPr>
            <a:spLocks noGrp="1"/>
          </p:cNvSpPr>
          <p:nvPr>
            <p:ph idx="1"/>
          </p:nvPr>
        </p:nvSpPr>
        <p:spPr/>
        <p:txBody>
          <a:bodyPr>
            <a:normAutofit fontScale="92500" lnSpcReduction="10000"/>
          </a:bodyPr>
          <a:lstStyle/>
          <a:p>
            <a:pPr marL="514350" indent="-514350">
              <a:buFont typeface="+mj-lt"/>
              <a:buAutoNum type="arabicPeriod"/>
            </a:pPr>
            <a:r>
              <a:rPr lang="fr-FR" dirty="0"/>
              <a:t>Refuser au télétravailleur l’octroi de chèque-repas ?</a:t>
            </a:r>
          </a:p>
          <a:p>
            <a:pPr marL="514350" indent="-514350">
              <a:buFont typeface="+mj-lt"/>
              <a:buAutoNum type="arabicPeriod"/>
            </a:pPr>
            <a:r>
              <a:rPr lang="fr-FR" dirty="0"/>
              <a:t>Évaluer le télétravailleur sur base de normes de prestations différentes qu’un travailleur ?</a:t>
            </a:r>
          </a:p>
          <a:p>
            <a:pPr marL="514350" indent="-514350">
              <a:buFont typeface="+mj-lt"/>
              <a:buAutoNum type="arabicPeriod"/>
            </a:pPr>
            <a:r>
              <a:rPr lang="fr-FR" dirty="0"/>
              <a:t>Permettre au télétravailleur structurel d’interrompre son travail pour faire ses courses ?</a:t>
            </a:r>
          </a:p>
          <a:p>
            <a:pPr marL="514350" indent="-514350">
              <a:buFont typeface="+mj-lt"/>
              <a:buAutoNum type="arabicPeriod"/>
            </a:pPr>
            <a:r>
              <a:rPr lang="fr-FR" dirty="0"/>
              <a:t>Prévoir que le télétravailleur structurel doit être joignable tous les jours de 10h00 à 12h00 et de 14h00 à 15h00 ?</a:t>
            </a:r>
          </a:p>
        </p:txBody>
      </p:sp>
      <p:sp>
        <p:nvSpPr>
          <p:cNvPr id="4" name="Espace réservé du numéro de diapositive 3">
            <a:extLst>
              <a:ext uri="{FF2B5EF4-FFF2-40B4-BE49-F238E27FC236}">
                <a16:creationId xmlns:a16="http://schemas.microsoft.com/office/drawing/2014/main" id="{49A6D974-500A-3B4F-A1F3-5D707B0D877E}"/>
              </a:ext>
            </a:extLst>
          </p:cNvPr>
          <p:cNvSpPr>
            <a:spLocks noGrp="1"/>
          </p:cNvSpPr>
          <p:nvPr>
            <p:ph type="sldNum" sz="quarter" idx="12"/>
          </p:nvPr>
        </p:nvSpPr>
        <p:spPr/>
        <p:txBody>
          <a:bodyPr/>
          <a:lstStyle/>
          <a:p>
            <a:fld id="{3B64D346-CCD0-C84D-AE07-403AF05713F2}" type="slidenum">
              <a:rPr lang="fr-BE" smtClean="0"/>
              <a:t>36</a:t>
            </a:fld>
            <a:endParaRPr lang="fr-BE"/>
          </a:p>
        </p:txBody>
      </p:sp>
    </p:spTree>
    <p:extLst>
      <p:ext uri="{BB962C8B-B14F-4D97-AF65-F5344CB8AC3E}">
        <p14:creationId xmlns:p14="http://schemas.microsoft.com/office/powerpoint/2010/main" val="3645052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19" y="218671"/>
            <a:ext cx="7414181" cy="1143000"/>
          </a:xfrm>
        </p:spPr>
        <p:txBody>
          <a:bodyPr>
            <a:normAutofit fontScale="90000"/>
          </a:bodyPr>
          <a:lstStyle/>
          <a:p>
            <a:r>
              <a:rPr lang="fr-FR"/>
              <a:t>Présentation de la formation</a:t>
            </a:r>
          </a:p>
        </p:txBody>
      </p:sp>
      <p:sp>
        <p:nvSpPr>
          <p:cNvPr id="4" name="Espace réservé du numéro de diapositive 3"/>
          <p:cNvSpPr>
            <a:spLocks noGrp="1"/>
          </p:cNvSpPr>
          <p:nvPr>
            <p:ph type="sldNum" sz="quarter" idx="12"/>
          </p:nvPr>
        </p:nvSpPr>
        <p:spPr/>
        <p:txBody>
          <a:bodyPr/>
          <a:lstStyle/>
          <a:p>
            <a:fld id="{B97B6845-8F0D-7747-97CD-758C5E0077C8}" type="slidenum">
              <a:rPr lang="fr-BE" smtClean="0"/>
              <a:t>37</a:t>
            </a:fld>
            <a:endParaRPr lang="fr-BE"/>
          </a:p>
        </p:txBody>
      </p:sp>
      <p:graphicFrame>
        <p:nvGraphicFramePr>
          <p:cNvPr id="6" name="Diagramme 5"/>
          <p:cNvGraphicFramePr/>
          <p:nvPr/>
        </p:nvGraphicFramePr>
        <p:xfrm>
          <a:off x="43949" y="1237775"/>
          <a:ext cx="8943298" cy="530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097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63FD6-559B-334A-B4C2-5C83F95E9FB2}"/>
              </a:ext>
            </a:extLst>
          </p:cNvPr>
          <p:cNvSpPr>
            <a:spLocks noGrp="1"/>
          </p:cNvSpPr>
          <p:nvPr>
            <p:ph type="title"/>
          </p:nvPr>
        </p:nvSpPr>
        <p:spPr/>
        <p:txBody>
          <a:bodyPr>
            <a:normAutofit fontScale="90000"/>
          </a:bodyPr>
          <a:lstStyle/>
          <a:p>
            <a:r>
              <a:rPr lang="fr-FR" dirty="0"/>
              <a:t>Vue panoramique des législations impactées par le télétravail</a:t>
            </a:r>
          </a:p>
        </p:txBody>
      </p:sp>
      <p:sp>
        <p:nvSpPr>
          <p:cNvPr id="3" name="Espace réservé du texte 2">
            <a:extLst>
              <a:ext uri="{FF2B5EF4-FFF2-40B4-BE49-F238E27FC236}">
                <a16:creationId xmlns:a16="http://schemas.microsoft.com/office/drawing/2014/main" id="{F6874548-BF87-5F48-98DE-A980B900269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58057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642" y="409172"/>
            <a:ext cx="6671373" cy="1143000"/>
          </a:xfrm>
        </p:spPr>
        <p:txBody>
          <a:bodyPr>
            <a:normAutofit/>
          </a:bodyPr>
          <a:lstStyle/>
          <a:p>
            <a:r>
              <a:rPr lang="fr-FR" dirty="0">
                <a:solidFill>
                  <a:schemeClr val="accent3"/>
                </a:solidFill>
              </a:rPr>
              <a:t>Remboursement de frais</a:t>
            </a:r>
          </a:p>
        </p:txBody>
      </p:sp>
      <p:sp>
        <p:nvSpPr>
          <p:cNvPr id="3" name="Espace réservé du contenu 2"/>
          <p:cNvSpPr>
            <a:spLocks noGrp="1"/>
          </p:cNvSpPr>
          <p:nvPr>
            <p:ph idx="1"/>
          </p:nvPr>
        </p:nvSpPr>
        <p:spPr>
          <a:xfrm>
            <a:off x="457200" y="1636177"/>
            <a:ext cx="8229600" cy="4720174"/>
          </a:xfrm>
        </p:spPr>
        <p:txBody>
          <a:bodyPr>
            <a:normAutofit/>
          </a:bodyPr>
          <a:lstStyle/>
          <a:p>
            <a:pPr marL="914400" lvl="1" indent="-457200">
              <a:buClr>
                <a:schemeClr val="accent3"/>
              </a:buClr>
              <a:buFont typeface="+mj-lt"/>
              <a:buAutoNum type="arabicPeriod"/>
            </a:pPr>
            <a:r>
              <a:rPr lang="fr-BE" dirty="0"/>
              <a:t>Quels frais ?</a:t>
            </a:r>
          </a:p>
          <a:p>
            <a:pPr marL="914400" lvl="1" indent="-457200">
              <a:buClr>
                <a:schemeClr val="accent3"/>
              </a:buClr>
              <a:buFont typeface="+mj-lt"/>
              <a:buAutoNum type="arabicPeriod"/>
            </a:pPr>
            <a:r>
              <a:rPr lang="fr-BE" dirty="0"/>
              <a:t>Mise à disposition de matériel par l’employeur </a:t>
            </a:r>
          </a:p>
          <a:p>
            <a:pPr marL="914400" lvl="1" indent="-457200">
              <a:buClr>
                <a:schemeClr val="accent3"/>
              </a:buClr>
              <a:buFont typeface="+mj-lt"/>
              <a:buAutoNum type="arabicPeriod"/>
            </a:pPr>
            <a:r>
              <a:rPr lang="fr-BE" dirty="0"/>
              <a:t>Sur le plan fiscal</a:t>
            </a:r>
          </a:p>
        </p:txBody>
      </p:sp>
      <p:sp>
        <p:nvSpPr>
          <p:cNvPr id="4" name="Espace réservé du numéro de diapositive 3"/>
          <p:cNvSpPr>
            <a:spLocks noGrp="1"/>
          </p:cNvSpPr>
          <p:nvPr>
            <p:ph type="sldNum" sz="quarter" idx="12"/>
          </p:nvPr>
        </p:nvSpPr>
        <p:spPr/>
        <p:txBody>
          <a:bodyPr/>
          <a:lstStyle/>
          <a:p>
            <a:fld id="{86A63CC1-A491-CF4D-BF4C-3F9B406D6DD4}" type="slidenum">
              <a:rPr lang="fr-BE" smtClean="0"/>
              <a:t>3</a:t>
            </a:fld>
            <a:endParaRPr lang="fr-BE"/>
          </a:p>
        </p:txBody>
      </p:sp>
    </p:spTree>
    <p:extLst>
      <p:ext uri="{BB962C8B-B14F-4D97-AF65-F5344CB8AC3E}">
        <p14:creationId xmlns:p14="http://schemas.microsoft.com/office/powerpoint/2010/main" val="660337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D17BB-6D96-554E-9E67-44FB0D37E73E}"/>
              </a:ext>
            </a:extLst>
          </p:cNvPr>
          <p:cNvSpPr>
            <a:spLocks noGrp="1"/>
          </p:cNvSpPr>
          <p:nvPr>
            <p:ph type="title"/>
          </p:nvPr>
        </p:nvSpPr>
        <p:spPr/>
        <p:txBody>
          <a:bodyPr/>
          <a:lstStyle/>
          <a:p>
            <a:r>
              <a:rPr lang="fr-FR" i="1" dirty="0"/>
              <a:t>Législations impactées</a:t>
            </a:r>
            <a:endParaRPr lang="fr-FR" dirty="0"/>
          </a:p>
        </p:txBody>
      </p:sp>
      <p:sp>
        <p:nvSpPr>
          <p:cNvPr id="3" name="Espace réservé du contenu 2">
            <a:extLst>
              <a:ext uri="{FF2B5EF4-FFF2-40B4-BE49-F238E27FC236}">
                <a16:creationId xmlns:a16="http://schemas.microsoft.com/office/drawing/2014/main" id="{9E59A658-C88C-D04A-AEDC-4C6AB16A649A}"/>
              </a:ext>
            </a:extLst>
          </p:cNvPr>
          <p:cNvSpPr>
            <a:spLocks noGrp="1"/>
          </p:cNvSpPr>
          <p:nvPr>
            <p:ph idx="1"/>
          </p:nvPr>
        </p:nvSpPr>
        <p:spPr/>
        <p:txBody>
          <a:bodyPr/>
          <a:lstStyle/>
          <a:p>
            <a:pPr marL="514350" indent="-514350">
              <a:buFont typeface="+mj-lt"/>
              <a:buAutoNum type="arabicPeriod"/>
            </a:pPr>
            <a:r>
              <a:rPr lang="fr-FR" dirty="0"/>
              <a:t>Temps de travail</a:t>
            </a:r>
          </a:p>
          <a:p>
            <a:pPr marL="514350" indent="-514350">
              <a:buFont typeface="+mj-lt"/>
              <a:buAutoNum type="arabicPeriod"/>
            </a:pPr>
            <a:r>
              <a:rPr lang="fr-FR" dirty="0"/>
              <a:t>Bien-être au travail</a:t>
            </a:r>
          </a:p>
          <a:p>
            <a:pPr marL="514350" indent="-514350">
              <a:buFont typeface="+mj-lt"/>
              <a:buAutoNum type="arabicPeriod"/>
            </a:pPr>
            <a:r>
              <a:rPr lang="fr-FR" dirty="0"/>
              <a:t>Accidents du travail</a:t>
            </a:r>
          </a:p>
          <a:p>
            <a:pPr marL="514350" indent="-514350">
              <a:buFont typeface="+mj-lt"/>
              <a:buAutoNum type="arabicPeriod"/>
            </a:pPr>
            <a:r>
              <a:rPr lang="fr-FR" dirty="0"/>
              <a:t>Protection des données à caractère personnelle</a:t>
            </a:r>
          </a:p>
        </p:txBody>
      </p:sp>
    </p:spTree>
    <p:extLst>
      <p:ext uri="{BB962C8B-B14F-4D97-AF65-F5344CB8AC3E}">
        <p14:creationId xmlns:p14="http://schemas.microsoft.com/office/powerpoint/2010/main" val="410583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Temps de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solidFill>
                  <a:schemeClr val="accent2"/>
                </a:solidFill>
              </a:rPr>
              <a:t>Brefs rappels</a:t>
            </a:r>
          </a:p>
          <a:p>
            <a:pPr marL="514350" indent="-514350">
              <a:buClr>
                <a:schemeClr val="accent6">
                  <a:lumMod val="60000"/>
                  <a:lumOff val="40000"/>
                </a:schemeClr>
              </a:buClr>
              <a:buFont typeface="+mj-lt"/>
              <a:buAutoNum type="arabicPeriod"/>
            </a:pPr>
            <a:r>
              <a:rPr lang="fr-FR" dirty="0"/>
              <a:t>Spécificités propres au télétravail</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40</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a:solidFill>
                  <a:schemeClr val="accent6">
                    <a:lumMod val="60000"/>
                    <a:lumOff val="40000"/>
                  </a:schemeClr>
                </a:solidFill>
              </a:rPr>
              <a:t>1</a:t>
            </a:r>
          </a:p>
        </p:txBody>
      </p:sp>
    </p:spTree>
    <p:extLst>
      <p:ext uri="{BB962C8B-B14F-4D97-AF65-F5344CB8AC3E}">
        <p14:creationId xmlns:p14="http://schemas.microsoft.com/office/powerpoint/2010/main" val="4139014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013"/>
            <a:ext cx="8229600" cy="1143000"/>
          </a:xfrm>
        </p:spPr>
        <p:txBody>
          <a:bodyPr>
            <a:normAutofit/>
          </a:bodyPr>
          <a:lstStyle/>
          <a:p>
            <a:pPr marL="742950" indent="-742950" algn="l">
              <a:buFont typeface="+mj-lt"/>
              <a:buAutoNum type="arabicPeriod"/>
            </a:pPr>
            <a:r>
              <a:rPr lang="fr-FR" sz="3800" dirty="0">
                <a:solidFill>
                  <a:schemeClr val="accent6">
                    <a:lumMod val="60000"/>
                    <a:lumOff val="40000"/>
                  </a:schemeClr>
                </a:solidFill>
              </a:rPr>
              <a:t>Brefs rappels</a:t>
            </a:r>
          </a:p>
        </p:txBody>
      </p:sp>
      <p:sp>
        <p:nvSpPr>
          <p:cNvPr id="3" name="Espace réservé du contenu 2"/>
          <p:cNvSpPr>
            <a:spLocks noGrp="1"/>
          </p:cNvSpPr>
          <p:nvPr>
            <p:ph idx="1"/>
          </p:nvPr>
        </p:nvSpPr>
        <p:spPr>
          <a:solidFill>
            <a:schemeClr val="bg1"/>
          </a:solidFill>
        </p:spPr>
        <p:txBody>
          <a:bodyPr>
            <a:normAutofit lnSpcReduction="10000"/>
          </a:bodyPr>
          <a:lstStyle/>
          <a:p>
            <a:pPr>
              <a:buClr>
                <a:schemeClr val="accent6">
                  <a:lumMod val="60000"/>
                  <a:lumOff val="40000"/>
                </a:schemeClr>
              </a:buClr>
            </a:pPr>
            <a:r>
              <a:rPr lang="fr-BE" dirty="0"/>
              <a:t>Le </a:t>
            </a:r>
            <a:r>
              <a:rPr lang="fr-BE" b="1" dirty="0"/>
              <a:t>temps de travail (ou durée du travail)</a:t>
            </a:r>
            <a:r>
              <a:rPr lang="fr-BE" dirty="0"/>
              <a:t> désigne  le temps pendant lequel le personnel est </a:t>
            </a:r>
            <a:r>
              <a:rPr lang="fr-BE" dirty="0">
                <a:solidFill>
                  <a:schemeClr val="accent2"/>
                </a:solidFill>
              </a:rPr>
              <a:t>à la disposition de l’employeur </a:t>
            </a:r>
          </a:p>
          <a:p>
            <a:pPr lvl="1">
              <a:buClr>
                <a:schemeClr val="accent6">
                  <a:lumMod val="60000"/>
                  <a:lumOff val="40000"/>
                </a:schemeClr>
              </a:buClr>
            </a:pPr>
            <a:r>
              <a:rPr lang="fr-BE" dirty="0"/>
              <a:t>toute période durant laquelle le travailleur est </a:t>
            </a:r>
            <a:r>
              <a:rPr lang="fr-BE" dirty="0">
                <a:solidFill>
                  <a:schemeClr val="accent2"/>
                </a:solidFill>
              </a:rPr>
              <a:t>sous l’autorité de son employeur</a:t>
            </a:r>
            <a:r>
              <a:rPr lang="fr-BE" dirty="0"/>
              <a:t> et durant laquelle il exerce ses activités. </a:t>
            </a:r>
          </a:p>
          <a:p>
            <a:pPr>
              <a:buClr>
                <a:schemeClr val="accent6">
                  <a:lumMod val="60000"/>
                  <a:lumOff val="40000"/>
                </a:schemeClr>
              </a:buClr>
            </a:pPr>
            <a:r>
              <a:rPr lang="fr-BE" dirty="0"/>
              <a:t>Opposé au </a:t>
            </a:r>
            <a:r>
              <a:rPr lang="fr-BE" b="1" dirty="0"/>
              <a:t>temps de repos</a:t>
            </a:r>
            <a:endParaRPr lang="fr-BE" dirty="0"/>
          </a:p>
          <a:p>
            <a:pPr lvl="1">
              <a:buClr>
                <a:schemeClr val="accent6">
                  <a:lumMod val="60000"/>
                  <a:lumOff val="40000"/>
                </a:schemeClr>
              </a:buClr>
            </a:pPr>
            <a:r>
              <a:rPr lang="fr-BE" dirty="0"/>
              <a:t>Désigne les périodes de temps pour lesquelles le travailleur n’est pas disponible pour l’employeur (congés, week-ends, pauses …).</a:t>
            </a:r>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41</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B02C5B12-1CAC-754E-8BBC-0EACB0425A12}"/>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19, al.2 loi du 16 mars 1971</a:t>
            </a:r>
            <a:endParaRPr lang="nl-BE" sz="2000" dirty="0"/>
          </a:p>
        </p:txBody>
      </p:sp>
    </p:spTree>
    <p:extLst>
      <p:ext uri="{BB962C8B-B14F-4D97-AF65-F5344CB8AC3E}">
        <p14:creationId xmlns:p14="http://schemas.microsoft.com/office/powerpoint/2010/main" val="2171840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Temps de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Brefs rappels</a:t>
            </a:r>
          </a:p>
          <a:p>
            <a:pPr marL="514350" indent="-514350">
              <a:buClr>
                <a:schemeClr val="accent6">
                  <a:lumMod val="60000"/>
                  <a:lumOff val="40000"/>
                </a:schemeClr>
              </a:buClr>
              <a:buFont typeface="+mj-lt"/>
              <a:buAutoNum type="arabicPeriod"/>
            </a:pPr>
            <a:r>
              <a:rPr lang="fr-FR" dirty="0"/>
              <a:t>Spécificités propres au télétravail</a:t>
            </a:r>
          </a:p>
          <a:p>
            <a:pPr marL="914400" lvl="1" indent="-514350">
              <a:buFont typeface="+mj-lt"/>
              <a:buAutoNum type="arabicPeriod"/>
            </a:pPr>
            <a:r>
              <a:rPr lang="fr-FR" dirty="0"/>
              <a:t>Télétravail structurel</a:t>
            </a:r>
          </a:p>
          <a:p>
            <a:pPr marL="914400" lvl="1" indent="-514350">
              <a:buFont typeface="+mj-lt"/>
              <a:buAutoNum type="arabicPeriod"/>
            </a:pPr>
            <a:r>
              <a:rPr lang="fr-FR" dirty="0"/>
              <a:t>Télétravail occasionnel</a:t>
            </a:r>
          </a:p>
          <a:p>
            <a:pPr marL="914400" lvl="1" indent="-514350">
              <a:buFont typeface="+mj-lt"/>
              <a:buAutoNum type="arabicPeriod"/>
            </a:pPr>
            <a:r>
              <a:rPr lang="fr-FR" dirty="0"/>
              <a:t>Télétravail COVID-19</a:t>
            </a:r>
          </a:p>
          <a:p>
            <a:pPr marL="914400" lvl="1" indent="-514350">
              <a:buFont typeface="+mj-lt"/>
              <a:buAutoNum type="arabicPeriod"/>
            </a:pPr>
            <a:r>
              <a:rPr lang="fr-FR" dirty="0"/>
              <a:t>Heures supplémentaires</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42</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a:solidFill>
                  <a:schemeClr val="accent6">
                    <a:lumMod val="60000"/>
                    <a:lumOff val="40000"/>
                  </a:schemeClr>
                </a:solidFill>
              </a:rPr>
              <a:t>1</a:t>
            </a:r>
          </a:p>
        </p:txBody>
      </p:sp>
    </p:spTree>
    <p:extLst>
      <p:ext uri="{BB962C8B-B14F-4D97-AF65-F5344CB8AC3E}">
        <p14:creationId xmlns:p14="http://schemas.microsoft.com/office/powerpoint/2010/main" val="392069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013"/>
            <a:ext cx="8229600"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Spécificités propres au télétravail</a:t>
            </a:r>
            <a:br>
              <a:rPr lang="fr-FR" sz="3800" dirty="0">
                <a:solidFill>
                  <a:schemeClr val="accent6">
                    <a:lumMod val="60000"/>
                    <a:lumOff val="40000"/>
                  </a:schemeClr>
                </a:solidFill>
              </a:rPr>
            </a:br>
            <a:r>
              <a:rPr lang="fr-FR" sz="2700" dirty="0">
                <a:solidFill>
                  <a:schemeClr val="accent2"/>
                </a:solidFill>
              </a:rPr>
              <a:t>1. Télétravail structurel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200" y="1370013"/>
            <a:ext cx="8229600" cy="4525963"/>
          </a:xfrm>
          <a:solidFill>
            <a:schemeClr val="bg1"/>
          </a:solidFill>
        </p:spPr>
        <p:txBody>
          <a:bodyPr>
            <a:normAutofit fontScale="92500" lnSpcReduction="20000"/>
          </a:bodyPr>
          <a:lstStyle/>
          <a:p>
            <a:pPr>
              <a:buClr>
                <a:schemeClr val="accent6">
                  <a:lumMod val="60000"/>
                  <a:lumOff val="40000"/>
                </a:schemeClr>
              </a:buClr>
            </a:pPr>
            <a:r>
              <a:rPr lang="fr-BE" b="1" dirty="0"/>
              <a:t>Liberté</a:t>
            </a:r>
            <a:r>
              <a:rPr lang="fr-BE" dirty="0"/>
              <a:t> du télétravailleur d’organiser son temps de travail </a:t>
            </a:r>
          </a:p>
          <a:p>
            <a:pPr lvl="1">
              <a:buClr>
                <a:schemeClr val="accent6">
                  <a:lumMod val="60000"/>
                  <a:lumOff val="40000"/>
                </a:schemeClr>
              </a:buClr>
            </a:pPr>
            <a:r>
              <a:rPr lang="fr-BE" dirty="0"/>
              <a:t>Travail soit effectué de manière correcte et dans les délais requis</a:t>
            </a:r>
          </a:p>
          <a:p>
            <a:pPr lvl="1">
              <a:buClr>
                <a:schemeClr val="accent6">
                  <a:lumMod val="60000"/>
                  <a:lumOff val="40000"/>
                </a:schemeClr>
              </a:buClr>
            </a:pPr>
            <a:r>
              <a:rPr lang="fr-BE" dirty="0"/>
              <a:t>Même critère de résultat et charge de travail qu’un travailleur ordinaire</a:t>
            </a:r>
          </a:p>
          <a:p>
            <a:pPr>
              <a:buClr>
                <a:schemeClr val="accent6">
                  <a:lumMod val="40000"/>
                  <a:lumOff val="60000"/>
                </a:schemeClr>
              </a:buClr>
            </a:pPr>
            <a:r>
              <a:rPr lang="fr-BE" b="1" dirty="0"/>
              <a:t>Pas concerné par les législations en matière de :</a:t>
            </a:r>
          </a:p>
          <a:p>
            <a:pPr lvl="1">
              <a:buClr>
                <a:schemeClr val="accent6">
                  <a:lumMod val="60000"/>
                  <a:lumOff val="40000"/>
                </a:schemeClr>
              </a:buClr>
            </a:pPr>
            <a:r>
              <a:rPr lang="fr-BE" dirty="0"/>
              <a:t>Durée du travail, repos dominical (repos du dimanche), travail de nuit, sursalaires, intervalles de repos. </a:t>
            </a:r>
          </a:p>
          <a:p>
            <a:pPr>
              <a:buClr>
                <a:schemeClr val="accent6">
                  <a:lumMod val="60000"/>
                  <a:lumOff val="40000"/>
                </a:schemeClr>
              </a:buClr>
            </a:pPr>
            <a:endParaRPr lang="fr-BE" dirty="0"/>
          </a:p>
          <a:p>
            <a:pPr>
              <a:buClr>
                <a:schemeClr val="accent6">
                  <a:lumMod val="60000"/>
                  <a:lumOff val="40000"/>
                </a:schemeClr>
              </a:buClr>
            </a:pPr>
            <a:endParaRPr lang="fr-BE" dirty="0"/>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43</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A4A9E673-9103-BC4F-AAC5-3C9395261F36}"/>
              </a:ext>
            </a:extLst>
          </p:cNvPr>
          <p:cNvSpPr/>
          <p:nvPr/>
        </p:nvSpPr>
        <p:spPr>
          <a:xfrm>
            <a:off x="4350521" y="5733425"/>
            <a:ext cx="4405358" cy="1015663"/>
          </a:xfrm>
          <a:prstGeom prst="rect">
            <a:avLst/>
          </a:prstGeom>
        </p:spPr>
        <p:txBody>
          <a:bodyPr wrap="square">
            <a:spAutoFit/>
          </a:bodyPr>
          <a:lstStyle/>
          <a:p>
            <a:pPr lvl="1"/>
            <a:r>
              <a:rPr lang="fr-FR" sz="2000" b="1" dirty="0">
                <a:solidFill>
                  <a:schemeClr val="accent3"/>
                </a:solidFill>
              </a:rPr>
              <a:t>Art. 8, §1 er 2 de la CCT n°85</a:t>
            </a:r>
          </a:p>
          <a:p>
            <a:pPr lvl="1"/>
            <a:r>
              <a:rPr lang="fr-FR" sz="2000" b="1" dirty="0">
                <a:solidFill>
                  <a:schemeClr val="accent3"/>
                </a:solidFill>
              </a:rPr>
              <a:t>Art.9 Accord-Cadre européen du 16 juillet 2002</a:t>
            </a:r>
            <a:endParaRPr lang="nl-BE" sz="2000" dirty="0"/>
          </a:p>
        </p:txBody>
      </p:sp>
    </p:spTree>
    <p:extLst>
      <p:ext uri="{BB962C8B-B14F-4D97-AF65-F5344CB8AC3E}">
        <p14:creationId xmlns:p14="http://schemas.microsoft.com/office/powerpoint/2010/main" val="2697197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013"/>
            <a:ext cx="8229600"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Spécificités propres au télétravail</a:t>
            </a:r>
            <a:br>
              <a:rPr lang="fr-FR" sz="3800" dirty="0">
                <a:solidFill>
                  <a:schemeClr val="accent6">
                    <a:lumMod val="60000"/>
                    <a:lumOff val="40000"/>
                  </a:schemeClr>
                </a:solidFill>
              </a:rPr>
            </a:br>
            <a:r>
              <a:rPr lang="fr-FR" sz="2700" dirty="0">
                <a:solidFill>
                  <a:schemeClr val="accent2"/>
                </a:solidFill>
              </a:rPr>
              <a:t>1. Télétravail structurel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200" y="1370013"/>
            <a:ext cx="8229600" cy="4525963"/>
          </a:xfrm>
          <a:solidFill>
            <a:schemeClr val="bg1"/>
          </a:solidFill>
        </p:spPr>
        <p:txBody>
          <a:bodyPr>
            <a:normAutofit fontScale="85000" lnSpcReduction="20000"/>
          </a:bodyPr>
          <a:lstStyle/>
          <a:p>
            <a:pPr>
              <a:buClr>
                <a:schemeClr val="accent6">
                  <a:lumMod val="60000"/>
                  <a:lumOff val="40000"/>
                </a:schemeClr>
              </a:buClr>
            </a:pPr>
            <a:r>
              <a:rPr lang="fr-BE" dirty="0"/>
              <a:t>Nombreuses possibilité pour établir l’horaire de travail :</a:t>
            </a:r>
          </a:p>
          <a:p>
            <a:pPr lvl="1">
              <a:buClr>
                <a:schemeClr val="accent6">
                  <a:lumMod val="60000"/>
                  <a:lumOff val="40000"/>
                </a:schemeClr>
              </a:buClr>
            </a:pPr>
            <a:r>
              <a:rPr lang="fr-BE" dirty="0"/>
              <a:t>Respect de l’horaire du travailleur tel que prévu dans son contrat/ Temps de travail forfaitaire (1 jour de télétravail = 1 jour de travail au sein asbl)</a:t>
            </a:r>
          </a:p>
          <a:p>
            <a:pPr lvl="1">
              <a:buClr>
                <a:schemeClr val="accent6">
                  <a:lumMod val="60000"/>
                  <a:lumOff val="40000"/>
                </a:schemeClr>
              </a:buClr>
            </a:pPr>
            <a:r>
              <a:rPr lang="fr-BE" dirty="0"/>
              <a:t>Nouvel horaire de travail pour le télétravail</a:t>
            </a:r>
          </a:p>
          <a:p>
            <a:pPr lvl="1">
              <a:buClr>
                <a:schemeClr val="accent6">
                  <a:lumMod val="60000"/>
                  <a:lumOff val="40000"/>
                </a:schemeClr>
              </a:buClr>
            </a:pPr>
            <a:r>
              <a:rPr lang="fr-BE" dirty="0"/>
              <a:t>Variabilité des horaires</a:t>
            </a:r>
          </a:p>
          <a:p>
            <a:pPr lvl="1">
              <a:buClr>
                <a:schemeClr val="accent6">
                  <a:lumMod val="60000"/>
                  <a:lumOff val="40000"/>
                </a:schemeClr>
              </a:buClr>
            </a:pPr>
            <a:r>
              <a:rPr lang="fr-BE" dirty="0"/>
              <a:t>Horaires flottants (si télétravail + travail en présentiel)</a:t>
            </a:r>
          </a:p>
          <a:p>
            <a:pPr>
              <a:buClr>
                <a:schemeClr val="accent6">
                  <a:lumMod val="60000"/>
                  <a:lumOff val="40000"/>
                </a:schemeClr>
              </a:buClr>
            </a:pPr>
            <a:r>
              <a:rPr lang="fr-BE" dirty="0"/>
              <a:t>Souplesse dans les </a:t>
            </a:r>
            <a:r>
              <a:rPr lang="fr-BE" b="1" dirty="0">
                <a:solidFill>
                  <a:schemeClr val="accent2"/>
                </a:solidFill>
              </a:rPr>
              <a:t>horaires</a:t>
            </a:r>
            <a:r>
              <a:rPr lang="fr-BE" dirty="0"/>
              <a:t> :</a:t>
            </a:r>
          </a:p>
          <a:p>
            <a:pPr lvl="1">
              <a:buClr>
                <a:schemeClr val="accent6">
                  <a:lumMod val="60000"/>
                  <a:lumOff val="40000"/>
                </a:schemeClr>
              </a:buClr>
            </a:pPr>
            <a:r>
              <a:rPr lang="fr-BE" dirty="0"/>
              <a:t>Possibilité de prévoir un rendez-vous (médical par exemple) ou faire des courses pendant la journée de télétravail.</a:t>
            </a:r>
          </a:p>
          <a:p>
            <a:pPr>
              <a:buClr>
                <a:schemeClr val="accent6">
                  <a:lumMod val="60000"/>
                  <a:lumOff val="40000"/>
                </a:schemeClr>
              </a:buClr>
            </a:pPr>
            <a:endParaRPr lang="fr-BE" dirty="0"/>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44</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A4A9E673-9103-BC4F-AAC5-3C9395261F36}"/>
              </a:ext>
            </a:extLst>
          </p:cNvPr>
          <p:cNvSpPr/>
          <p:nvPr/>
        </p:nvSpPr>
        <p:spPr>
          <a:xfrm>
            <a:off x="4350521" y="5733425"/>
            <a:ext cx="4405358" cy="1015663"/>
          </a:xfrm>
          <a:prstGeom prst="rect">
            <a:avLst/>
          </a:prstGeom>
        </p:spPr>
        <p:txBody>
          <a:bodyPr wrap="square">
            <a:spAutoFit/>
          </a:bodyPr>
          <a:lstStyle/>
          <a:p>
            <a:pPr lvl="1"/>
            <a:r>
              <a:rPr lang="fr-FR" sz="2000" b="1" dirty="0">
                <a:solidFill>
                  <a:schemeClr val="accent3"/>
                </a:solidFill>
              </a:rPr>
              <a:t>Art. 8, §1 er 2 de la CCT n°85</a:t>
            </a:r>
          </a:p>
          <a:p>
            <a:pPr lvl="1"/>
            <a:r>
              <a:rPr lang="fr-FR" sz="2000" b="1" dirty="0">
                <a:solidFill>
                  <a:schemeClr val="accent3"/>
                </a:solidFill>
              </a:rPr>
              <a:t>Art.9 Accord-Cadre européen du 16 juillet 2002</a:t>
            </a:r>
            <a:endParaRPr lang="nl-BE" sz="2000" dirty="0"/>
          </a:p>
        </p:txBody>
      </p:sp>
    </p:spTree>
    <p:extLst>
      <p:ext uri="{BB962C8B-B14F-4D97-AF65-F5344CB8AC3E}">
        <p14:creationId xmlns:p14="http://schemas.microsoft.com/office/powerpoint/2010/main" val="1327445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013"/>
            <a:ext cx="8229600"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Spécificités propres au télétravail</a:t>
            </a:r>
            <a:br>
              <a:rPr lang="fr-FR" sz="3800" dirty="0">
                <a:solidFill>
                  <a:schemeClr val="accent6">
                    <a:lumMod val="60000"/>
                    <a:lumOff val="40000"/>
                  </a:schemeClr>
                </a:solidFill>
              </a:rPr>
            </a:br>
            <a:r>
              <a:rPr lang="fr-FR" sz="2700" dirty="0">
                <a:solidFill>
                  <a:schemeClr val="accent2"/>
                </a:solidFill>
              </a:rPr>
              <a:t>1. Télétravail structurel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200" y="1600200"/>
            <a:ext cx="8522208" cy="4525963"/>
          </a:xfrm>
          <a:solidFill>
            <a:schemeClr val="bg1"/>
          </a:solidFill>
        </p:spPr>
        <p:txBody>
          <a:bodyPr>
            <a:normAutofit fontScale="92500" lnSpcReduction="20000"/>
          </a:bodyPr>
          <a:lstStyle/>
          <a:p>
            <a:pPr>
              <a:buClr>
                <a:schemeClr val="accent6">
                  <a:lumMod val="60000"/>
                  <a:lumOff val="40000"/>
                </a:schemeClr>
              </a:buClr>
            </a:pPr>
            <a:r>
              <a:rPr lang="fr-BE" b="1" dirty="0">
                <a:solidFill>
                  <a:schemeClr val="accent2"/>
                </a:solidFill>
              </a:rPr>
              <a:t>Obligation</a:t>
            </a:r>
            <a:r>
              <a:rPr lang="fr-BE" dirty="0"/>
              <a:t> que l’écrit détaille : </a:t>
            </a:r>
          </a:p>
          <a:p>
            <a:pPr lvl="1">
              <a:buClr>
                <a:schemeClr val="accent6">
                  <a:lumMod val="60000"/>
                  <a:lumOff val="40000"/>
                </a:schemeClr>
              </a:buClr>
            </a:pPr>
            <a:r>
              <a:rPr lang="fr-BE" dirty="0"/>
              <a:t>La fréquence du télétravail</a:t>
            </a:r>
          </a:p>
          <a:p>
            <a:pPr lvl="1">
              <a:buClr>
                <a:schemeClr val="accent6">
                  <a:lumMod val="60000"/>
                  <a:lumOff val="40000"/>
                </a:schemeClr>
              </a:buClr>
            </a:pPr>
            <a:r>
              <a:rPr lang="fr-BE" dirty="0"/>
              <a:t>Éventuellement :</a:t>
            </a:r>
          </a:p>
          <a:p>
            <a:pPr lvl="2">
              <a:buClr>
                <a:schemeClr val="accent6">
                  <a:lumMod val="60000"/>
                  <a:lumOff val="40000"/>
                </a:schemeClr>
              </a:buClr>
            </a:pPr>
            <a:r>
              <a:rPr lang="fr-BE" dirty="0"/>
              <a:t>Le nombre de jours de télétravail </a:t>
            </a:r>
          </a:p>
          <a:p>
            <a:pPr lvl="2">
              <a:buClr>
                <a:schemeClr val="accent6">
                  <a:lumMod val="60000"/>
                  <a:lumOff val="40000"/>
                </a:schemeClr>
              </a:buClr>
            </a:pPr>
            <a:r>
              <a:rPr lang="fr-BE" dirty="0"/>
              <a:t>le nombre de jours/heures de présence dans </a:t>
            </a:r>
            <a:r>
              <a:rPr lang="fr-BE" dirty="0" err="1"/>
              <a:t>l’asbl</a:t>
            </a:r>
            <a:r>
              <a:rPr lang="fr-BE" dirty="0"/>
              <a:t>                </a:t>
            </a:r>
          </a:p>
          <a:p>
            <a:pPr marL="914400" lvl="2" indent="0">
              <a:buClr>
                <a:schemeClr val="accent6">
                  <a:lumMod val="60000"/>
                  <a:lumOff val="40000"/>
                </a:schemeClr>
              </a:buClr>
              <a:buNone/>
            </a:pPr>
            <a:r>
              <a:rPr lang="fr-BE" b="1" dirty="0"/>
              <a:t>LIMITE LA FLEXIBILITÉ</a:t>
            </a:r>
            <a:endParaRPr lang="fr-BE" b="1" dirty="0">
              <a:solidFill>
                <a:schemeClr val="accent2"/>
              </a:solidFill>
            </a:endParaRPr>
          </a:p>
          <a:p>
            <a:pPr lvl="1">
              <a:buClr>
                <a:schemeClr val="accent6">
                  <a:lumMod val="60000"/>
                  <a:lumOff val="40000"/>
                </a:schemeClr>
              </a:buClr>
            </a:pPr>
            <a:r>
              <a:rPr lang="fr-BE" dirty="0"/>
              <a:t>Une </a:t>
            </a:r>
            <a:r>
              <a:rPr lang="fr-BE" dirty="0">
                <a:solidFill>
                  <a:schemeClr val="accent2"/>
                </a:solidFill>
              </a:rPr>
              <a:t>plage horaire « fixe </a:t>
            </a:r>
            <a:r>
              <a:rPr lang="fr-BE" dirty="0"/>
              <a:t>» où le travailleur doit pouvoir être contacté et par quels moyens</a:t>
            </a:r>
          </a:p>
          <a:p>
            <a:pPr>
              <a:buClr>
                <a:schemeClr val="accent6">
                  <a:lumMod val="40000"/>
                  <a:lumOff val="60000"/>
                </a:schemeClr>
              </a:buClr>
            </a:pPr>
            <a:r>
              <a:rPr lang="fr-BE" dirty="0"/>
              <a:t>Si cumul de travail en présentiel et de télétravail, veiller au respect de la durée de travail contractuellement prévue </a:t>
            </a:r>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45</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5" name="ZoneTexte 4">
            <a:extLst>
              <a:ext uri="{FF2B5EF4-FFF2-40B4-BE49-F238E27FC236}">
                <a16:creationId xmlns:a16="http://schemas.microsoft.com/office/drawing/2014/main" id="{95EC4BC0-7A03-8D45-81F4-478B84BC33DC}"/>
              </a:ext>
            </a:extLst>
          </p:cNvPr>
          <p:cNvSpPr txBox="1"/>
          <p:nvPr/>
        </p:nvSpPr>
        <p:spPr>
          <a:xfrm>
            <a:off x="7022592" y="5760721"/>
            <a:ext cx="1956816" cy="595312"/>
          </a:xfrm>
          <a:prstGeom prst="rect">
            <a:avLst/>
          </a:prstGeom>
        </p:spPr>
        <p:txBody>
          <a:bodyPr vert="horz" wrap="square" lIns="91440" tIns="45720" rIns="91440" bIns="45720" rtlCol="0" anchor="ctr">
            <a:normAutofit/>
          </a:bodyPr>
          <a:lstStyle/>
          <a:p>
            <a:r>
              <a:rPr lang="fr-FR" sz="1400" b="1" dirty="0">
                <a:solidFill>
                  <a:schemeClr val="accent3"/>
                </a:solidFill>
              </a:rPr>
              <a:t>Art.6, §2 CCT n°85</a:t>
            </a:r>
          </a:p>
        </p:txBody>
      </p:sp>
      <p:cxnSp>
        <p:nvCxnSpPr>
          <p:cNvPr id="9" name="Connecteur droit avec flèche 8">
            <a:extLst>
              <a:ext uri="{FF2B5EF4-FFF2-40B4-BE49-F238E27FC236}">
                <a16:creationId xmlns:a16="http://schemas.microsoft.com/office/drawing/2014/main" id="{00B20C48-3494-1089-DD98-C44CAAA08F0D}"/>
              </a:ext>
            </a:extLst>
          </p:cNvPr>
          <p:cNvCxnSpPr/>
          <p:nvPr/>
        </p:nvCxnSpPr>
        <p:spPr>
          <a:xfrm>
            <a:off x="689811" y="3689684"/>
            <a:ext cx="6737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2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013"/>
            <a:ext cx="8229600"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Spécificités propres au télétravail</a:t>
            </a:r>
            <a:br>
              <a:rPr lang="fr-FR" sz="3800" dirty="0">
                <a:solidFill>
                  <a:schemeClr val="accent6">
                    <a:lumMod val="60000"/>
                    <a:lumOff val="40000"/>
                  </a:schemeClr>
                </a:solidFill>
              </a:rPr>
            </a:br>
            <a:r>
              <a:rPr lang="fr-FR" sz="2700" dirty="0">
                <a:solidFill>
                  <a:schemeClr val="accent2"/>
                </a:solidFill>
              </a:rPr>
              <a:t>2. Télétravail occasionnel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lnSpcReduction="10000"/>
          </a:bodyPr>
          <a:lstStyle/>
          <a:p>
            <a:pPr>
              <a:buClr>
                <a:schemeClr val="accent6">
                  <a:lumMod val="60000"/>
                  <a:lumOff val="40000"/>
                </a:schemeClr>
              </a:buClr>
            </a:pPr>
            <a:r>
              <a:rPr lang="fr-BE" dirty="0"/>
              <a:t>Le </a:t>
            </a:r>
            <a:r>
              <a:rPr lang="fr-BE" b="1" dirty="0"/>
              <a:t>télétravailleur occasionnel</a:t>
            </a:r>
            <a:r>
              <a:rPr lang="fr-BE" dirty="0"/>
              <a:t> gère l’organisation de son travail dans le cadre de la durée du travail applicable dans </a:t>
            </a:r>
            <a:r>
              <a:rPr lang="fr-BE" dirty="0" err="1"/>
              <a:t>l’asbl</a:t>
            </a:r>
            <a:r>
              <a:rPr lang="fr-BE" dirty="0"/>
              <a:t>. </a:t>
            </a:r>
          </a:p>
          <a:p>
            <a:pPr>
              <a:buClr>
                <a:schemeClr val="accent6">
                  <a:lumMod val="60000"/>
                  <a:lumOff val="40000"/>
                </a:schemeClr>
              </a:buClr>
            </a:pPr>
            <a:r>
              <a:rPr lang="fr-BE" dirty="0"/>
              <a:t>Prester le nombre d’heures prévues sur la journée sans respecter strictement l’horaire de travail</a:t>
            </a:r>
          </a:p>
          <a:p>
            <a:pPr>
              <a:buClr>
                <a:schemeClr val="accent6">
                  <a:lumMod val="60000"/>
                  <a:lumOff val="40000"/>
                </a:schemeClr>
              </a:buClr>
            </a:pPr>
            <a:r>
              <a:rPr lang="fr-BE" dirty="0"/>
              <a:t>Possibilité d’aménagements horaires (</a:t>
            </a:r>
            <a:r>
              <a:rPr lang="fr-BE" b="1" dirty="0"/>
              <a:t>time-shifts</a:t>
            </a:r>
            <a:r>
              <a:rPr lang="fr-BE" dirty="0"/>
              <a:t>)</a:t>
            </a:r>
          </a:p>
          <a:p>
            <a:pPr lvl="1">
              <a:buClr>
                <a:schemeClr val="accent6">
                  <a:lumMod val="60000"/>
                  <a:lumOff val="40000"/>
                </a:schemeClr>
              </a:buClr>
            </a:pPr>
            <a:r>
              <a:rPr lang="fr-BE" dirty="0"/>
              <a:t>Avertir son employeur</a:t>
            </a: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46</a:t>
            </a:fld>
            <a:endParaRPr lang="fr-BE" dirty="0"/>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98079B79-7216-854F-8453-CC721F1D481D}"/>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25, §2 loi du 5 mars 2017</a:t>
            </a:r>
            <a:endParaRPr lang="nl-BE" sz="2000" dirty="0"/>
          </a:p>
        </p:txBody>
      </p:sp>
    </p:spTree>
    <p:extLst>
      <p:ext uri="{BB962C8B-B14F-4D97-AF65-F5344CB8AC3E}">
        <p14:creationId xmlns:p14="http://schemas.microsoft.com/office/powerpoint/2010/main" val="761959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013"/>
            <a:ext cx="8229600"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Spécificités propres au télétravail</a:t>
            </a:r>
            <a:br>
              <a:rPr lang="fr-FR" sz="3800" dirty="0">
                <a:solidFill>
                  <a:schemeClr val="accent6">
                    <a:lumMod val="60000"/>
                    <a:lumOff val="40000"/>
                  </a:schemeClr>
                </a:solidFill>
              </a:rPr>
            </a:br>
            <a:r>
              <a:rPr lang="fr-FR" sz="2700" dirty="0">
                <a:solidFill>
                  <a:schemeClr val="accent2"/>
                </a:solidFill>
              </a:rPr>
              <a:t>3. Télétravail COVID-19 (n’existe plus -&gt; pour infos)</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pPr>
              <a:buClr>
                <a:schemeClr val="accent6">
                  <a:lumMod val="60000"/>
                  <a:lumOff val="40000"/>
                </a:schemeClr>
              </a:buClr>
            </a:pPr>
            <a:r>
              <a:rPr lang="fr-FR" dirty="0"/>
              <a:t>Le </a:t>
            </a:r>
            <a:r>
              <a:rPr lang="fr-FR" b="1" dirty="0"/>
              <a:t>télétravailleur</a:t>
            </a:r>
            <a:r>
              <a:rPr lang="fr-FR" dirty="0"/>
              <a:t> gérait l’organisation de son travail dans le cadre de la durée du travail applicable au sein de </a:t>
            </a:r>
            <a:r>
              <a:rPr lang="fr-FR" dirty="0" err="1"/>
              <a:t>l’asbl</a:t>
            </a:r>
            <a:endParaRPr lang="fr-FR" dirty="0"/>
          </a:p>
          <a:p>
            <a:pPr lvl="1">
              <a:buClr>
                <a:schemeClr val="accent6">
                  <a:lumMod val="60000"/>
                  <a:lumOff val="40000"/>
                </a:schemeClr>
              </a:buClr>
            </a:pPr>
            <a:r>
              <a:rPr lang="fr-FR" dirty="0"/>
              <a:t>Flexibilité possible comme le télétravail occasionnel</a:t>
            </a:r>
          </a:p>
          <a:p>
            <a:pPr lvl="1">
              <a:buClr>
                <a:schemeClr val="accent6">
                  <a:lumMod val="60000"/>
                  <a:lumOff val="40000"/>
                </a:schemeClr>
              </a:buClr>
            </a:pPr>
            <a:r>
              <a:rPr lang="fr-FR" dirty="0"/>
              <a:t>Limitation par les moments où le travailleur devait être joignable</a:t>
            </a:r>
          </a:p>
          <a:p>
            <a:pPr lvl="1">
              <a:buClr>
                <a:schemeClr val="accent6">
                  <a:lumMod val="60000"/>
                  <a:lumOff val="40000"/>
                </a:schemeClr>
              </a:buClr>
            </a:pPr>
            <a:r>
              <a:rPr lang="fr-FR" dirty="0"/>
              <a:t>À défaut d’accord, le travailleur appliquait les horaires de travail dans les bureaux de </a:t>
            </a:r>
            <a:r>
              <a:rPr lang="fr-FR" dirty="0" err="1"/>
              <a:t>l’asbl</a:t>
            </a: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47</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C6BBE238-2BE5-4247-87DA-9E5A1B37CAA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8 et 11 CCT n°149</a:t>
            </a:r>
            <a:endParaRPr lang="nl-BE" sz="2000" dirty="0"/>
          </a:p>
        </p:txBody>
      </p:sp>
    </p:spTree>
    <p:extLst>
      <p:ext uri="{BB962C8B-B14F-4D97-AF65-F5344CB8AC3E}">
        <p14:creationId xmlns:p14="http://schemas.microsoft.com/office/powerpoint/2010/main" val="3941047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013"/>
            <a:ext cx="8229600"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Spécificités propres au télétravail</a:t>
            </a:r>
            <a:br>
              <a:rPr lang="fr-FR" sz="3800" dirty="0">
                <a:solidFill>
                  <a:schemeClr val="accent6">
                    <a:lumMod val="60000"/>
                    <a:lumOff val="40000"/>
                  </a:schemeClr>
                </a:solidFill>
              </a:rPr>
            </a:br>
            <a:r>
              <a:rPr lang="fr-FR" sz="2700" dirty="0">
                <a:solidFill>
                  <a:schemeClr val="accent2"/>
                </a:solidFill>
              </a:rPr>
              <a:t>4. Heures supplémentaires</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244929" y="1600200"/>
            <a:ext cx="8686799" cy="4756150"/>
          </a:xfrm>
          <a:solidFill>
            <a:schemeClr val="bg1"/>
          </a:solidFill>
        </p:spPr>
        <p:txBody>
          <a:bodyPr>
            <a:normAutofit fontScale="85000" lnSpcReduction="20000"/>
          </a:bodyPr>
          <a:lstStyle/>
          <a:p>
            <a:pPr>
              <a:buClr>
                <a:schemeClr val="accent6">
                  <a:lumMod val="60000"/>
                  <a:lumOff val="40000"/>
                </a:schemeClr>
              </a:buClr>
            </a:pPr>
            <a:r>
              <a:rPr lang="fr-BE" b="1" dirty="0"/>
              <a:t>Heures de travail supplémentaires = </a:t>
            </a:r>
            <a:r>
              <a:rPr lang="fr-BE" dirty="0"/>
              <a:t>heures prestées au-delà des heures de prestations habituelles</a:t>
            </a:r>
          </a:p>
          <a:p>
            <a:pPr>
              <a:buClr>
                <a:schemeClr val="accent6">
                  <a:lumMod val="60000"/>
                  <a:lumOff val="40000"/>
                </a:schemeClr>
              </a:buClr>
            </a:pPr>
            <a:r>
              <a:rPr lang="fr-BE" b="1" dirty="0"/>
              <a:t>Pas</a:t>
            </a:r>
            <a:r>
              <a:rPr lang="fr-BE" dirty="0"/>
              <a:t> </a:t>
            </a:r>
            <a:r>
              <a:rPr lang="fr-BE" b="1" dirty="0"/>
              <a:t>de sursalaire </a:t>
            </a:r>
            <a:r>
              <a:rPr lang="fr-BE" dirty="0"/>
              <a:t>pour les heures supplémentaires prestées</a:t>
            </a:r>
          </a:p>
          <a:p>
            <a:pPr>
              <a:buClr>
                <a:schemeClr val="accent6">
                  <a:lumMod val="60000"/>
                  <a:lumOff val="40000"/>
                </a:schemeClr>
              </a:buClr>
            </a:pPr>
            <a:r>
              <a:rPr lang="fr-BE" dirty="0">
                <a:solidFill>
                  <a:schemeClr val="accent2"/>
                </a:solidFill>
              </a:rPr>
              <a:t>!!! </a:t>
            </a:r>
            <a:r>
              <a:rPr lang="fr-BE" dirty="0"/>
              <a:t>Heures supplémentaires prestées dues à une </a:t>
            </a:r>
            <a:r>
              <a:rPr lang="fr-BE" b="1" dirty="0"/>
              <a:t>urgence</a:t>
            </a:r>
            <a:r>
              <a:rPr lang="fr-BE" dirty="0"/>
              <a:t> où à un </a:t>
            </a:r>
            <a:r>
              <a:rPr lang="fr-BE" b="1" dirty="0"/>
              <a:t>travail exceptionnel</a:t>
            </a:r>
            <a:r>
              <a:rPr lang="fr-BE" dirty="0"/>
              <a:t>, </a:t>
            </a:r>
            <a:r>
              <a:rPr lang="fr-BE" u="sng" dirty="0"/>
              <a:t>à la demande de l’employeur</a:t>
            </a:r>
            <a:r>
              <a:rPr lang="fr-BE" dirty="0"/>
              <a:t> </a:t>
            </a:r>
          </a:p>
          <a:p>
            <a:pPr lvl="1">
              <a:buClr>
                <a:schemeClr val="accent6">
                  <a:lumMod val="60000"/>
                  <a:lumOff val="40000"/>
                </a:schemeClr>
              </a:buClr>
            </a:pPr>
            <a:r>
              <a:rPr lang="fr-BE" dirty="0"/>
              <a:t>Accord l’amiable avec l’employeur visant à </a:t>
            </a:r>
            <a:r>
              <a:rPr lang="fr-BE" dirty="0">
                <a:solidFill>
                  <a:schemeClr val="accent2"/>
                </a:solidFill>
              </a:rPr>
              <a:t>récupérer les heures prestées</a:t>
            </a:r>
          </a:p>
          <a:p>
            <a:pPr lvl="1">
              <a:buClr>
                <a:schemeClr val="accent6">
                  <a:lumMod val="60000"/>
                  <a:lumOff val="40000"/>
                </a:schemeClr>
              </a:buClr>
            </a:pPr>
            <a:r>
              <a:rPr lang="fr-BE" dirty="0"/>
              <a:t>Prévoir une clause dans la convention/ règlement de travail « </a:t>
            </a:r>
            <a:r>
              <a:rPr lang="fr-BE" i="1" dirty="0"/>
              <a:t>le télétravailleur ne peut pas dépasser les limites horaires contractuellement prévues sans avoir obtenu l’accord préalable de l’employeur </a:t>
            </a:r>
            <a:r>
              <a:rPr lang="fr-BE" dirty="0"/>
              <a:t>»</a:t>
            </a:r>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48</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82474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4</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Schéma général de l’intervention</a:t>
            </a:r>
          </a:p>
        </p:txBody>
      </p:sp>
      <p:graphicFrame>
        <p:nvGraphicFramePr>
          <p:cNvPr id="3" name="Espace réservé du contenu 2">
            <a:extLst>
              <a:ext uri="{FF2B5EF4-FFF2-40B4-BE49-F238E27FC236}">
                <a16:creationId xmlns:a16="http://schemas.microsoft.com/office/drawing/2014/main" id="{C5A1A52C-1F1A-D64D-AE1F-27A9EAA8526A}"/>
              </a:ext>
            </a:extLst>
          </p:cNvPr>
          <p:cNvGraphicFramePr>
            <a:graphicFrameLocks noGrp="1"/>
          </p:cNvGraphicFramePr>
          <p:nvPr>
            <p:ph idx="1"/>
          </p:nvPr>
        </p:nvGraphicFramePr>
        <p:xfrm>
          <a:off x="457199" y="1345367"/>
          <a:ext cx="8686801" cy="5376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6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9A39BA1-3A2C-BF4E-B93B-843C08162D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B8825E23-BE31-9942-BD4A-97D024F7582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0C313582-B27F-4547-BD95-3F85FB842D6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42EF92D8-2A59-8346-AF99-63F0F132D8C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560CC0CA-D6F6-F745-9EC7-E642FAC265F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86208DEF-AB43-2948-9DD8-8CC797418DE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1FCD183C-86E1-1A43-980E-5EF1581AC8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C75C2508-6DA2-634A-925E-4969F2FAEB0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F435C9DE-BA74-B344-86C9-F834CCC5BE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70FDC10A-54B3-D147-9A0D-5AF4A77639C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CF6DEA46-FD92-094B-9A98-185848E19FD1}"/>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graphicEl>
                                              <a:dgm id="{60ECD8BA-AE10-EB49-A0C6-453F78F23AB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FF9C0274-A3E0-F647-8B3E-BB4D031384E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768AD662-065E-6E44-AC93-1CBB581F7A3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E7EC7133-BAB8-DD42-AA54-121C04058A0F}"/>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B8176EDE-DB10-FA47-86BD-140B0F52A8E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3EE681ED-1328-9740-A4B2-0C0F96E58F4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Bien-être au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Contexte</a:t>
            </a:r>
          </a:p>
          <a:p>
            <a:pPr marL="514350" indent="-514350">
              <a:buClr>
                <a:schemeClr val="accent6">
                  <a:lumMod val="60000"/>
                  <a:lumOff val="40000"/>
                </a:schemeClr>
              </a:buClr>
              <a:buFont typeface="+mj-lt"/>
              <a:buAutoNum type="arabicPeriod"/>
            </a:pPr>
            <a:r>
              <a:rPr lang="fr-FR" dirty="0"/>
              <a:t>Mise en œuvre du bien-être au travail dans le télétravail</a:t>
            </a:r>
          </a:p>
          <a:p>
            <a:pPr marL="514350" indent="-514350">
              <a:buClr>
                <a:schemeClr val="accent6">
                  <a:lumMod val="60000"/>
                  <a:lumOff val="40000"/>
                </a:schemeClr>
              </a:buClr>
              <a:buFont typeface="+mj-lt"/>
              <a:buAutoNum type="arabicPeriod"/>
            </a:pPr>
            <a:r>
              <a:rPr lang="fr-FR" dirty="0"/>
              <a:t>Ergonomie au travail</a:t>
            </a:r>
          </a:p>
          <a:p>
            <a:pPr marL="514350" indent="-514350">
              <a:buClr>
                <a:schemeClr val="accent6">
                  <a:lumMod val="60000"/>
                  <a:lumOff val="40000"/>
                </a:schemeClr>
              </a:buClr>
              <a:buFont typeface="+mj-lt"/>
              <a:buAutoNum type="arabicPeriod"/>
            </a:pPr>
            <a:r>
              <a:rPr lang="fr-FR" dirty="0"/>
              <a:t>Le droit à la déconnexion</a:t>
            </a:r>
          </a:p>
          <a:p>
            <a:pPr marL="514350" indent="-514350">
              <a:buClr>
                <a:schemeClr val="accent6">
                  <a:lumMod val="60000"/>
                  <a:lumOff val="40000"/>
                </a:schemeClr>
              </a:buClr>
              <a:buFont typeface="+mj-lt"/>
              <a:buAutoNum type="arabicPeriod"/>
            </a:pPr>
            <a:r>
              <a:rPr lang="fr-FR" dirty="0"/>
              <a:t>Créer un environnement propice au télétravail</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49</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2</a:t>
            </a:r>
          </a:p>
        </p:txBody>
      </p:sp>
    </p:spTree>
    <p:extLst>
      <p:ext uri="{BB962C8B-B14F-4D97-AF65-F5344CB8AC3E}">
        <p14:creationId xmlns:p14="http://schemas.microsoft.com/office/powerpoint/2010/main" val="2916650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Bien-être au travail</a:t>
            </a:r>
          </a:p>
        </p:txBody>
      </p:sp>
      <p:sp>
        <p:nvSpPr>
          <p:cNvPr id="3" name="Espace réservé du contenu 2"/>
          <p:cNvSpPr>
            <a:spLocks noGrp="1"/>
          </p:cNvSpPr>
          <p:nvPr>
            <p:ph idx="1"/>
          </p:nvPr>
        </p:nvSpPr>
        <p:spPr>
          <a:solidFill>
            <a:schemeClr val="bg1"/>
          </a:solidFill>
        </p:spPr>
        <p:txBody>
          <a:bodyPr>
            <a:normAutofit lnSpcReduction="10000"/>
          </a:bodyPr>
          <a:lstStyle/>
          <a:p>
            <a:pPr marL="514350" indent="-514350">
              <a:buClr>
                <a:schemeClr val="accent6">
                  <a:lumMod val="60000"/>
                  <a:lumOff val="40000"/>
                </a:schemeClr>
              </a:buClr>
              <a:buFont typeface="+mj-lt"/>
              <a:buAutoNum type="arabicPeriod"/>
            </a:pPr>
            <a:r>
              <a:rPr lang="fr-FR" dirty="0">
                <a:solidFill>
                  <a:schemeClr val="accent2"/>
                </a:solidFill>
              </a:rPr>
              <a:t>Contexte</a:t>
            </a:r>
          </a:p>
          <a:p>
            <a:pPr marL="914400" lvl="1" indent="-514350">
              <a:buFont typeface="+mj-lt"/>
              <a:buAutoNum type="arabicPeriod"/>
            </a:pPr>
            <a:r>
              <a:rPr lang="fr-FR" dirty="0"/>
              <a:t>Avantages et désavantages du télétravail</a:t>
            </a:r>
          </a:p>
          <a:p>
            <a:pPr marL="914400" lvl="1" indent="-514350">
              <a:buFont typeface="+mj-lt"/>
              <a:buAutoNum type="arabicPeriod"/>
            </a:pPr>
            <a:r>
              <a:rPr lang="fr-FR" dirty="0"/>
              <a:t>Synthèse</a:t>
            </a:r>
          </a:p>
          <a:p>
            <a:pPr marL="514350" indent="-514350">
              <a:buClr>
                <a:schemeClr val="accent6">
                  <a:lumMod val="60000"/>
                  <a:lumOff val="40000"/>
                </a:schemeClr>
              </a:buClr>
              <a:buFont typeface="+mj-lt"/>
              <a:buAutoNum type="arabicPeriod"/>
            </a:pPr>
            <a:r>
              <a:rPr lang="fr-FR" dirty="0"/>
              <a:t>Mise en œuvre du bien-être au travail dans le télétravail</a:t>
            </a:r>
          </a:p>
          <a:p>
            <a:pPr marL="514350" indent="-514350">
              <a:buClr>
                <a:schemeClr val="accent6">
                  <a:lumMod val="60000"/>
                  <a:lumOff val="40000"/>
                </a:schemeClr>
              </a:buClr>
              <a:buFont typeface="+mj-lt"/>
              <a:buAutoNum type="arabicPeriod"/>
            </a:pPr>
            <a:r>
              <a:rPr lang="fr-FR" dirty="0"/>
              <a:t>Ergonomie au travail</a:t>
            </a:r>
          </a:p>
          <a:p>
            <a:pPr marL="514350" indent="-514350">
              <a:buClr>
                <a:schemeClr val="accent6">
                  <a:lumMod val="60000"/>
                  <a:lumOff val="40000"/>
                </a:schemeClr>
              </a:buClr>
              <a:buFont typeface="+mj-lt"/>
              <a:buAutoNum type="arabicPeriod"/>
            </a:pPr>
            <a:r>
              <a:rPr lang="fr-FR" dirty="0"/>
              <a:t>Le droit à la déconnexion</a:t>
            </a:r>
          </a:p>
          <a:p>
            <a:pPr marL="514350" indent="-514350">
              <a:buClr>
                <a:schemeClr val="accent6">
                  <a:lumMod val="60000"/>
                  <a:lumOff val="40000"/>
                </a:schemeClr>
              </a:buClr>
              <a:buFont typeface="+mj-lt"/>
              <a:buAutoNum type="arabicPeriod"/>
            </a:pPr>
            <a:r>
              <a:rPr lang="fr-FR" dirty="0"/>
              <a:t>Créer un environnement propice au télétravail</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50</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2</a:t>
            </a:r>
          </a:p>
        </p:txBody>
      </p:sp>
    </p:spTree>
    <p:extLst>
      <p:ext uri="{BB962C8B-B14F-4D97-AF65-F5344CB8AC3E}">
        <p14:creationId xmlns:p14="http://schemas.microsoft.com/office/powerpoint/2010/main" val="2603031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Contexte</a:t>
            </a:r>
            <a:br>
              <a:rPr lang="fr-FR" sz="3800" dirty="0">
                <a:solidFill>
                  <a:schemeClr val="accent6">
                    <a:lumMod val="60000"/>
                    <a:lumOff val="40000"/>
                  </a:schemeClr>
                </a:solidFill>
              </a:rPr>
            </a:br>
            <a:r>
              <a:rPr lang="fr-FR" sz="2700" dirty="0">
                <a:solidFill>
                  <a:schemeClr val="accent2"/>
                </a:solidFill>
              </a:rPr>
              <a:t>1.  Avantages et désavantages du télétravail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pPr marL="0" indent="0">
              <a:buClr>
                <a:schemeClr val="accent6">
                  <a:lumMod val="60000"/>
                  <a:lumOff val="40000"/>
                </a:schemeClr>
              </a:buClr>
              <a:buNone/>
            </a:pPr>
            <a:r>
              <a:rPr lang="fr-FR" b="1" dirty="0">
                <a:solidFill>
                  <a:schemeClr val="accent1"/>
                </a:solidFill>
              </a:rPr>
              <a:t>Exercice</a:t>
            </a:r>
            <a:endParaRPr lang="fr-FR" dirty="0"/>
          </a:p>
          <a:p>
            <a:pPr>
              <a:buClr>
                <a:schemeClr val="accent6">
                  <a:lumMod val="60000"/>
                  <a:lumOff val="40000"/>
                </a:schemeClr>
              </a:buClr>
            </a:pPr>
            <a:r>
              <a:rPr lang="fr-FR" dirty="0"/>
              <a:t>Quels sont les avantages et désavantages possibles du télétravail sur le bien-être des travailleurs ?</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51</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4258203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Contexte</a:t>
            </a:r>
            <a:br>
              <a:rPr lang="fr-FR" sz="3800" dirty="0">
                <a:solidFill>
                  <a:schemeClr val="accent6">
                    <a:lumMod val="60000"/>
                    <a:lumOff val="40000"/>
                  </a:schemeClr>
                </a:solidFill>
              </a:rPr>
            </a:br>
            <a:r>
              <a:rPr lang="fr-FR" sz="2700" dirty="0">
                <a:solidFill>
                  <a:schemeClr val="accent2"/>
                </a:solidFill>
              </a:rPr>
              <a:t>1.  Avantages et désavantages du télétravail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graphicFrame>
        <p:nvGraphicFramePr>
          <p:cNvPr id="5" name="Tableau 6">
            <a:extLst>
              <a:ext uri="{FF2B5EF4-FFF2-40B4-BE49-F238E27FC236}">
                <a16:creationId xmlns:a16="http://schemas.microsoft.com/office/drawing/2014/main" id="{164AE4C5-CC27-7B48-8D99-418DA4481299}"/>
              </a:ext>
            </a:extLst>
          </p:cNvPr>
          <p:cNvGraphicFramePr>
            <a:graphicFrameLocks noGrp="1"/>
          </p:cNvGraphicFramePr>
          <p:nvPr>
            <p:ph idx="1"/>
          </p:nvPr>
        </p:nvGraphicFramePr>
        <p:xfrm>
          <a:off x="457200" y="1360290"/>
          <a:ext cx="8045116" cy="4867479"/>
        </p:xfrm>
        <a:graphic>
          <a:graphicData uri="http://schemas.openxmlformats.org/drawingml/2006/table">
            <a:tbl>
              <a:tblPr firstRow="1" bandRow="1">
                <a:tableStyleId>{5C22544A-7EE6-4342-B048-85BDC9FD1C3A}</a:tableStyleId>
              </a:tblPr>
              <a:tblGrid>
                <a:gridCol w="4022558">
                  <a:extLst>
                    <a:ext uri="{9D8B030D-6E8A-4147-A177-3AD203B41FA5}">
                      <a16:colId xmlns:a16="http://schemas.microsoft.com/office/drawing/2014/main" val="2190520016"/>
                    </a:ext>
                  </a:extLst>
                </a:gridCol>
                <a:gridCol w="4022558">
                  <a:extLst>
                    <a:ext uri="{9D8B030D-6E8A-4147-A177-3AD203B41FA5}">
                      <a16:colId xmlns:a16="http://schemas.microsoft.com/office/drawing/2014/main" val="2758157504"/>
                    </a:ext>
                  </a:extLst>
                </a:gridCol>
              </a:tblGrid>
              <a:tr h="346286">
                <a:tc>
                  <a:txBody>
                    <a:bodyPr/>
                    <a:lstStyle/>
                    <a:p>
                      <a:pPr algn="ctr"/>
                      <a:r>
                        <a:rPr lang="fr-FR" dirty="0"/>
                        <a:t>Avantages</a:t>
                      </a:r>
                    </a:p>
                  </a:txBody>
                  <a:tcPr/>
                </a:tc>
                <a:tc>
                  <a:txBody>
                    <a:bodyPr/>
                    <a:lstStyle/>
                    <a:p>
                      <a:pPr algn="ctr"/>
                      <a:r>
                        <a:rPr lang="fr-FR" dirty="0"/>
                        <a:t>Désavantages</a:t>
                      </a:r>
                    </a:p>
                  </a:txBody>
                  <a:tcPr/>
                </a:tc>
                <a:extLst>
                  <a:ext uri="{0D108BD9-81ED-4DB2-BD59-A6C34878D82A}">
                    <a16:rowId xmlns:a16="http://schemas.microsoft.com/office/drawing/2014/main" val="4173468563"/>
                  </a:ext>
                </a:extLst>
              </a:tr>
              <a:tr h="4501719">
                <a:tc>
                  <a:txBody>
                    <a:bodyPr/>
                    <a:lstStyle/>
                    <a:p>
                      <a:pPr marL="285750" indent="-285750">
                        <a:buFont typeface="Wingdings" pitchFamily="2" charset="2"/>
                        <a:buChar char="Ø"/>
                      </a:pPr>
                      <a:r>
                        <a:rPr lang="fr-FR" dirty="0"/>
                        <a:t>……………………………………….</a:t>
                      </a:r>
                    </a:p>
                    <a:p>
                      <a:pPr marL="285750" indent="-285750">
                        <a:buFont typeface="Wingdings" pitchFamily="2" charset="2"/>
                        <a:buChar char="Ø"/>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txBody>
                  <a:tcPr/>
                </a:tc>
                <a:tc>
                  <a:txBody>
                    <a:bodyPr/>
                    <a:lstStyle/>
                    <a:p>
                      <a:pPr marL="285750" indent="-285750">
                        <a:buFont typeface="Wingdings" pitchFamily="2" charset="2"/>
                        <a:buChar char="Ø"/>
                      </a:pPr>
                      <a:r>
                        <a:rPr lang="fr-FR" dirty="0"/>
                        <a:t>……………………………………….</a:t>
                      </a:r>
                    </a:p>
                    <a:p>
                      <a:pPr marL="285750" indent="-285750">
                        <a:buFont typeface="Wingdings" pitchFamily="2" charset="2"/>
                        <a:buChar char="Ø"/>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endParaRPr lang="fr-FR" dirty="0"/>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dirty="0"/>
                        <a:t>……………………………………….</a:t>
                      </a:r>
                    </a:p>
                    <a:p>
                      <a:endParaRPr lang="fr-FR" dirty="0"/>
                    </a:p>
                  </a:txBody>
                  <a:tcPr/>
                </a:tc>
                <a:extLst>
                  <a:ext uri="{0D108BD9-81ED-4DB2-BD59-A6C34878D82A}">
                    <a16:rowId xmlns:a16="http://schemas.microsoft.com/office/drawing/2014/main" val="1218265013"/>
                  </a:ext>
                </a:extLst>
              </a:tr>
            </a:tbl>
          </a:graphicData>
        </a:graphic>
      </p:graphicFrame>
      <p:sp>
        <p:nvSpPr>
          <p:cNvPr id="4" name="Espace réservé du numéro de diapositive 3"/>
          <p:cNvSpPr>
            <a:spLocks noGrp="1"/>
          </p:cNvSpPr>
          <p:nvPr>
            <p:ph type="sldNum" sz="quarter" idx="12"/>
          </p:nvPr>
        </p:nvSpPr>
        <p:spPr/>
        <p:txBody>
          <a:bodyPr/>
          <a:lstStyle/>
          <a:p>
            <a:fld id="{3B64D346-CCD0-C84D-AE07-403AF05713F2}" type="slidenum">
              <a:rPr lang="fr-BE" smtClean="0"/>
              <a:t>52</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1147201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Contexte</a:t>
            </a:r>
            <a:br>
              <a:rPr lang="fr-FR" sz="3800" dirty="0">
                <a:solidFill>
                  <a:schemeClr val="accent6">
                    <a:lumMod val="60000"/>
                    <a:lumOff val="40000"/>
                  </a:schemeClr>
                </a:solidFill>
              </a:rPr>
            </a:br>
            <a:r>
              <a:rPr lang="fr-FR" sz="2700" dirty="0">
                <a:solidFill>
                  <a:schemeClr val="accent2"/>
                </a:solidFill>
              </a:rPr>
              <a:t>2.  Synthèse</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r>
              <a:rPr lang="fr-BE" dirty="0"/>
              <a:t>Le télétravail peut s’avérer </a:t>
            </a:r>
            <a:r>
              <a:rPr lang="fr-BE" dirty="0">
                <a:solidFill>
                  <a:schemeClr val="accent2"/>
                </a:solidFill>
              </a:rPr>
              <a:t>bénéfique</a:t>
            </a:r>
            <a:r>
              <a:rPr lang="fr-BE" dirty="0"/>
              <a:t> pour le télétravailleur :</a:t>
            </a:r>
          </a:p>
          <a:p>
            <a:pPr lvl="1"/>
            <a:r>
              <a:rPr lang="fr-BE" dirty="0"/>
              <a:t>Autonomie dans la réalisation du travail</a:t>
            </a:r>
          </a:p>
          <a:p>
            <a:pPr lvl="1"/>
            <a:r>
              <a:rPr lang="fr-BE" dirty="0"/>
              <a:t>Productivité accrue</a:t>
            </a:r>
            <a:endParaRPr lang="fr-FR" dirty="0"/>
          </a:p>
          <a:p>
            <a:pPr lvl="1"/>
            <a:r>
              <a:rPr lang="fr-FR" dirty="0"/>
              <a:t>Conciliation activités privées et professionnelles</a:t>
            </a:r>
          </a:p>
          <a:p>
            <a:pPr lvl="1"/>
            <a:r>
              <a:rPr lang="fr-FR" dirty="0"/>
              <a:t>Idéal pour les tâches réflexives, demandant plus de concentration</a:t>
            </a:r>
          </a:p>
          <a:p>
            <a:pPr lvl="1"/>
            <a:r>
              <a:rPr lang="fr-FR" dirty="0"/>
              <a:t>Éviter les longs trajets</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53</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1466905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Contexte</a:t>
            </a:r>
            <a:br>
              <a:rPr lang="fr-FR" sz="3800" dirty="0">
                <a:solidFill>
                  <a:schemeClr val="accent6">
                    <a:lumMod val="60000"/>
                    <a:lumOff val="40000"/>
                  </a:schemeClr>
                </a:solidFill>
              </a:rPr>
            </a:br>
            <a:r>
              <a:rPr lang="fr-FR" sz="2700" dirty="0">
                <a:solidFill>
                  <a:schemeClr val="accent2"/>
                </a:solidFill>
              </a:rPr>
              <a:t>2.  Synthèse</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a:bodyPr>
          <a:lstStyle/>
          <a:p>
            <a:r>
              <a:rPr lang="fr-BE" dirty="0"/>
              <a:t>Le télétravail peut entraîner de nombreux </a:t>
            </a:r>
            <a:r>
              <a:rPr lang="fr-BE" dirty="0">
                <a:solidFill>
                  <a:schemeClr val="accent2"/>
                </a:solidFill>
              </a:rPr>
              <a:t>risques</a:t>
            </a:r>
            <a:r>
              <a:rPr lang="fr-BE" dirty="0"/>
              <a:t> en matière de bien-être au travail :</a:t>
            </a:r>
          </a:p>
          <a:p>
            <a:pPr lvl="1"/>
            <a:r>
              <a:rPr lang="fr-BE" dirty="0"/>
              <a:t>Risques psychosociaux (RPS) : isolement social, sentiment d’invisibilité, démotivation du télétravailleur, stress en lien avec les objectifs de prestation</a:t>
            </a:r>
          </a:p>
          <a:p>
            <a:pPr lvl="1"/>
            <a:r>
              <a:rPr lang="fr-BE" dirty="0"/>
              <a:t>Troubles musculosquelettiques (TMS) : sédentarité, mal de dos, tendinites …</a:t>
            </a:r>
          </a:p>
          <a:p>
            <a:pPr lvl="1"/>
            <a:r>
              <a:rPr lang="fr-BE" dirty="0"/>
              <a:t>Confusion entre les espaces temps de vie privée et professionnelle </a:t>
            </a:r>
          </a:p>
          <a:p>
            <a:pPr lvl="1"/>
            <a:r>
              <a:rPr lang="fr-BE" dirty="0"/>
              <a:t>Présentéisme virtuel</a:t>
            </a:r>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54</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136193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Bien-être au travail</a:t>
            </a:r>
          </a:p>
        </p:txBody>
      </p:sp>
      <p:sp>
        <p:nvSpPr>
          <p:cNvPr id="3" name="Espace réservé du contenu 2"/>
          <p:cNvSpPr>
            <a:spLocks noGrp="1"/>
          </p:cNvSpPr>
          <p:nvPr>
            <p:ph idx="1"/>
          </p:nvPr>
        </p:nvSpPr>
        <p:spPr>
          <a:solidFill>
            <a:schemeClr val="bg1"/>
          </a:solidFill>
        </p:spPr>
        <p:txBody>
          <a:bodyPr>
            <a:normAutofit lnSpcReduction="10000"/>
          </a:bodyPr>
          <a:lstStyle/>
          <a:p>
            <a:pPr marL="514350" indent="-514350">
              <a:buClr>
                <a:schemeClr val="accent6">
                  <a:lumMod val="60000"/>
                  <a:lumOff val="40000"/>
                </a:schemeClr>
              </a:buClr>
              <a:buFont typeface="+mj-lt"/>
              <a:buAutoNum type="arabicPeriod"/>
            </a:pPr>
            <a:r>
              <a:rPr lang="fr-FR" dirty="0"/>
              <a:t>Contexte</a:t>
            </a:r>
          </a:p>
          <a:p>
            <a:pPr marL="514350" indent="-514350">
              <a:buClr>
                <a:schemeClr val="accent6">
                  <a:lumMod val="60000"/>
                  <a:lumOff val="40000"/>
                </a:schemeClr>
              </a:buClr>
              <a:buFont typeface="+mj-lt"/>
              <a:buAutoNum type="arabicPeriod"/>
            </a:pPr>
            <a:r>
              <a:rPr lang="fr-FR" dirty="0">
                <a:solidFill>
                  <a:schemeClr val="accent2"/>
                </a:solidFill>
              </a:rPr>
              <a:t>Mise en œuvre du bien-être au travail dans le télétravail</a:t>
            </a:r>
          </a:p>
          <a:p>
            <a:pPr marL="914400" lvl="1" indent="-514350">
              <a:buClr>
                <a:schemeClr val="accent6">
                  <a:lumMod val="60000"/>
                  <a:lumOff val="40000"/>
                </a:schemeClr>
              </a:buClr>
              <a:buFont typeface="+mj-lt"/>
              <a:buAutoNum type="arabicPeriod"/>
            </a:pPr>
            <a:r>
              <a:rPr lang="fr-FR" dirty="0"/>
              <a:t>Télétravail structurel</a:t>
            </a:r>
          </a:p>
          <a:p>
            <a:pPr marL="914400" lvl="1" indent="-514350">
              <a:buClr>
                <a:schemeClr val="accent6">
                  <a:lumMod val="60000"/>
                  <a:lumOff val="40000"/>
                </a:schemeClr>
              </a:buClr>
              <a:buFont typeface="+mj-lt"/>
              <a:buAutoNum type="arabicPeriod"/>
            </a:pPr>
            <a:r>
              <a:rPr lang="fr-FR" dirty="0"/>
              <a:t>Télétravail COVID-19</a:t>
            </a:r>
          </a:p>
          <a:p>
            <a:pPr marL="514350" indent="-514350">
              <a:buClr>
                <a:schemeClr val="accent6">
                  <a:lumMod val="60000"/>
                  <a:lumOff val="40000"/>
                </a:schemeClr>
              </a:buClr>
              <a:buFont typeface="+mj-lt"/>
              <a:buAutoNum type="arabicPeriod"/>
            </a:pPr>
            <a:r>
              <a:rPr lang="fr-FR" dirty="0"/>
              <a:t>Ergonomie au travail</a:t>
            </a:r>
          </a:p>
          <a:p>
            <a:pPr marL="514350" indent="-514350">
              <a:buClr>
                <a:schemeClr val="accent6">
                  <a:lumMod val="60000"/>
                  <a:lumOff val="40000"/>
                </a:schemeClr>
              </a:buClr>
              <a:buFont typeface="+mj-lt"/>
              <a:buAutoNum type="arabicPeriod"/>
            </a:pPr>
            <a:r>
              <a:rPr lang="fr-FR" dirty="0"/>
              <a:t>Le droit à la déconnexion</a:t>
            </a:r>
          </a:p>
          <a:p>
            <a:pPr marL="514350" indent="-514350">
              <a:buClr>
                <a:schemeClr val="accent6">
                  <a:lumMod val="60000"/>
                  <a:lumOff val="40000"/>
                </a:schemeClr>
              </a:buClr>
              <a:buFont typeface="+mj-lt"/>
              <a:buAutoNum type="arabicPeriod"/>
            </a:pPr>
            <a:r>
              <a:rPr lang="fr-FR" dirty="0"/>
              <a:t>Créer un environnement propice au télétravail</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55</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2</a:t>
            </a:r>
          </a:p>
        </p:txBody>
      </p:sp>
    </p:spTree>
    <p:extLst>
      <p:ext uri="{BB962C8B-B14F-4D97-AF65-F5344CB8AC3E}">
        <p14:creationId xmlns:p14="http://schemas.microsoft.com/office/powerpoint/2010/main" val="2829398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1.  Télétravail structurel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200" y="1600200"/>
            <a:ext cx="8486078" cy="4525963"/>
          </a:xfrm>
          <a:solidFill>
            <a:schemeClr val="bg1"/>
          </a:solidFill>
        </p:spPr>
        <p:txBody>
          <a:bodyPr>
            <a:normAutofit fontScale="85000" lnSpcReduction="20000"/>
          </a:bodyPr>
          <a:lstStyle/>
          <a:p>
            <a:r>
              <a:rPr lang="fr-BE" dirty="0"/>
              <a:t>La CCT n°85 comprend des </a:t>
            </a:r>
            <a:r>
              <a:rPr lang="fr-BE" b="1" dirty="0">
                <a:solidFill>
                  <a:schemeClr val="accent2"/>
                </a:solidFill>
              </a:rPr>
              <a:t>mesures</a:t>
            </a:r>
            <a:r>
              <a:rPr lang="fr-BE" dirty="0"/>
              <a:t> mettant en œuvre le </a:t>
            </a:r>
            <a:r>
              <a:rPr lang="fr-BE" b="1" dirty="0">
                <a:solidFill>
                  <a:schemeClr val="accent2"/>
                </a:solidFill>
              </a:rPr>
              <a:t>bien-être</a:t>
            </a:r>
            <a:r>
              <a:rPr lang="fr-BE" b="1" dirty="0"/>
              <a:t> </a:t>
            </a:r>
            <a:r>
              <a:rPr lang="fr-BE" dirty="0"/>
              <a:t>au travail des travailleurs. </a:t>
            </a:r>
          </a:p>
          <a:p>
            <a:r>
              <a:rPr lang="fr-BE" dirty="0"/>
              <a:t>L’employeur doit informer le télétravailleur de la politique de l’entreprise en matière de santé et de sécurité au travail </a:t>
            </a:r>
          </a:p>
          <a:p>
            <a:pPr lvl="1"/>
            <a:r>
              <a:rPr lang="fr-BE" dirty="0"/>
              <a:t>En particulier les </a:t>
            </a:r>
            <a:r>
              <a:rPr lang="fr-BE" dirty="0">
                <a:solidFill>
                  <a:schemeClr val="accent2"/>
                </a:solidFill>
              </a:rPr>
              <a:t>écrans de visualisations</a:t>
            </a:r>
          </a:p>
          <a:p>
            <a:pPr lvl="1"/>
            <a:r>
              <a:rPr lang="fr-BE" dirty="0"/>
              <a:t>À défaut, responsabilité de l’employeur engagée</a:t>
            </a:r>
          </a:p>
          <a:p>
            <a:r>
              <a:rPr lang="fr-BE" dirty="0"/>
              <a:t>Règles du </a:t>
            </a:r>
            <a:r>
              <a:rPr lang="fr-BE" u="sng" dirty="0"/>
              <a:t>Code du bien-être au travail </a:t>
            </a:r>
            <a:r>
              <a:rPr lang="fr-BE" dirty="0"/>
              <a:t>d’application :</a:t>
            </a:r>
          </a:p>
          <a:p>
            <a:pPr lvl="1">
              <a:tabLst>
                <a:tab pos="4035425" algn="l"/>
              </a:tabLst>
            </a:pPr>
            <a:r>
              <a:rPr lang="fr-BE" dirty="0"/>
              <a:t>Analyse des risques (et système de gestion des risques)</a:t>
            </a:r>
          </a:p>
          <a:p>
            <a:pPr lvl="1">
              <a:tabLst>
                <a:tab pos="4035425" algn="l"/>
              </a:tabLst>
            </a:pPr>
            <a:r>
              <a:rPr lang="fr-BE" dirty="0"/>
              <a:t>Service de prévention interne</a:t>
            </a:r>
          </a:p>
          <a:p>
            <a:pPr lvl="1">
              <a:tabLst>
                <a:tab pos="4035425" algn="l"/>
              </a:tabLst>
            </a:pPr>
            <a:r>
              <a:rPr lang="fr-BE" dirty="0"/>
              <a:t>Mesures préventives pour éviter les risques</a:t>
            </a:r>
          </a:p>
          <a:p>
            <a:pPr lvl="1">
              <a:tabLst>
                <a:tab pos="4035425" algn="l"/>
              </a:tabLst>
            </a:pPr>
            <a:r>
              <a:rPr lang="fr-BE" dirty="0"/>
              <a:t>Informations du travailleur</a:t>
            </a:r>
          </a:p>
          <a:p>
            <a:endParaRPr lang="fr-BE" dirty="0"/>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56</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5100638" y="5464443"/>
            <a:ext cx="4043362" cy="1323439"/>
          </a:xfrm>
          <a:prstGeom prst="rect">
            <a:avLst/>
          </a:prstGeom>
        </p:spPr>
        <p:txBody>
          <a:bodyPr wrap="square">
            <a:spAutoFit/>
          </a:bodyPr>
          <a:lstStyle/>
          <a:p>
            <a:pPr lvl="1"/>
            <a:r>
              <a:rPr lang="fr-FR" sz="2000" b="1" dirty="0">
                <a:solidFill>
                  <a:schemeClr val="accent3"/>
                </a:solidFill>
              </a:rPr>
              <a:t>Art. 15 CCT n°85</a:t>
            </a:r>
          </a:p>
          <a:p>
            <a:pPr lvl="1"/>
            <a:r>
              <a:rPr lang="fr-FR" sz="2000" b="1" dirty="0">
                <a:solidFill>
                  <a:schemeClr val="accent3"/>
                </a:solidFill>
              </a:rPr>
              <a:t>Code du bien-être au travail</a:t>
            </a:r>
          </a:p>
          <a:p>
            <a:pPr lvl="1"/>
            <a:r>
              <a:rPr lang="fr-FR" sz="2000" b="1" dirty="0">
                <a:solidFill>
                  <a:schemeClr val="accent3"/>
                </a:solidFill>
              </a:rPr>
              <a:t>Loi du 4 août 1996</a:t>
            </a:r>
          </a:p>
          <a:p>
            <a:pPr lvl="1"/>
            <a:endParaRPr lang="nl-BE" sz="2000" dirty="0"/>
          </a:p>
        </p:txBody>
      </p:sp>
    </p:spTree>
    <p:extLst>
      <p:ext uri="{BB962C8B-B14F-4D97-AF65-F5344CB8AC3E}">
        <p14:creationId xmlns:p14="http://schemas.microsoft.com/office/powerpoint/2010/main" val="4242663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1.  Télétravail structurel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200" y="1600200"/>
            <a:ext cx="8486078" cy="4752567"/>
          </a:xfrm>
          <a:solidFill>
            <a:schemeClr val="bg1"/>
          </a:solidFill>
        </p:spPr>
        <p:txBody>
          <a:bodyPr>
            <a:normAutofit lnSpcReduction="10000"/>
          </a:bodyPr>
          <a:lstStyle/>
          <a:p>
            <a:r>
              <a:rPr lang="fr-BE" dirty="0"/>
              <a:t>L’employeur est tenu de s’assurer que des mesures sont prises afin </a:t>
            </a:r>
            <a:r>
              <a:rPr lang="fr-BE" b="1" u="sng" dirty="0">
                <a:solidFill>
                  <a:schemeClr val="accent2"/>
                </a:solidFill>
              </a:rPr>
              <a:t>d’anticiper l’isolement social </a:t>
            </a:r>
            <a:r>
              <a:rPr lang="fr-BE" dirty="0"/>
              <a:t>du télétravailleur</a:t>
            </a:r>
          </a:p>
          <a:p>
            <a:pPr lvl="1"/>
            <a:r>
              <a:rPr lang="fr-BE" dirty="0"/>
              <a:t>Par rapport aux autres membres de l’équipe</a:t>
            </a:r>
          </a:p>
          <a:p>
            <a:pPr lvl="1"/>
            <a:r>
              <a:rPr lang="fr-BE" dirty="0"/>
              <a:t>Maintenir le contact, à la fois entre les membres d’une équipe qu’entre les travailleurs et leur employeur (par mail, téléphone ...) en </a:t>
            </a:r>
            <a:r>
              <a:rPr lang="fr-BE" b="1" dirty="0"/>
              <a:t>communiquant de façon transparente</a:t>
            </a:r>
          </a:p>
          <a:p>
            <a:pPr lvl="1"/>
            <a:r>
              <a:rPr lang="fr-BE" dirty="0"/>
              <a:t>Maintenir l’accès aux informations de l’entreprise</a:t>
            </a:r>
          </a:p>
          <a:p>
            <a:pPr lvl="1"/>
            <a:r>
              <a:rPr lang="fr-BE" dirty="0"/>
              <a:t>Instaurer des bonnes pratiques</a:t>
            </a:r>
          </a:p>
          <a:p>
            <a:endParaRPr lang="fr-BE" dirty="0"/>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57</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8,§3 CCT n°85</a:t>
            </a:r>
            <a:endParaRPr lang="nl-BE" sz="2000" dirty="0"/>
          </a:p>
        </p:txBody>
      </p:sp>
    </p:spTree>
    <p:extLst>
      <p:ext uri="{BB962C8B-B14F-4D97-AF65-F5344CB8AC3E}">
        <p14:creationId xmlns:p14="http://schemas.microsoft.com/office/powerpoint/2010/main" val="805238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1.  Télétravail structurel (bonnes pratiques)</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200" y="1600200"/>
            <a:ext cx="8486078" cy="4752567"/>
          </a:xfrm>
          <a:solidFill>
            <a:schemeClr val="bg1"/>
          </a:solidFill>
        </p:spPr>
        <p:txBody>
          <a:bodyPr>
            <a:normAutofit fontScale="92500" lnSpcReduction="10000"/>
          </a:bodyPr>
          <a:lstStyle/>
          <a:p>
            <a:r>
              <a:rPr lang="fr-BE" dirty="0"/>
              <a:t>Il peut être opportun de prévoir :</a:t>
            </a:r>
          </a:p>
          <a:p>
            <a:pPr lvl="1"/>
            <a:r>
              <a:rPr lang="fr-BE" dirty="0"/>
              <a:t>L’organisation de réunions en présentiel ou d’événements (</a:t>
            </a:r>
            <a:r>
              <a:rPr lang="fr-BE" dirty="0" err="1"/>
              <a:t>teambuldings</a:t>
            </a:r>
            <a:r>
              <a:rPr lang="fr-BE" dirty="0"/>
              <a:t>)</a:t>
            </a:r>
          </a:p>
          <a:p>
            <a:pPr lvl="1"/>
            <a:r>
              <a:rPr lang="fr-BE" dirty="0"/>
              <a:t>Des moments de rencontre virtuels (visioconférence, pause café …)</a:t>
            </a:r>
          </a:p>
          <a:p>
            <a:pPr lvl="1"/>
            <a:r>
              <a:rPr lang="fr-BE" dirty="0"/>
              <a:t>Des moments de feedbacks</a:t>
            </a:r>
          </a:p>
          <a:p>
            <a:pPr lvl="1"/>
            <a:r>
              <a:rPr lang="fr-BE" dirty="0"/>
              <a:t>Des outils numériques qui permettent de garder le contact entre collègues (mails, téléphone …)</a:t>
            </a:r>
          </a:p>
          <a:p>
            <a:pPr lvl="1"/>
            <a:r>
              <a:rPr lang="fr-BE" dirty="0"/>
              <a:t>Un nombre maximum de jours de télétravail</a:t>
            </a:r>
          </a:p>
          <a:p>
            <a:pPr lvl="1"/>
            <a:r>
              <a:rPr lang="fr-BE" dirty="0"/>
              <a:t>Des bureaux satellites dans lesquels le télétravailleur pourra exécuter son travail (si nécessaire)</a:t>
            </a:r>
          </a:p>
          <a:p>
            <a:endParaRPr lang="fr-BE" dirty="0"/>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58</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4572001" y="6035782"/>
            <a:ext cx="4405358" cy="400110"/>
          </a:xfrm>
          <a:prstGeom prst="rect">
            <a:avLst/>
          </a:prstGeom>
        </p:spPr>
        <p:txBody>
          <a:bodyPr wrap="square">
            <a:spAutoFit/>
          </a:bodyPr>
          <a:lstStyle/>
          <a:p>
            <a:pPr lvl="1"/>
            <a:r>
              <a:rPr lang="fr-FR" sz="2000" b="1" dirty="0">
                <a:solidFill>
                  <a:schemeClr val="accent3"/>
                </a:solidFill>
              </a:rPr>
              <a:t>Art. 8,§3 CCT n°85</a:t>
            </a:r>
            <a:endParaRPr lang="nl-BE" sz="2000" dirty="0"/>
          </a:p>
        </p:txBody>
      </p:sp>
    </p:spTree>
    <p:extLst>
      <p:ext uri="{BB962C8B-B14F-4D97-AF65-F5344CB8AC3E}">
        <p14:creationId xmlns:p14="http://schemas.microsoft.com/office/powerpoint/2010/main" val="331262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5</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2922495" y="5953261"/>
            <a:ext cx="6221506" cy="707886"/>
          </a:xfrm>
          <a:prstGeom prst="rect">
            <a:avLst/>
          </a:prstGeom>
        </p:spPr>
        <p:txBody>
          <a:bodyPr wrap="square">
            <a:spAutoFit/>
          </a:bodyPr>
          <a:lstStyle/>
          <a:p>
            <a:pPr lvl="1"/>
            <a:r>
              <a:rPr lang="fr-FR" sz="2000" b="1" dirty="0">
                <a:solidFill>
                  <a:schemeClr val="accent3"/>
                </a:solidFill>
              </a:rPr>
              <a:t>Art. 9 CCT n°85</a:t>
            </a:r>
          </a:p>
          <a:p>
            <a:pPr lvl="1"/>
            <a:r>
              <a:rPr lang="fr-FR" sz="2000" b="1" dirty="0">
                <a:solidFill>
                  <a:schemeClr val="accent3"/>
                </a:solidFill>
              </a:rPr>
              <a:t>Art. 20, 1°, loi 3 juillet 1978</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1.     Obligation de l’employeur</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85000" lnSpcReduction="10000"/>
          </a:bodyPr>
          <a:lstStyle/>
          <a:p>
            <a:r>
              <a:rPr lang="fr-BE" b="1" dirty="0"/>
              <a:t>Intervention obligatoire de l’employeur </a:t>
            </a:r>
            <a:r>
              <a:rPr lang="fr-BE" dirty="0"/>
              <a:t>dans le cadre du télétravail structurel pour :</a:t>
            </a:r>
          </a:p>
          <a:p>
            <a:pPr lvl="1"/>
            <a:r>
              <a:rPr lang="fr-BE" b="1" dirty="0"/>
              <a:t>Fournir</a:t>
            </a:r>
            <a:r>
              <a:rPr lang="fr-BE" dirty="0"/>
              <a:t> les équipements nécessaires au télétravail, leur installation et leur entretien (PC, …)</a:t>
            </a:r>
          </a:p>
          <a:p>
            <a:pPr lvl="2"/>
            <a:r>
              <a:rPr lang="fr-BE" b="1" dirty="0"/>
              <a:t>Si le travailleur utilise ses propres équipements</a:t>
            </a:r>
            <a:r>
              <a:rPr lang="fr-BE" dirty="0"/>
              <a:t>, l’employeur devra </a:t>
            </a:r>
            <a:r>
              <a:rPr lang="fr-BE" b="1" dirty="0"/>
              <a:t>payer</a:t>
            </a:r>
            <a:r>
              <a:rPr lang="fr-BE" dirty="0"/>
              <a:t> les </a:t>
            </a:r>
            <a:r>
              <a:rPr lang="fr-BE" dirty="0">
                <a:solidFill>
                  <a:schemeClr val="accent2"/>
                </a:solidFill>
              </a:rPr>
              <a:t>frais d’installation </a:t>
            </a:r>
            <a:r>
              <a:rPr lang="fr-BE" dirty="0"/>
              <a:t>des logiciels éventuels, les </a:t>
            </a:r>
            <a:r>
              <a:rPr lang="fr-BE" dirty="0">
                <a:solidFill>
                  <a:schemeClr val="accent2"/>
                </a:solidFill>
              </a:rPr>
              <a:t>frais de fonctionnement</a:t>
            </a:r>
            <a:r>
              <a:rPr lang="fr-BE" dirty="0"/>
              <a:t> </a:t>
            </a:r>
            <a:r>
              <a:rPr lang="fr-BE" dirty="0">
                <a:solidFill>
                  <a:schemeClr val="accent2"/>
                </a:solidFill>
              </a:rPr>
              <a:t>et d’entretien </a:t>
            </a:r>
            <a:r>
              <a:rPr lang="fr-BE" dirty="0"/>
              <a:t>et le coût de </a:t>
            </a:r>
            <a:r>
              <a:rPr lang="fr-BE" dirty="0">
                <a:solidFill>
                  <a:schemeClr val="accent2"/>
                </a:solidFill>
              </a:rPr>
              <a:t>l’amortissement</a:t>
            </a:r>
            <a:r>
              <a:rPr lang="fr-BE" dirty="0"/>
              <a:t> de l’équipement liés au télétravail.</a:t>
            </a:r>
          </a:p>
          <a:p>
            <a:pPr lvl="1"/>
            <a:r>
              <a:rPr lang="fr-BE" b="1" dirty="0"/>
              <a:t>Prendre en charge </a:t>
            </a:r>
            <a:r>
              <a:rPr lang="fr-BE" dirty="0"/>
              <a:t>le coûts des connexions et communications liées au télétravail (professionnelles !). </a:t>
            </a:r>
          </a:p>
          <a:p>
            <a:r>
              <a:rPr lang="fr-BE" dirty="0"/>
              <a:t>Sanction ? Amende pénale/administrative (Code pénal social)</a:t>
            </a:r>
          </a:p>
        </p:txBody>
      </p:sp>
    </p:spTree>
    <p:extLst>
      <p:ext uri="{BB962C8B-B14F-4D97-AF65-F5344CB8AC3E}">
        <p14:creationId xmlns:p14="http://schemas.microsoft.com/office/powerpoint/2010/main" val="754420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1.  Télétravail structurel</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77500" lnSpcReduction="20000"/>
          </a:bodyPr>
          <a:lstStyle/>
          <a:p>
            <a:r>
              <a:rPr lang="fr-BE" b="1" dirty="0"/>
              <a:t>L’employeur</a:t>
            </a:r>
            <a:r>
              <a:rPr lang="fr-BE" dirty="0"/>
              <a:t> peut demander à visiter le domicile du travailleur pour déterminer si le télétravail est possible</a:t>
            </a:r>
          </a:p>
          <a:p>
            <a:pPr lvl="1"/>
            <a:r>
              <a:rPr lang="fr-BE" dirty="0"/>
              <a:t>Inviolabilité du domicile !</a:t>
            </a:r>
          </a:p>
          <a:p>
            <a:pPr lvl="1"/>
            <a:r>
              <a:rPr lang="fr-BE" dirty="0"/>
              <a:t>Autorisation du travailleur requise</a:t>
            </a:r>
          </a:p>
          <a:p>
            <a:r>
              <a:rPr lang="fr-BE" dirty="0"/>
              <a:t>Les </a:t>
            </a:r>
            <a:r>
              <a:rPr lang="fr-BE" b="1" dirty="0"/>
              <a:t>services interne de prévention et de protection au travail (SIPPT)</a:t>
            </a:r>
            <a:r>
              <a:rPr lang="fr-BE" dirty="0"/>
              <a:t> peuvent effectuer des </a:t>
            </a:r>
            <a:r>
              <a:rPr lang="fr-BE" dirty="0">
                <a:solidFill>
                  <a:schemeClr val="accent2"/>
                </a:solidFill>
              </a:rPr>
              <a:t>contrôle</a:t>
            </a:r>
            <a:r>
              <a:rPr lang="fr-BE" dirty="0"/>
              <a:t> en matière de sécurité et de santé :</a:t>
            </a:r>
          </a:p>
          <a:p>
            <a:pPr lvl="1"/>
            <a:r>
              <a:rPr lang="fr-BE" dirty="0"/>
              <a:t>Contrôle annoncé à l’avance </a:t>
            </a:r>
          </a:p>
          <a:p>
            <a:pPr lvl="1"/>
            <a:r>
              <a:rPr lang="fr-BE" dirty="0"/>
              <a:t>Au lieu de télétravail du télétravailleur, limité aux pièces où le télétravail est pratiqué</a:t>
            </a:r>
          </a:p>
          <a:p>
            <a:pPr lvl="1"/>
            <a:r>
              <a:rPr lang="fr-BE" dirty="0"/>
              <a:t>Si cela a lieu dans un </a:t>
            </a:r>
            <a:r>
              <a:rPr lang="fr-BE" dirty="0">
                <a:solidFill>
                  <a:schemeClr val="accent2"/>
                </a:solidFill>
              </a:rPr>
              <a:t>local habité</a:t>
            </a:r>
            <a:r>
              <a:rPr lang="fr-BE" dirty="0"/>
              <a:t>,  prévenir le télétravailleur et obtenir son accord du télétravailleur.</a:t>
            </a:r>
          </a:p>
          <a:p>
            <a:pPr lvl="1"/>
            <a:r>
              <a:rPr lang="fr-BE" dirty="0"/>
              <a:t>Le SIPPT peut aussi venir sur demande du travailleur </a:t>
            </a:r>
          </a:p>
          <a:p>
            <a:pPr>
              <a:buClr>
                <a:schemeClr val="accent6">
                  <a:lumMod val="60000"/>
                  <a:lumOff val="40000"/>
                </a:schemeClr>
              </a:buClr>
            </a:pP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59</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3858768" y="6007521"/>
            <a:ext cx="5118591" cy="707886"/>
          </a:xfrm>
          <a:prstGeom prst="rect">
            <a:avLst/>
          </a:prstGeom>
        </p:spPr>
        <p:txBody>
          <a:bodyPr wrap="square">
            <a:spAutoFit/>
          </a:bodyPr>
          <a:lstStyle/>
          <a:p>
            <a:pPr lvl="1"/>
            <a:r>
              <a:rPr lang="fr-FR" sz="2000" b="1" dirty="0">
                <a:solidFill>
                  <a:schemeClr val="accent3"/>
                </a:solidFill>
              </a:rPr>
              <a:t>Art. 8 Accord-cadre du 16 juillet 2002</a:t>
            </a:r>
          </a:p>
          <a:p>
            <a:pPr lvl="1"/>
            <a:r>
              <a:rPr lang="fr-FR" sz="2000" b="1" dirty="0">
                <a:solidFill>
                  <a:schemeClr val="accent3"/>
                </a:solidFill>
              </a:rPr>
              <a:t>Art. 15 CCT n°85</a:t>
            </a:r>
            <a:endParaRPr lang="nl-BE" sz="2000" dirty="0"/>
          </a:p>
        </p:txBody>
      </p:sp>
    </p:spTree>
    <p:extLst>
      <p:ext uri="{BB962C8B-B14F-4D97-AF65-F5344CB8AC3E}">
        <p14:creationId xmlns:p14="http://schemas.microsoft.com/office/powerpoint/2010/main" val="2101767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2.  Télétravail COVID-19 </a:t>
            </a:r>
            <a:br>
              <a:rPr lang="fr-FR" sz="2700" dirty="0">
                <a:solidFill>
                  <a:schemeClr val="accent2"/>
                </a:solidFill>
              </a:rPr>
            </a:br>
            <a:r>
              <a:rPr lang="fr-FR" sz="2700" dirty="0">
                <a:solidFill>
                  <a:schemeClr val="accent2"/>
                </a:solidFill>
              </a:rPr>
              <a:t>(non-obligatoire)</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r>
              <a:rPr lang="fr-BE" dirty="0"/>
              <a:t>Prise en compte accrue des aspects relatifs au bien-être au travail des travailleurs. </a:t>
            </a:r>
          </a:p>
          <a:p>
            <a:r>
              <a:rPr lang="fr-BE" dirty="0"/>
              <a:t>Obligation d’informer les télétravailleurs des </a:t>
            </a:r>
            <a:r>
              <a:rPr lang="fr-BE" dirty="0">
                <a:solidFill>
                  <a:schemeClr val="accent2"/>
                </a:solidFill>
              </a:rPr>
              <a:t>politiques de bien-être au travail </a:t>
            </a:r>
            <a:r>
              <a:rPr lang="fr-BE" dirty="0"/>
              <a:t>dans </a:t>
            </a:r>
            <a:r>
              <a:rPr lang="fr-BE" dirty="0" err="1"/>
              <a:t>l’asbl</a:t>
            </a:r>
            <a:r>
              <a:rPr lang="fr-BE" dirty="0"/>
              <a:t> :</a:t>
            </a:r>
          </a:p>
          <a:p>
            <a:pPr lvl="1"/>
            <a:r>
              <a:rPr lang="fr-BE" dirty="0"/>
              <a:t>L’aménagement du poste de travail</a:t>
            </a:r>
          </a:p>
          <a:p>
            <a:pPr lvl="1"/>
            <a:r>
              <a:rPr lang="fr-BE" dirty="0"/>
              <a:t>Le support technique et informatique disponible</a:t>
            </a:r>
          </a:p>
          <a:p>
            <a:pPr lvl="1"/>
            <a:r>
              <a:rPr lang="fr-BE" dirty="0"/>
              <a:t>La bonne utilisation des écrans de visualisation</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60</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12 CCT n°149</a:t>
            </a:r>
            <a:endParaRPr lang="nl-BE" sz="2000" dirty="0"/>
          </a:p>
        </p:txBody>
      </p:sp>
      <p:sp>
        <p:nvSpPr>
          <p:cNvPr id="5" name="Ellipse 4">
            <a:extLst>
              <a:ext uri="{FF2B5EF4-FFF2-40B4-BE49-F238E27FC236}">
                <a16:creationId xmlns:a16="http://schemas.microsoft.com/office/drawing/2014/main" id="{B6044D06-E3CB-BB4E-ADD4-67DFCE962D88}"/>
              </a:ext>
            </a:extLst>
          </p:cNvPr>
          <p:cNvSpPr/>
          <p:nvPr/>
        </p:nvSpPr>
        <p:spPr>
          <a:xfrm>
            <a:off x="5067946" y="852408"/>
            <a:ext cx="1937288" cy="6631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BONNES PRATIQUES</a:t>
            </a:r>
          </a:p>
        </p:txBody>
      </p:sp>
    </p:spTree>
    <p:extLst>
      <p:ext uri="{BB962C8B-B14F-4D97-AF65-F5344CB8AC3E}">
        <p14:creationId xmlns:p14="http://schemas.microsoft.com/office/powerpoint/2010/main" val="2552347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2.  Télétravail COVID-19</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10000"/>
          </a:bodyPr>
          <a:lstStyle/>
          <a:p>
            <a:r>
              <a:rPr lang="fr-BE" dirty="0"/>
              <a:t>Les télétravailleurs doivent disposer des </a:t>
            </a:r>
            <a:r>
              <a:rPr lang="fr-BE" dirty="0">
                <a:solidFill>
                  <a:schemeClr val="accent2"/>
                </a:solidFill>
              </a:rPr>
              <a:t>noms</a:t>
            </a:r>
            <a:r>
              <a:rPr lang="fr-BE" dirty="0"/>
              <a:t> et des </a:t>
            </a:r>
            <a:r>
              <a:rPr lang="fr-BE" dirty="0">
                <a:solidFill>
                  <a:schemeClr val="accent2"/>
                </a:solidFill>
              </a:rPr>
              <a:t>coordonnées</a:t>
            </a:r>
            <a:r>
              <a:rPr lang="fr-BE" dirty="0"/>
              <a:t> des personnes compétentes en matière de bien-être au travail au sein de </a:t>
            </a:r>
            <a:r>
              <a:rPr lang="fr-BE" dirty="0" err="1"/>
              <a:t>l’asbl</a:t>
            </a:r>
            <a:r>
              <a:rPr lang="fr-BE" dirty="0"/>
              <a:t>. </a:t>
            </a:r>
          </a:p>
          <a:p>
            <a:r>
              <a:rPr lang="fr-BE" dirty="0"/>
              <a:t>Il s’agit de :</a:t>
            </a:r>
          </a:p>
          <a:p>
            <a:pPr lvl="1"/>
            <a:r>
              <a:rPr lang="fr-BE" dirty="0"/>
              <a:t>Le supérieur hiérarchique direct</a:t>
            </a:r>
          </a:p>
          <a:p>
            <a:pPr lvl="1"/>
            <a:r>
              <a:rPr lang="fr-BE" dirty="0"/>
              <a:t>Les conseillers en prévention compétents pour la sécurité au travail</a:t>
            </a:r>
          </a:p>
          <a:p>
            <a:pPr lvl="1"/>
            <a:r>
              <a:rPr lang="fr-BE" dirty="0"/>
              <a:t>La médecine du travail et les aspects psychosociaux du service interne ou externe de prévention</a:t>
            </a:r>
          </a:p>
          <a:p>
            <a:pPr lvl="1"/>
            <a:r>
              <a:rPr lang="fr-BE" dirty="0"/>
              <a:t>La ou les personne(s) de confiance</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61</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13 CCT n°149</a:t>
            </a:r>
            <a:endParaRPr lang="nl-BE" sz="2000" dirty="0"/>
          </a:p>
        </p:txBody>
      </p:sp>
    </p:spTree>
    <p:extLst>
      <p:ext uri="{BB962C8B-B14F-4D97-AF65-F5344CB8AC3E}">
        <p14:creationId xmlns:p14="http://schemas.microsoft.com/office/powerpoint/2010/main" val="432325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2.  Télétravail COVID-19</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20000"/>
          </a:bodyPr>
          <a:lstStyle/>
          <a:p>
            <a:r>
              <a:rPr lang="fr-BE" dirty="0"/>
              <a:t>L’employeur doit tout mettre en œuvre afin de </a:t>
            </a:r>
            <a:r>
              <a:rPr lang="fr-BE" b="1" dirty="0"/>
              <a:t>prévenir l’isolement social du travailleur</a:t>
            </a:r>
            <a:r>
              <a:rPr lang="fr-BE" dirty="0"/>
              <a:t> et maintenir les liens entre les différents télétravailleurs. </a:t>
            </a:r>
          </a:p>
          <a:p>
            <a:r>
              <a:rPr lang="fr-BE" dirty="0"/>
              <a:t>À ce titre, une attention accrue est attendue envers les </a:t>
            </a:r>
            <a:r>
              <a:rPr lang="fr-BE" b="1" u="sng" dirty="0"/>
              <a:t>télétravailleurs vulnérables </a:t>
            </a:r>
          </a:p>
          <a:p>
            <a:pPr lvl="1"/>
            <a:r>
              <a:rPr lang="fr-BE" dirty="0"/>
              <a:t>« les télétravailleurs qui, par exemple en raison de leur </a:t>
            </a:r>
            <a:r>
              <a:rPr lang="fr-BE" b="1" dirty="0"/>
              <a:t>situation personnelle, familiale et/ou de logement</a:t>
            </a:r>
            <a:r>
              <a:rPr lang="fr-BE" dirty="0"/>
              <a:t>, sont confrontés à des pressions supplémentaires lors du télétravail » </a:t>
            </a:r>
          </a:p>
          <a:p>
            <a:pPr lvl="1"/>
            <a:r>
              <a:rPr lang="fr-BE" dirty="0"/>
              <a:t>ex. : un jeune télétravailleur habitant un appartement avec ses 7 frères et sœurs en bas âge </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62</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15 CCT n°149</a:t>
            </a:r>
            <a:endParaRPr lang="nl-BE" sz="2000" dirty="0"/>
          </a:p>
        </p:txBody>
      </p:sp>
    </p:spTree>
    <p:extLst>
      <p:ext uri="{BB962C8B-B14F-4D97-AF65-F5344CB8AC3E}">
        <p14:creationId xmlns:p14="http://schemas.microsoft.com/office/powerpoint/2010/main" val="1590177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Mise en œuvre du bien-être</a:t>
            </a:r>
            <a:br>
              <a:rPr lang="fr-FR" sz="3800" dirty="0">
                <a:solidFill>
                  <a:schemeClr val="accent6">
                    <a:lumMod val="60000"/>
                    <a:lumOff val="40000"/>
                  </a:schemeClr>
                </a:solidFill>
              </a:rPr>
            </a:br>
            <a:r>
              <a:rPr lang="fr-FR" sz="2700" dirty="0">
                <a:solidFill>
                  <a:schemeClr val="accent2"/>
                </a:solidFill>
              </a:rPr>
              <a:t>2.  Télétravail COVID-19</a:t>
            </a:r>
            <a:br>
              <a:rPr lang="fr-FR" sz="3800" dirty="0">
                <a:solidFill>
                  <a:schemeClr val="accent6">
                    <a:lumMod val="60000"/>
                    <a:lumOff val="40000"/>
                  </a:schemeClr>
                </a:solidFill>
              </a:rPr>
            </a:b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10000"/>
          </a:bodyPr>
          <a:lstStyle/>
          <a:p>
            <a:r>
              <a:rPr lang="fr-BE" dirty="0"/>
              <a:t>La ligne hiérarchique et  les télétravailleurs reçoivent une </a:t>
            </a:r>
            <a:r>
              <a:rPr lang="fr-BE" b="1" dirty="0"/>
              <a:t>information</a:t>
            </a:r>
            <a:r>
              <a:rPr lang="fr-BE" dirty="0"/>
              <a:t> sur le télétravail, et si nécessaire une </a:t>
            </a:r>
            <a:r>
              <a:rPr lang="fr-BE" b="1" dirty="0"/>
              <a:t>formation adéquate</a:t>
            </a:r>
            <a:r>
              <a:rPr lang="fr-BE" dirty="0"/>
              <a:t> (= appropriée) sur les spécificités et modalités du télétravail :</a:t>
            </a:r>
          </a:p>
          <a:p>
            <a:pPr lvl="1"/>
            <a:r>
              <a:rPr lang="fr-BE" dirty="0"/>
              <a:t>Formations des télétravailleurs via des capsules vidéos sur l’ergonomie, l’utilisation de logiciels …</a:t>
            </a:r>
          </a:p>
          <a:p>
            <a:pPr lvl="1"/>
            <a:r>
              <a:rPr lang="fr-BE" dirty="0"/>
              <a:t>Formations des managers à la gestion d’équipe : comment fixer les objectifs de prestations, importance des résultats à atteindre, être bienveillant, être plus disponible</a:t>
            </a:r>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63</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509A665E-3369-974D-BE04-A4245B0C3CFD}"/>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 16 CCT n°149</a:t>
            </a:r>
            <a:endParaRPr lang="nl-BE" sz="2000" dirty="0"/>
          </a:p>
        </p:txBody>
      </p:sp>
    </p:spTree>
    <p:extLst>
      <p:ext uri="{BB962C8B-B14F-4D97-AF65-F5344CB8AC3E}">
        <p14:creationId xmlns:p14="http://schemas.microsoft.com/office/powerpoint/2010/main" val="2031731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Bien-être au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Contexte</a:t>
            </a:r>
          </a:p>
          <a:p>
            <a:pPr marL="514350" indent="-514350">
              <a:buClr>
                <a:schemeClr val="accent6">
                  <a:lumMod val="60000"/>
                  <a:lumOff val="40000"/>
                </a:schemeClr>
              </a:buClr>
              <a:buFont typeface="+mj-lt"/>
              <a:buAutoNum type="arabicPeriod"/>
            </a:pPr>
            <a:r>
              <a:rPr lang="fr-FR" dirty="0"/>
              <a:t>Mise en œuvre du bien-être au travail dans le télétravail</a:t>
            </a:r>
          </a:p>
          <a:p>
            <a:pPr marL="514350" indent="-514350">
              <a:buClr>
                <a:schemeClr val="accent6">
                  <a:lumMod val="60000"/>
                  <a:lumOff val="40000"/>
                </a:schemeClr>
              </a:buClr>
              <a:buFont typeface="+mj-lt"/>
              <a:buAutoNum type="arabicPeriod"/>
            </a:pPr>
            <a:r>
              <a:rPr lang="fr-FR" dirty="0">
                <a:solidFill>
                  <a:schemeClr val="accent2"/>
                </a:solidFill>
              </a:rPr>
              <a:t>Ergonomie au travail</a:t>
            </a:r>
          </a:p>
          <a:p>
            <a:pPr marL="514350" indent="-514350">
              <a:buClr>
                <a:schemeClr val="accent6">
                  <a:lumMod val="60000"/>
                  <a:lumOff val="40000"/>
                </a:schemeClr>
              </a:buClr>
              <a:buFont typeface="+mj-lt"/>
              <a:buAutoNum type="arabicPeriod"/>
            </a:pPr>
            <a:r>
              <a:rPr lang="fr-FR" dirty="0"/>
              <a:t>Le droit à la déconnexion</a:t>
            </a:r>
          </a:p>
          <a:p>
            <a:pPr marL="514350" indent="-514350">
              <a:buClr>
                <a:schemeClr val="accent6">
                  <a:lumMod val="60000"/>
                  <a:lumOff val="40000"/>
                </a:schemeClr>
              </a:buClr>
              <a:buFont typeface="+mj-lt"/>
              <a:buAutoNum type="arabicPeriod"/>
            </a:pPr>
            <a:r>
              <a:rPr lang="fr-FR" dirty="0"/>
              <a:t>Créer un environnement propice au télétravail</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64</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2</a:t>
            </a:r>
          </a:p>
        </p:txBody>
      </p:sp>
    </p:spTree>
    <p:extLst>
      <p:ext uri="{BB962C8B-B14F-4D97-AF65-F5344CB8AC3E}">
        <p14:creationId xmlns:p14="http://schemas.microsoft.com/office/powerpoint/2010/main" val="1779641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200" dirty="0">
                <a:solidFill>
                  <a:schemeClr val="accent6">
                    <a:lumMod val="60000"/>
                    <a:lumOff val="40000"/>
                  </a:schemeClr>
                </a:solidFill>
              </a:rPr>
              <a:t>La sécurité au travail</a:t>
            </a:r>
          </a:p>
        </p:txBody>
      </p:sp>
      <p:sp>
        <p:nvSpPr>
          <p:cNvPr id="3" name="Espace réservé du contenu 2"/>
          <p:cNvSpPr>
            <a:spLocks noGrp="1"/>
          </p:cNvSpPr>
          <p:nvPr>
            <p:ph idx="1"/>
          </p:nvPr>
        </p:nvSpPr>
        <p:spPr>
          <a:xfrm>
            <a:off x="457199" y="1600200"/>
            <a:ext cx="8329613" cy="4525963"/>
          </a:xfrm>
          <a:solidFill>
            <a:schemeClr val="bg1"/>
          </a:solidFill>
        </p:spPr>
        <p:txBody>
          <a:bodyPr>
            <a:normAutofit fontScale="77500" lnSpcReduction="20000"/>
          </a:bodyPr>
          <a:lstStyle/>
          <a:p>
            <a:r>
              <a:rPr lang="fr-BE" dirty="0"/>
              <a:t>Le télétravailleur doit travailler dans un environnement de travail </a:t>
            </a:r>
            <a:r>
              <a:rPr lang="fr-BE" b="1" dirty="0">
                <a:solidFill>
                  <a:schemeClr val="accent2"/>
                </a:solidFill>
              </a:rPr>
              <a:t>adapté</a:t>
            </a:r>
            <a:r>
              <a:rPr lang="fr-BE" dirty="0"/>
              <a:t>.</a:t>
            </a:r>
          </a:p>
          <a:p>
            <a:r>
              <a:rPr lang="fr-BE" dirty="0"/>
              <a:t>Espace </a:t>
            </a:r>
            <a:r>
              <a:rPr lang="fr-BE" b="1" dirty="0">
                <a:solidFill>
                  <a:schemeClr val="accent2"/>
                </a:solidFill>
              </a:rPr>
              <a:t>suffisant</a:t>
            </a:r>
            <a:r>
              <a:rPr lang="fr-BE" dirty="0"/>
              <a:t> afin de pouvoir travailler efficacement :</a:t>
            </a:r>
          </a:p>
          <a:p>
            <a:pPr lvl="1"/>
            <a:r>
              <a:rPr lang="fr-BE" dirty="0"/>
              <a:t>minimum 10 mètres</a:t>
            </a:r>
            <a:r>
              <a:rPr lang="fr-BE" baseline="30000" dirty="0"/>
              <a:t>2</a:t>
            </a:r>
            <a:r>
              <a:rPr lang="fr-BE" dirty="0"/>
              <a:t> et 2,5 m de haut.</a:t>
            </a:r>
          </a:p>
          <a:p>
            <a:r>
              <a:rPr lang="fr-BE" dirty="0"/>
              <a:t>L’environnement de travail doit être suffisamment </a:t>
            </a:r>
            <a:r>
              <a:rPr lang="fr-BE" b="1" dirty="0">
                <a:solidFill>
                  <a:schemeClr val="accent2"/>
                </a:solidFill>
              </a:rPr>
              <a:t>éclairé</a:t>
            </a:r>
          </a:p>
          <a:p>
            <a:pPr lvl="1"/>
            <a:r>
              <a:rPr lang="fr-BE" dirty="0"/>
              <a:t>Éviter la fatigue oculaire. </a:t>
            </a:r>
          </a:p>
          <a:p>
            <a:pPr lvl="1"/>
            <a:r>
              <a:rPr lang="fr-BE" dirty="0"/>
              <a:t>Privilégier la lumière naturelle.</a:t>
            </a:r>
          </a:p>
          <a:p>
            <a:pPr lvl="1"/>
            <a:r>
              <a:rPr lang="fr-BE" dirty="0"/>
              <a:t> Travailler près d’une fenêtre. </a:t>
            </a:r>
          </a:p>
          <a:p>
            <a:r>
              <a:rPr lang="fr-BE" dirty="0"/>
              <a:t>L’environnement doit être </a:t>
            </a:r>
            <a:r>
              <a:rPr lang="fr-BE" b="1" dirty="0">
                <a:solidFill>
                  <a:schemeClr val="accent2"/>
                </a:solidFill>
              </a:rPr>
              <a:t>propre</a:t>
            </a:r>
            <a:r>
              <a:rPr lang="fr-BE" dirty="0"/>
              <a:t> et </a:t>
            </a:r>
            <a:r>
              <a:rPr lang="fr-BE" b="1" dirty="0">
                <a:solidFill>
                  <a:schemeClr val="accent2"/>
                </a:solidFill>
              </a:rPr>
              <a:t>l’air</a:t>
            </a:r>
            <a:r>
              <a:rPr lang="fr-BE" dirty="0">
                <a:solidFill>
                  <a:schemeClr val="accent2"/>
                </a:solidFill>
              </a:rPr>
              <a:t> </a:t>
            </a:r>
            <a:r>
              <a:rPr lang="fr-BE" b="1" dirty="0">
                <a:solidFill>
                  <a:schemeClr val="accent2"/>
                </a:solidFill>
              </a:rPr>
              <a:t>renouvelé</a:t>
            </a:r>
            <a:r>
              <a:rPr lang="fr-BE" dirty="0"/>
              <a:t>.</a:t>
            </a:r>
          </a:p>
          <a:p>
            <a:pPr lvl="1"/>
            <a:r>
              <a:rPr lang="fr-BE" dirty="0"/>
              <a:t>Un système de ventilation ou de filtration </a:t>
            </a:r>
          </a:p>
          <a:p>
            <a:pPr lvl="1"/>
            <a:r>
              <a:rPr lang="fr-BE" dirty="0"/>
              <a:t>La température ambiante entre 21 et 23 ° C.</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65</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0B634C41-B1C6-3E4D-865B-0E7C024584A2}"/>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Code du bien-être au travail</a:t>
            </a:r>
            <a:endParaRPr lang="nl-BE" sz="2000" dirty="0"/>
          </a:p>
        </p:txBody>
      </p:sp>
    </p:spTree>
    <p:extLst>
      <p:ext uri="{BB962C8B-B14F-4D97-AF65-F5344CB8AC3E}">
        <p14:creationId xmlns:p14="http://schemas.microsoft.com/office/powerpoint/2010/main" val="1531628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200" dirty="0">
                <a:solidFill>
                  <a:schemeClr val="accent6">
                    <a:lumMod val="60000"/>
                    <a:lumOff val="40000"/>
                  </a:schemeClr>
                </a:solidFill>
              </a:rPr>
              <a:t>La sécurité au travail</a:t>
            </a:r>
          </a:p>
        </p:txBody>
      </p:sp>
      <p:sp>
        <p:nvSpPr>
          <p:cNvPr id="3" name="Espace réservé du contenu 2"/>
          <p:cNvSpPr>
            <a:spLocks noGrp="1"/>
          </p:cNvSpPr>
          <p:nvPr>
            <p:ph idx="1"/>
          </p:nvPr>
        </p:nvSpPr>
        <p:spPr>
          <a:solidFill>
            <a:schemeClr val="bg1"/>
          </a:solidFill>
        </p:spPr>
        <p:txBody>
          <a:bodyPr>
            <a:normAutofit fontScale="92500" lnSpcReduction="10000"/>
          </a:bodyPr>
          <a:lstStyle/>
          <a:p>
            <a:r>
              <a:rPr lang="fr-BE" dirty="0"/>
              <a:t>Conserver un environnement de travail </a:t>
            </a:r>
            <a:r>
              <a:rPr lang="fr-BE" b="1" dirty="0">
                <a:solidFill>
                  <a:schemeClr val="accent2"/>
                </a:solidFill>
              </a:rPr>
              <a:t>ordonné</a:t>
            </a:r>
            <a:r>
              <a:rPr lang="fr-BE" dirty="0"/>
              <a:t>, afin de ne pas se blesser sur d’éventuels objets. </a:t>
            </a:r>
          </a:p>
          <a:p>
            <a:pPr lvl="1"/>
            <a:r>
              <a:rPr lang="fr-BE" dirty="0"/>
              <a:t>Les accès doivent être dégagés et les câbles informatiques devront être disposés aux murs le plus souvent possibles.</a:t>
            </a:r>
          </a:p>
          <a:p>
            <a:pPr lvl="1"/>
            <a:r>
              <a:rPr lang="fr-BE" dirty="0"/>
              <a:t>Évitez la présence ou l’usage de produits inflammables sur votre espace de travail. </a:t>
            </a:r>
          </a:p>
          <a:p>
            <a:pPr lvl="1"/>
            <a:r>
              <a:rPr lang="fr-BE" dirty="0"/>
              <a:t>Restez le plus près possible des voies d’évacuation et conservez toujours un extincteur et des couvertures ignifuges.</a:t>
            </a:r>
          </a:p>
          <a:p>
            <a:endParaRPr lang="fr-BE"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66</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4829048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200" dirty="0">
                <a:solidFill>
                  <a:schemeClr val="accent6">
                    <a:lumMod val="60000"/>
                    <a:lumOff val="40000"/>
                  </a:schemeClr>
                </a:solidFill>
              </a:rPr>
              <a:t>La sécurité au travail</a:t>
            </a:r>
          </a:p>
        </p:txBody>
      </p:sp>
      <p:sp>
        <p:nvSpPr>
          <p:cNvPr id="3" name="Espace réservé du contenu 2"/>
          <p:cNvSpPr>
            <a:spLocks noGrp="1"/>
          </p:cNvSpPr>
          <p:nvPr>
            <p:ph idx="1"/>
          </p:nvPr>
        </p:nvSpPr>
        <p:spPr>
          <a:solidFill>
            <a:schemeClr val="bg1"/>
          </a:solidFill>
        </p:spPr>
        <p:txBody>
          <a:bodyPr>
            <a:normAutofit fontScale="92500" lnSpcReduction="20000"/>
          </a:bodyPr>
          <a:lstStyle/>
          <a:p>
            <a:r>
              <a:rPr lang="fr-BE" dirty="0"/>
              <a:t>Veillez à </a:t>
            </a:r>
            <a:r>
              <a:rPr lang="fr-BE" b="1" dirty="0"/>
              <a:t>l’ergonomie</a:t>
            </a:r>
            <a:r>
              <a:rPr lang="fr-BE" dirty="0"/>
              <a:t> de votre espace de travail :</a:t>
            </a:r>
          </a:p>
          <a:p>
            <a:pPr lvl="1"/>
            <a:r>
              <a:rPr lang="fr-BE" dirty="0"/>
              <a:t>Disposer d’une </a:t>
            </a:r>
            <a:r>
              <a:rPr lang="fr-BE" dirty="0">
                <a:solidFill>
                  <a:schemeClr val="accent2"/>
                </a:solidFill>
              </a:rPr>
              <a:t>chaise de bureau </a:t>
            </a:r>
            <a:r>
              <a:rPr lang="fr-BE" dirty="0"/>
              <a:t>adaptée et s’asseoir correctement </a:t>
            </a:r>
          </a:p>
          <a:p>
            <a:pPr lvl="1"/>
            <a:r>
              <a:rPr lang="fr-BE" dirty="0"/>
              <a:t>Réaliser des séries d’exercices sportifs (étirements …) entre les tâches de la journée.</a:t>
            </a:r>
          </a:p>
          <a:p>
            <a:pPr lvl="1"/>
            <a:r>
              <a:rPr lang="fr-BE" dirty="0"/>
              <a:t>Veiller à la position du corps lorsque des charges sont soulevées (manutention)</a:t>
            </a:r>
          </a:p>
          <a:p>
            <a:pPr lvl="1"/>
            <a:r>
              <a:rPr lang="fr-BE" dirty="0"/>
              <a:t>Disposer </a:t>
            </a:r>
            <a:r>
              <a:rPr lang="fr-BE" dirty="0">
                <a:solidFill>
                  <a:schemeClr val="accent2"/>
                </a:solidFill>
              </a:rPr>
              <a:t>d’outils de travail adaptés </a:t>
            </a:r>
          </a:p>
          <a:p>
            <a:pPr lvl="2"/>
            <a:r>
              <a:rPr lang="fr-BE" u="sng" dirty="0"/>
              <a:t>ex</a:t>
            </a:r>
            <a:r>
              <a:rPr lang="fr-BE" dirty="0"/>
              <a:t>. : si l’on télétravaille avec un PC, un support pour laptop/ une souris sans fil, afin d’éviter une position fléchie sur la chaise</a:t>
            </a:r>
          </a:p>
          <a:p>
            <a:endParaRPr lang="fr-BE"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67</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807035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200" dirty="0">
                <a:solidFill>
                  <a:schemeClr val="accent6">
                    <a:lumMod val="60000"/>
                    <a:lumOff val="40000"/>
                  </a:schemeClr>
                </a:solidFill>
              </a:rPr>
              <a:t>La sécurité au travail</a:t>
            </a:r>
          </a:p>
        </p:txBody>
      </p:sp>
      <p:sp>
        <p:nvSpPr>
          <p:cNvPr id="3" name="Espace réservé du contenu 2"/>
          <p:cNvSpPr>
            <a:spLocks noGrp="1"/>
          </p:cNvSpPr>
          <p:nvPr>
            <p:ph idx="1"/>
          </p:nvPr>
        </p:nvSpPr>
        <p:spPr>
          <a:solidFill>
            <a:schemeClr val="bg1"/>
          </a:solidFill>
        </p:spPr>
        <p:txBody>
          <a:bodyPr>
            <a:normAutofit fontScale="77500" lnSpcReduction="20000"/>
          </a:bodyPr>
          <a:lstStyle/>
          <a:p>
            <a:r>
              <a:rPr lang="fr-FR" dirty="0"/>
              <a:t>Les </a:t>
            </a:r>
            <a:r>
              <a:rPr lang="fr-FR" dirty="0">
                <a:solidFill>
                  <a:schemeClr val="accent2"/>
                </a:solidFill>
              </a:rPr>
              <a:t>écrans de visualisation </a:t>
            </a:r>
            <a:r>
              <a:rPr lang="fr-FR" dirty="0"/>
              <a:t>ne doivent être pas une source de risque pour les travailleurs</a:t>
            </a:r>
          </a:p>
          <a:p>
            <a:pPr lvl="1"/>
            <a:r>
              <a:rPr lang="fr-FR" dirty="0"/>
              <a:t>Écran = écran d’ordi, 2</a:t>
            </a:r>
            <a:r>
              <a:rPr lang="fr-FR" baseline="30000" dirty="0"/>
              <a:t>e</a:t>
            </a:r>
            <a:r>
              <a:rPr lang="fr-FR" dirty="0"/>
              <a:t> écran …</a:t>
            </a:r>
          </a:p>
          <a:p>
            <a:pPr lvl="1"/>
            <a:r>
              <a:rPr lang="fr-FR" dirty="0"/>
              <a:t>Poste de travail à écran de visualisation = écran + clavier + logiciel + accessoires (téléphone, modem, imprimante …)</a:t>
            </a:r>
          </a:p>
          <a:p>
            <a:r>
              <a:rPr lang="fr-FR" dirty="0"/>
              <a:t>L’employeur doit (</a:t>
            </a:r>
            <a:r>
              <a:rPr lang="fr-FR" dirty="0">
                <a:solidFill>
                  <a:schemeClr val="accent3"/>
                </a:solidFill>
              </a:rPr>
              <a:t>art. VIII.2-3, §1</a:t>
            </a:r>
            <a:r>
              <a:rPr lang="fr-FR" dirty="0"/>
              <a:t>) :</a:t>
            </a:r>
          </a:p>
          <a:p>
            <a:pPr lvl="1"/>
            <a:r>
              <a:rPr lang="fr-FR" i="1" dirty="0"/>
              <a:t>« Effectuer une </a:t>
            </a:r>
            <a:r>
              <a:rPr lang="fr-FR" i="1" dirty="0">
                <a:solidFill>
                  <a:schemeClr val="accent2"/>
                </a:solidFill>
              </a:rPr>
              <a:t>analyse de risques </a:t>
            </a:r>
            <a:r>
              <a:rPr lang="fr-FR" i="1" dirty="0"/>
              <a:t>pout chaque groupes de postes de travail à écran de visualisation et de l’individu pour </a:t>
            </a:r>
            <a:r>
              <a:rPr lang="fr-FR" i="1" dirty="0">
                <a:solidFill>
                  <a:schemeClr val="accent2"/>
                </a:solidFill>
              </a:rPr>
              <a:t>évaluer les risques liés au bien-être des travailleur</a:t>
            </a:r>
            <a:r>
              <a:rPr lang="fr-FR" i="1" dirty="0"/>
              <a:t>, qui résultent du travail sur écran, notamment en ce qui concerne les risque éventuels pour le système visuel et les problèmes de charge physique et mentale</a:t>
            </a:r>
          </a:p>
          <a:p>
            <a:pPr lvl="1"/>
            <a:r>
              <a:rPr lang="fr-FR" i="1" dirty="0"/>
              <a:t>Prendre les </a:t>
            </a:r>
            <a:r>
              <a:rPr lang="fr-FR" i="1" dirty="0">
                <a:solidFill>
                  <a:schemeClr val="accent2"/>
                </a:solidFill>
              </a:rPr>
              <a:t>mesures appropriées </a:t>
            </a:r>
            <a:r>
              <a:rPr lang="fr-FR" i="1" dirty="0"/>
              <a:t>sur base de l’analyse des risques afin de prévenir ou remédier aux risques ainsi constatés, en tenant compte de leur addition ou de la combinaison de leurs effets »</a:t>
            </a:r>
          </a:p>
          <a:p>
            <a:endParaRPr lang="fr-FR" dirty="0"/>
          </a:p>
          <a:p>
            <a:endParaRPr lang="fr-BE"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68</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442A4AC0-3209-5649-915A-7FE4457481C3}"/>
              </a:ext>
            </a:extLst>
          </p:cNvPr>
          <p:cNvSpPr/>
          <p:nvPr/>
        </p:nvSpPr>
        <p:spPr>
          <a:xfrm>
            <a:off x="4572001" y="5952657"/>
            <a:ext cx="4405358" cy="707886"/>
          </a:xfrm>
          <a:prstGeom prst="rect">
            <a:avLst/>
          </a:prstGeom>
        </p:spPr>
        <p:txBody>
          <a:bodyPr wrap="square">
            <a:spAutoFit/>
          </a:bodyPr>
          <a:lstStyle/>
          <a:p>
            <a:pPr lvl="1"/>
            <a:r>
              <a:rPr lang="fr-FR" sz="2000" b="1" dirty="0">
                <a:solidFill>
                  <a:schemeClr val="accent3"/>
                </a:solidFill>
              </a:rPr>
              <a:t>Livre VIII, titre 2, Code du bien-être au travail</a:t>
            </a:r>
            <a:endParaRPr lang="nl-BE" sz="2000" dirty="0"/>
          </a:p>
        </p:txBody>
      </p:sp>
    </p:spTree>
    <p:extLst>
      <p:ext uri="{BB962C8B-B14F-4D97-AF65-F5344CB8AC3E}">
        <p14:creationId xmlns:p14="http://schemas.microsoft.com/office/powerpoint/2010/main" val="106528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142706A-F356-0E4F-BCDE-F26896C38B13}"/>
              </a:ext>
            </a:extLst>
          </p:cNvPr>
          <p:cNvSpPr>
            <a:spLocks noGrp="1"/>
          </p:cNvSpPr>
          <p:nvPr>
            <p:ph type="body" idx="1"/>
          </p:nvPr>
        </p:nvSpPr>
        <p:spPr>
          <a:xfrm>
            <a:off x="596684" y="1304926"/>
            <a:ext cx="4040188" cy="639762"/>
          </a:xfrm>
        </p:spPr>
        <p:txBody>
          <a:bodyPr>
            <a:normAutofit fontScale="92500" lnSpcReduction="20000"/>
          </a:bodyPr>
          <a:lstStyle/>
          <a:p>
            <a:pPr algn="ctr"/>
            <a:r>
              <a:rPr lang="fr-FR" dirty="0"/>
              <a:t>Le forfait</a:t>
            </a:r>
          </a:p>
        </p:txBody>
      </p:sp>
      <p:sp>
        <p:nvSpPr>
          <p:cNvPr id="4" name="Espace réservé du contenu 3">
            <a:extLst>
              <a:ext uri="{FF2B5EF4-FFF2-40B4-BE49-F238E27FC236}">
                <a16:creationId xmlns:a16="http://schemas.microsoft.com/office/drawing/2014/main" id="{CA2C30FE-83D0-FF45-928A-D9844B6D40E4}"/>
              </a:ext>
            </a:extLst>
          </p:cNvPr>
          <p:cNvSpPr>
            <a:spLocks noGrp="1"/>
          </p:cNvSpPr>
          <p:nvPr>
            <p:ph sz="half" idx="2"/>
          </p:nvPr>
        </p:nvSpPr>
        <p:spPr/>
        <p:txBody>
          <a:bodyPr>
            <a:normAutofit/>
          </a:bodyPr>
          <a:lstStyle/>
          <a:p>
            <a:pPr lvl="0"/>
            <a:r>
              <a:rPr lang="fr-BE" sz="2000" dirty="0"/>
              <a:t>montant mensuel </a:t>
            </a:r>
            <a:r>
              <a:rPr lang="fr-BE" sz="2000" u="sng" dirty="0"/>
              <a:t>plafonné</a:t>
            </a:r>
            <a:r>
              <a:rPr lang="fr-BE" sz="2000" dirty="0"/>
              <a:t> (montant variable d’une année à l’autre). </a:t>
            </a:r>
          </a:p>
          <a:p>
            <a:pPr lvl="0"/>
            <a:r>
              <a:rPr lang="fr-BE" sz="2000" dirty="0"/>
              <a:t>L’employeur devra prouver :</a:t>
            </a:r>
          </a:p>
          <a:p>
            <a:pPr lvl="1"/>
            <a:r>
              <a:rPr lang="fr-BE" dirty="0"/>
              <a:t>Le travailleur utilise les frais dans le cadre de son activité professionnelle</a:t>
            </a:r>
          </a:p>
          <a:p>
            <a:pPr lvl="1"/>
            <a:r>
              <a:rPr lang="fr-BE" b="1" u="sng" dirty="0"/>
              <a:t>ET</a:t>
            </a:r>
            <a:r>
              <a:rPr lang="fr-BE" dirty="0"/>
              <a:t> Le montant octroyé ne dépasse pas le plafond maximum autorisé</a:t>
            </a:r>
          </a:p>
          <a:p>
            <a:endParaRPr lang="fr-FR" dirty="0"/>
          </a:p>
        </p:txBody>
      </p:sp>
      <p:sp>
        <p:nvSpPr>
          <p:cNvPr id="5" name="Espace réservé du texte 4">
            <a:extLst>
              <a:ext uri="{FF2B5EF4-FFF2-40B4-BE49-F238E27FC236}">
                <a16:creationId xmlns:a16="http://schemas.microsoft.com/office/drawing/2014/main" id="{84448BBB-82E5-3043-82FF-DB512ACDA706}"/>
              </a:ext>
            </a:extLst>
          </p:cNvPr>
          <p:cNvSpPr>
            <a:spLocks noGrp="1"/>
          </p:cNvSpPr>
          <p:nvPr>
            <p:ph type="body" sz="quarter" idx="3"/>
          </p:nvPr>
        </p:nvSpPr>
        <p:spPr>
          <a:xfrm>
            <a:off x="4985986" y="1535113"/>
            <a:ext cx="4041775" cy="639762"/>
          </a:xfrm>
        </p:spPr>
        <p:txBody>
          <a:bodyPr>
            <a:normAutofit fontScale="92500" lnSpcReduction="20000"/>
          </a:bodyPr>
          <a:lstStyle/>
          <a:p>
            <a:pPr algn="ctr"/>
            <a:r>
              <a:rPr lang="fr-FR" dirty="0"/>
              <a:t>Le remboursement de frais réel</a:t>
            </a:r>
          </a:p>
        </p:txBody>
      </p:sp>
      <p:sp>
        <p:nvSpPr>
          <p:cNvPr id="6" name="Espace réservé du contenu 5">
            <a:extLst>
              <a:ext uri="{FF2B5EF4-FFF2-40B4-BE49-F238E27FC236}">
                <a16:creationId xmlns:a16="http://schemas.microsoft.com/office/drawing/2014/main" id="{14D767BA-0335-D64F-8214-4CBD3EEADD67}"/>
              </a:ext>
            </a:extLst>
          </p:cNvPr>
          <p:cNvSpPr>
            <a:spLocks noGrp="1"/>
          </p:cNvSpPr>
          <p:nvPr>
            <p:ph sz="quarter" idx="4"/>
          </p:nvPr>
        </p:nvSpPr>
        <p:spPr>
          <a:xfrm>
            <a:off x="4645025" y="2174875"/>
            <a:ext cx="4160308" cy="3951288"/>
          </a:xfrm>
        </p:spPr>
        <p:txBody>
          <a:bodyPr>
            <a:normAutofit/>
          </a:bodyPr>
          <a:lstStyle/>
          <a:p>
            <a:pPr lvl="1">
              <a:buClr>
                <a:schemeClr val="accent3"/>
              </a:buClr>
              <a:buFont typeface="Arial" panose="020B0604020202020204" pitchFamily="34" charset="0"/>
              <a:buChar char="•"/>
            </a:pPr>
            <a:r>
              <a:rPr lang="fr-BE" dirty="0"/>
              <a:t>Le travailleur fournira le justificatif (ticket de caisse, facture …) attestant de la dépense chaque mois</a:t>
            </a:r>
          </a:p>
          <a:p>
            <a:pPr lvl="1">
              <a:buClr>
                <a:schemeClr val="accent3"/>
              </a:buClr>
              <a:buFont typeface="Arial" panose="020B0604020202020204" pitchFamily="34" charset="0"/>
              <a:buChar char="•"/>
            </a:pPr>
            <a:r>
              <a:rPr lang="fr-BE" dirty="0"/>
              <a:t> Les dépenses doivent être nécessaires pour exercer l’activité professionnelle de manière normale</a:t>
            </a:r>
          </a:p>
          <a:p>
            <a:endParaRPr lang="fr-FR" dirty="0"/>
          </a:p>
        </p:txBody>
      </p:sp>
      <p:sp>
        <p:nvSpPr>
          <p:cNvPr id="7" name="Espace réservé du numéro de diapositive 6">
            <a:extLst>
              <a:ext uri="{FF2B5EF4-FFF2-40B4-BE49-F238E27FC236}">
                <a16:creationId xmlns:a16="http://schemas.microsoft.com/office/drawing/2014/main" id="{C14433AE-0A74-6843-B8D3-1E726979CB77}"/>
              </a:ext>
            </a:extLst>
          </p:cNvPr>
          <p:cNvSpPr>
            <a:spLocks noGrp="1"/>
          </p:cNvSpPr>
          <p:nvPr>
            <p:ph type="sldNum" sz="quarter" idx="12"/>
          </p:nvPr>
        </p:nvSpPr>
        <p:spPr/>
        <p:txBody>
          <a:bodyPr/>
          <a:lstStyle/>
          <a:p>
            <a:fld id="{B97B6845-8F0D-7747-97CD-758C5E0077C8}" type="slidenum">
              <a:rPr lang="fr-BE" smtClean="0"/>
              <a:t>6</a:t>
            </a:fld>
            <a:endParaRPr lang="fr-BE" dirty="0"/>
          </a:p>
        </p:txBody>
      </p:sp>
      <p:sp>
        <p:nvSpPr>
          <p:cNvPr id="8" name="Titre 1">
            <a:extLst>
              <a:ext uri="{FF2B5EF4-FFF2-40B4-BE49-F238E27FC236}">
                <a16:creationId xmlns:a16="http://schemas.microsoft.com/office/drawing/2014/main" id="{4F1E1CC1-5795-6644-92FD-8185145A1B34}"/>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2.   Systèmes d’interventions existants</a:t>
            </a:r>
          </a:p>
        </p:txBody>
      </p:sp>
      <p:sp>
        <p:nvSpPr>
          <p:cNvPr id="9" name="Rectangle 8">
            <a:extLst>
              <a:ext uri="{FF2B5EF4-FFF2-40B4-BE49-F238E27FC236}">
                <a16:creationId xmlns:a16="http://schemas.microsoft.com/office/drawing/2014/main" id="{39CAEC84-83C5-6642-89AF-8F9F941CC7E8}"/>
              </a:ext>
            </a:extLst>
          </p:cNvPr>
          <p:cNvSpPr/>
          <p:nvPr/>
        </p:nvSpPr>
        <p:spPr>
          <a:xfrm>
            <a:off x="6639766" y="5911408"/>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0" name="ZoneTexte 9">
            <a:extLst>
              <a:ext uri="{FF2B5EF4-FFF2-40B4-BE49-F238E27FC236}">
                <a16:creationId xmlns:a16="http://schemas.microsoft.com/office/drawing/2014/main" id="{754B3D38-7F4C-3B46-AF83-18B0D2B0C79C}"/>
              </a:ext>
            </a:extLst>
          </p:cNvPr>
          <p:cNvSpPr txBox="1"/>
          <p:nvPr/>
        </p:nvSpPr>
        <p:spPr>
          <a:xfrm>
            <a:off x="1146875" y="6048574"/>
            <a:ext cx="5517396" cy="672901"/>
          </a:xfrm>
          <a:prstGeom prst="rect">
            <a:avLst/>
          </a:prstGeom>
        </p:spPr>
        <p:txBody>
          <a:bodyPr vert="horz" wrap="square" lIns="91440" tIns="45720" rIns="91440" bIns="45720" rtlCol="0" anchor="ctr">
            <a:normAutofit fontScale="92500" lnSpcReduction="20000"/>
          </a:bodyPr>
          <a:lstStyle/>
          <a:p>
            <a:r>
              <a:rPr lang="fr-BE" sz="2400" dirty="0"/>
              <a:t>Ces deux systèmes ne sont pas cumulatifs : choisir l’un </a:t>
            </a:r>
            <a:r>
              <a:rPr lang="fr-BE" sz="2400" b="1" u="sng" dirty="0"/>
              <a:t>ou</a:t>
            </a:r>
            <a:r>
              <a:rPr lang="fr-BE" sz="2400" dirty="0"/>
              <a:t> l’autre</a:t>
            </a:r>
          </a:p>
          <a:p>
            <a:endParaRPr lang="fr-FR" sz="1100" b="1" dirty="0"/>
          </a:p>
        </p:txBody>
      </p:sp>
      <p:cxnSp>
        <p:nvCxnSpPr>
          <p:cNvPr id="12" name="Connecteur droit avec flèche 11">
            <a:extLst>
              <a:ext uri="{FF2B5EF4-FFF2-40B4-BE49-F238E27FC236}">
                <a16:creationId xmlns:a16="http://schemas.microsoft.com/office/drawing/2014/main" id="{4B678462-E086-F54B-BDBA-F83B3EC49637}"/>
              </a:ext>
            </a:extLst>
          </p:cNvPr>
          <p:cNvCxnSpPr>
            <a:cxnSpLocks/>
          </p:cNvCxnSpPr>
          <p:nvPr/>
        </p:nvCxnSpPr>
        <p:spPr>
          <a:xfrm>
            <a:off x="3911734" y="1726220"/>
            <a:ext cx="119823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D158AB08-F767-404F-A759-15E7BB61C264}"/>
              </a:ext>
            </a:extLst>
          </p:cNvPr>
          <p:cNvSpPr txBox="1"/>
          <p:nvPr/>
        </p:nvSpPr>
        <p:spPr>
          <a:xfrm>
            <a:off x="4134034" y="6215828"/>
            <a:ext cx="3198113" cy="672901"/>
          </a:xfrm>
          <a:prstGeom prst="rect">
            <a:avLst/>
          </a:prstGeom>
        </p:spPr>
        <p:txBody>
          <a:bodyPr vert="horz" wrap="square" lIns="91440" tIns="45720" rIns="91440" bIns="45720" rtlCol="0" anchor="ctr">
            <a:normAutofit/>
          </a:bodyPr>
          <a:lstStyle/>
          <a:p>
            <a:r>
              <a:rPr lang="fr-BE" sz="2400" dirty="0">
                <a:solidFill>
                  <a:schemeClr val="accent2"/>
                </a:solidFill>
              </a:rPr>
              <a:t> EXISTE 1 EXCEPTION</a:t>
            </a:r>
          </a:p>
          <a:p>
            <a:endParaRPr lang="fr-FR" sz="1100" b="1" dirty="0"/>
          </a:p>
        </p:txBody>
      </p:sp>
      <p:sp>
        <p:nvSpPr>
          <p:cNvPr id="2" name="Flèche vers la droite 1">
            <a:extLst>
              <a:ext uri="{FF2B5EF4-FFF2-40B4-BE49-F238E27FC236}">
                <a16:creationId xmlns:a16="http://schemas.microsoft.com/office/drawing/2014/main" id="{4841FFC2-2EDB-2944-B3D1-87AD38D759CC}"/>
              </a:ext>
            </a:extLst>
          </p:cNvPr>
          <p:cNvSpPr/>
          <p:nvPr/>
        </p:nvSpPr>
        <p:spPr>
          <a:xfrm>
            <a:off x="3861939" y="6370736"/>
            <a:ext cx="272095" cy="1261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B73C2298-6B0F-814C-804A-0A586414540D}"/>
              </a:ext>
            </a:extLst>
          </p:cNvPr>
          <p:cNvCxnSpPr>
            <a:cxnSpLocks/>
          </p:cNvCxnSpPr>
          <p:nvPr/>
        </p:nvCxnSpPr>
        <p:spPr>
          <a:xfrm>
            <a:off x="4645025" y="1944688"/>
            <a:ext cx="0" cy="39667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56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200" dirty="0">
                <a:solidFill>
                  <a:schemeClr val="accent6">
                    <a:lumMod val="60000"/>
                    <a:lumOff val="40000"/>
                  </a:schemeClr>
                </a:solidFill>
              </a:rPr>
              <a:t>La sécurité au travail</a:t>
            </a:r>
          </a:p>
        </p:txBody>
      </p:sp>
      <p:sp>
        <p:nvSpPr>
          <p:cNvPr id="3" name="Espace réservé du contenu 2"/>
          <p:cNvSpPr>
            <a:spLocks noGrp="1"/>
          </p:cNvSpPr>
          <p:nvPr>
            <p:ph idx="1"/>
          </p:nvPr>
        </p:nvSpPr>
        <p:spPr>
          <a:solidFill>
            <a:schemeClr val="bg1"/>
          </a:solidFill>
        </p:spPr>
        <p:txBody>
          <a:bodyPr>
            <a:normAutofit fontScale="70000" lnSpcReduction="20000"/>
          </a:bodyPr>
          <a:lstStyle/>
          <a:p>
            <a:r>
              <a:rPr lang="fr-FR" dirty="0"/>
              <a:t>Les </a:t>
            </a:r>
            <a:r>
              <a:rPr lang="fr-FR" dirty="0">
                <a:solidFill>
                  <a:schemeClr val="accent2"/>
                </a:solidFill>
              </a:rPr>
              <a:t>résultats de l’analyse de risque sont transmis à l’employeur :</a:t>
            </a:r>
          </a:p>
          <a:p>
            <a:pPr lvl="1"/>
            <a:r>
              <a:rPr lang="fr-FR" dirty="0"/>
              <a:t>Par le conseiller en prévention-médecin du travail</a:t>
            </a:r>
          </a:p>
          <a:p>
            <a:pPr lvl="1"/>
            <a:r>
              <a:rPr lang="fr-FR" dirty="0"/>
              <a:t>Soumis également au CPPT (dans les 2 mois de l’envoi, pour avis)</a:t>
            </a:r>
          </a:p>
          <a:p>
            <a:pPr lvl="1"/>
            <a:r>
              <a:rPr lang="fr-FR" dirty="0">
                <a:solidFill>
                  <a:schemeClr val="accent2"/>
                </a:solidFill>
              </a:rPr>
              <a:t>L’employeur prend les mesures nécessaires pour interrompre de façon périodique l’activité du travailleur quotidienne sur écran </a:t>
            </a:r>
            <a:r>
              <a:rPr lang="fr-FR" dirty="0"/>
              <a:t>(pauses, activités de nature différentes …)</a:t>
            </a:r>
          </a:p>
          <a:p>
            <a:pPr lvl="1"/>
            <a:r>
              <a:rPr lang="fr-FR" dirty="0"/>
              <a:t>Mesures supplémentaires à prendre pour les travailleurs qui utilisent habituellement un écran si existence de problème de santé</a:t>
            </a:r>
          </a:p>
          <a:p>
            <a:pPr lvl="2"/>
            <a:r>
              <a:rPr lang="fr-FR" dirty="0"/>
              <a:t>Évaluation de santé par le conseiller en prévention-médecin du travail</a:t>
            </a:r>
          </a:p>
          <a:p>
            <a:pPr lvl="2"/>
            <a:r>
              <a:rPr lang="fr-FR" dirty="0"/>
              <a:t>Dispositif de correction ophtalmologique éventuel à charge de l’employeur</a:t>
            </a:r>
          </a:p>
          <a:p>
            <a:r>
              <a:rPr lang="fr-FR" dirty="0"/>
              <a:t>L’employeur doit informer le travailleur sur :</a:t>
            </a:r>
          </a:p>
          <a:p>
            <a:pPr lvl="1"/>
            <a:r>
              <a:rPr lang="fr-FR" dirty="0"/>
              <a:t>Les modalités du poste de travail à écran de visualisation</a:t>
            </a:r>
          </a:p>
          <a:p>
            <a:pPr lvl="2"/>
            <a:r>
              <a:rPr lang="fr-FR" dirty="0"/>
              <a:t>À chaque fois que l’organisation de celui-ci est modifié de façon substantielle</a:t>
            </a:r>
          </a:p>
          <a:p>
            <a:pPr lvl="1"/>
            <a:r>
              <a:rPr lang="fr-FR" dirty="0"/>
              <a:t>Ce qui concerne la santé et la sécurité liées à leur poste de travail à écran de visualisation</a:t>
            </a:r>
          </a:p>
          <a:p>
            <a:endParaRPr lang="fr-BE"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69</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442A4AC0-3209-5649-915A-7FE4457481C3}"/>
              </a:ext>
            </a:extLst>
          </p:cNvPr>
          <p:cNvSpPr/>
          <p:nvPr/>
        </p:nvSpPr>
        <p:spPr>
          <a:xfrm>
            <a:off x="4572001" y="5952657"/>
            <a:ext cx="4405358" cy="707886"/>
          </a:xfrm>
          <a:prstGeom prst="rect">
            <a:avLst/>
          </a:prstGeom>
        </p:spPr>
        <p:txBody>
          <a:bodyPr wrap="square">
            <a:spAutoFit/>
          </a:bodyPr>
          <a:lstStyle/>
          <a:p>
            <a:pPr lvl="1"/>
            <a:r>
              <a:rPr lang="fr-FR" sz="2000" b="1" dirty="0">
                <a:solidFill>
                  <a:schemeClr val="accent3"/>
                </a:solidFill>
              </a:rPr>
              <a:t>Art.VIII.2-3 à 6, Code du bien-être au travail</a:t>
            </a:r>
            <a:endParaRPr lang="nl-BE" sz="2000" dirty="0"/>
          </a:p>
        </p:txBody>
      </p:sp>
    </p:spTree>
    <p:extLst>
      <p:ext uri="{BB962C8B-B14F-4D97-AF65-F5344CB8AC3E}">
        <p14:creationId xmlns:p14="http://schemas.microsoft.com/office/powerpoint/2010/main" val="2130237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200" dirty="0">
                <a:solidFill>
                  <a:schemeClr val="accent6">
                    <a:lumMod val="60000"/>
                    <a:lumOff val="40000"/>
                  </a:schemeClr>
                </a:solidFill>
              </a:rPr>
              <a:t>La sécurité au travail</a:t>
            </a:r>
          </a:p>
        </p:txBody>
      </p:sp>
      <p:sp>
        <p:nvSpPr>
          <p:cNvPr id="3" name="Espace réservé du contenu 2"/>
          <p:cNvSpPr>
            <a:spLocks noGrp="1"/>
          </p:cNvSpPr>
          <p:nvPr>
            <p:ph idx="1"/>
          </p:nvPr>
        </p:nvSpPr>
        <p:spPr>
          <a:solidFill>
            <a:schemeClr val="bg1"/>
          </a:solidFill>
        </p:spPr>
        <p:txBody>
          <a:bodyPr>
            <a:normAutofit fontScale="70000" lnSpcReduction="20000"/>
          </a:bodyPr>
          <a:lstStyle/>
          <a:p>
            <a:r>
              <a:rPr lang="fr-FR" dirty="0"/>
              <a:t>Respect des prescriptions minimales des écrans de visualisation par l’employeur</a:t>
            </a:r>
          </a:p>
          <a:p>
            <a:pPr lvl="1"/>
            <a:r>
              <a:rPr lang="fr-BE" dirty="0"/>
              <a:t>Équipement :  son utilisation ne doit pas être dangereuse</a:t>
            </a:r>
          </a:p>
          <a:p>
            <a:pPr lvl="1"/>
            <a:r>
              <a:rPr lang="fr-BE" dirty="0"/>
              <a:t>Écran : dimension suffisante des caractères sur l’écran, suffisamment espace. L’image ne doit pas être pixelisée et sans reflet. L’écran doit être orientable et inclinable.</a:t>
            </a:r>
          </a:p>
          <a:p>
            <a:pPr lvl="1"/>
            <a:r>
              <a:rPr lang="fr-BE" dirty="0"/>
              <a:t>Clavier : dissocié de l’écran et inclinable pour la posture</a:t>
            </a:r>
          </a:p>
          <a:p>
            <a:pPr lvl="1"/>
            <a:r>
              <a:rPr lang="fr-BE" dirty="0"/>
              <a:t>Table/surface de travail : peu réfléchissante, dimension suffisante et flexible pour agencer son matériel. Permettre une position confortable</a:t>
            </a:r>
          </a:p>
          <a:p>
            <a:pPr lvl="1"/>
            <a:r>
              <a:rPr lang="fr-BE" dirty="0"/>
              <a:t>Siège de travail : stable, hauteur réglable, repose-pied éventuel</a:t>
            </a:r>
          </a:p>
          <a:p>
            <a:pPr lvl="1"/>
            <a:r>
              <a:rPr lang="fr-BE" dirty="0"/>
              <a:t>Espace : avoir suffisamment de place pour les mouvements de travail (déplacement d’objets)</a:t>
            </a:r>
          </a:p>
          <a:p>
            <a:pPr lvl="1"/>
            <a:r>
              <a:rPr lang="fr-BE" dirty="0"/>
              <a:t>Éclairage : suffisant, permettre un contraste entre l’écran et l’environnement</a:t>
            </a:r>
          </a:p>
          <a:p>
            <a:pPr lvl="1"/>
            <a:r>
              <a:rPr lang="fr-BE" dirty="0"/>
              <a:t>…</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70</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442A4AC0-3209-5649-915A-7FE4457481C3}"/>
              </a:ext>
            </a:extLst>
          </p:cNvPr>
          <p:cNvSpPr/>
          <p:nvPr/>
        </p:nvSpPr>
        <p:spPr>
          <a:xfrm>
            <a:off x="4572001" y="5952657"/>
            <a:ext cx="4405358" cy="707886"/>
          </a:xfrm>
          <a:prstGeom prst="rect">
            <a:avLst/>
          </a:prstGeom>
        </p:spPr>
        <p:txBody>
          <a:bodyPr wrap="square">
            <a:spAutoFit/>
          </a:bodyPr>
          <a:lstStyle/>
          <a:p>
            <a:pPr lvl="1"/>
            <a:r>
              <a:rPr lang="fr-FR" sz="2000" b="1" dirty="0">
                <a:solidFill>
                  <a:schemeClr val="accent3"/>
                </a:solidFill>
              </a:rPr>
              <a:t>Annexe VIII.2-1, Code du bien-être au travail</a:t>
            </a:r>
            <a:endParaRPr lang="nl-BE" sz="2000" dirty="0"/>
          </a:p>
        </p:txBody>
      </p:sp>
    </p:spTree>
    <p:extLst>
      <p:ext uri="{BB962C8B-B14F-4D97-AF65-F5344CB8AC3E}">
        <p14:creationId xmlns:p14="http://schemas.microsoft.com/office/powerpoint/2010/main" val="2269368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Bien-être au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Contexte</a:t>
            </a:r>
          </a:p>
          <a:p>
            <a:pPr marL="514350" indent="-514350">
              <a:buClr>
                <a:schemeClr val="accent6">
                  <a:lumMod val="60000"/>
                  <a:lumOff val="40000"/>
                </a:schemeClr>
              </a:buClr>
              <a:buFont typeface="+mj-lt"/>
              <a:buAutoNum type="arabicPeriod"/>
            </a:pPr>
            <a:r>
              <a:rPr lang="fr-FR" dirty="0"/>
              <a:t>Mise en œuvre du bien-être au travail dans le télétravail</a:t>
            </a:r>
          </a:p>
          <a:p>
            <a:pPr marL="514350" indent="-514350">
              <a:buClr>
                <a:schemeClr val="accent6">
                  <a:lumMod val="60000"/>
                  <a:lumOff val="40000"/>
                </a:schemeClr>
              </a:buClr>
              <a:buFont typeface="+mj-lt"/>
              <a:buAutoNum type="arabicPeriod"/>
            </a:pPr>
            <a:r>
              <a:rPr lang="fr-FR" dirty="0"/>
              <a:t>Ergonomie au travail</a:t>
            </a:r>
          </a:p>
          <a:p>
            <a:pPr marL="514350" indent="-514350">
              <a:buClr>
                <a:schemeClr val="accent6">
                  <a:lumMod val="60000"/>
                  <a:lumOff val="40000"/>
                </a:schemeClr>
              </a:buClr>
              <a:buFont typeface="+mj-lt"/>
              <a:buAutoNum type="arabicPeriod"/>
            </a:pPr>
            <a:r>
              <a:rPr lang="fr-FR" dirty="0">
                <a:solidFill>
                  <a:schemeClr val="accent2"/>
                </a:solidFill>
              </a:rPr>
              <a:t>Le droit à la déconnexion</a:t>
            </a:r>
          </a:p>
          <a:p>
            <a:pPr marL="514350" indent="-514350">
              <a:buClr>
                <a:schemeClr val="accent6">
                  <a:lumMod val="60000"/>
                  <a:lumOff val="40000"/>
                </a:schemeClr>
              </a:buClr>
              <a:buFont typeface="+mj-lt"/>
              <a:buAutoNum type="arabicPeriod"/>
            </a:pPr>
            <a:r>
              <a:rPr lang="fr-FR" dirty="0"/>
              <a:t>Créer un environnement propice au télétravail</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71</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2</a:t>
            </a:r>
          </a:p>
        </p:txBody>
      </p:sp>
    </p:spTree>
    <p:extLst>
      <p:ext uri="{BB962C8B-B14F-4D97-AF65-F5344CB8AC3E}">
        <p14:creationId xmlns:p14="http://schemas.microsoft.com/office/powerpoint/2010/main" val="2570781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4"/>
            </a:pPr>
            <a:r>
              <a:rPr lang="fr-FR" sz="3800" dirty="0">
                <a:solidFill>
                  <a:schemeClr val="accent6">
                    <a:lumMod val="60000"/>
                    <a:lumOff val="40000"/>
                  </a:schemeClr>
                </a:solidFill>
              </a:rPr>
              <a:t>Le droit à la déconnexion</a:t>
            </a:r>
          </a:p>
        </p:txBody>
      </p:sp>
      <p:sp>
        <p:nvSpPr>
          <p:cNvPr id="3" name="Espace réservé du contenu 2"/>
          <p:cNvSpPr>
            <a:spLocks noGrp="1"/>
          </p:cNvSpPr>
          <p:nvPr>
            <p:ph idx="1"/>
          </p:nvPr>
        </p:nvSpPr>
        <p:spPr>
          <a:solidFill>
            <a:schemeClr val="bg1"/>
          </a:solidFill>
        </p:spPr>
        <p:txBody>
          <a:bodyPr>
            <a:normAutofit lnSpcReduction="10000"/>
          </a:bodyPr>
          <a:lstStyle/>
          <a:p>
            <a:r>
              <a:rPr lang="fr-BE" dirty="0"/>
              <a:t>Problème de « </a:t>
            </a:r>
            <a:r>
              <a:rPr lang="fr-BE" b="1" dirty="0"/>
              <a:t>l’</a:t>
            </a:r>
            <a:r>
              <a:rPr lang="fr-BE" b="1" dirty="0" err="1"/>
              <a:t>hyperconnexion</a:t>
            </a:r>
            <a:r>
              <a:rPr lang="fr-BE" dirty="0"/>
              <a:t> »</a:t>
            </a:r>
          </a:p>
          <a:p>
            <a:pPr lvl="1"/>
            <a:r>
              <a:rPr lang="fr-BE" dirty="0"/>
              <a:t>tendance à travailler davantage en télétravail en raison de l’omniprésence du numérique.</a:t>
            </a:r>
          </a:p>
          <a:p>
            <a:r>
              <a:rPr lang="fr-BE" dirty="0"/>
              <a:t>Règlementation relative à la durée du travail pas assez protectrice dans les faits</a:t>
            </a:r>
          </a:p>
          <a:p>
            <a:r>
              <a:rPr lang="fr-BE" dirty="0"/>
              <a:t>Solution : le </a:t>
            </a:r>
            <a:r>
              <a:rPr lang="fr-BE" b="1" dirty="0">
                <a:solidFill>
                  <a:schemeClr val="accent2"/>
                </a:solidFill>
              </a:rPr>
              <a:t>droit à la déconnexion </a:t>
            </a:r>
            <a:r>
              <a:rPr lang="fr-BE" dirty="0"/>
              <a:t>?</a:t>
            </a:r>
          </a:p>
          <a:p>
            <a:pPr marL="457200" lvl="1" indent="0">
              <a:buNone/>
            </a:pPr>
            <a:r>
              <a:rPr lang="fr-BE" dirty="0"/>
              <a:t>= droit pour le travailleur de ne pas être connecté à ses outils numériques de travail en dehors de son temps de travail</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72</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5" name="Flèche vers la droite 4">
            <a:extLst>
              <a:ext uri="{FF2B5EF4-FFF2-40B4-BE49-F238E27FC236}">
                <a16:creationId xmlns:a16="http://schemas.microsoft.com/office/drawing/2014/main" id="{3F65990F-B383-A244-A97D-57AD0544ADD7}"/>
              </a:ext>
            </a:extLst>
          </p:cNvPr>
          <p:cNvSpPr/>
          <p:nvPr/>
        </p:nvSpPr>
        <p:spPr>
          <a:xfrm>
            <a:off x="2093843" y="5221358"/>
            <a:ext cx="1232453" cy="31805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 name="ZoneTexte 6">
            <a:extLst>
              <a:ext uri="{FF2B5EF4-FFF2-40B4-BE49-F238E27FC236}">
                <a16:creationId xmlns:a16="http://schemas.microsoft.com/office/drawing/2014/main" id="{4F251C39-3377-704C-B9E9-8826C9F0378A}"/>
              </a:ext>
            </a:extLst>
          </p:cNvPr>
          <p:cNvSpPr txBox="1"/>
          <p:nvPr/>
        </p:nvSpPr>
        <p:spPr>
          <a:xfrm>
            <a:off x="3551584" y="5069014"/>
            <a:ext cx="1510748" cy="914400"/>
          </a:xfrm>
          <a:prstGeom prst="rect">
            <a:avLst/>
          </a:prstGeom>
        </p:spPr>
        <p:txBody>
          <a:bodyPr vert="horz" wrap="none" lIns="91440" tIns="45720" rIns="91440" bIns="45720" rtlCol="0" anchor="ctr">
            <a:normAutofit/>
          </a:bodyPr>
          <a:lstStyle/>
          <a:p>
            <a:r>
              <a:rPr lang="fr-FR" sz="2000" b="1" dirty="0"/>
              <a:t>Droit au respect de la vie privée du travailleur</a:t>
            </a:r>
          </a:p>
          <a:p>
            <a:endParaRPr lang="fr-FR" sz="1100" b="1" dirty="0"/>
          </a:p>
          <a:p>
            <a:endParaRPr lang="fr-FR" sz="1100" b="1" dirty="0"/>
          </a:p>
        </p:txBody>
      </p:sp>
    </p:spTree>
    <p:extLst>
      <p:ext uri="{BB962C8B-B14F-4D97-AF65-F5344CB8AC3E}">
        <p14:creationId xmlns:p14="http://schemas.microsoft.com/office/powerpoint/2010/main" val="20487416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4"/>
            </a:pPr>
            <a:r>
              <a:rPr lang="fr-FR" sz="3800" dirty="0">
                <a:solidFill>
                  <a:schemeClr val="accent6">
                    <a:lumMod val="60000"/>
                    <a:lumOff val="40000"/>
                  </a:schemeClr>
                </a:solidFill>
              </a:rPr>
              <a:t>Le droit à la déconnexion</a:t>
            </a:r>
          </a:p>
        </p:txBody>
      </p:sp>
      <p:sp>
        <p:nvSpPr>
          <p:cNvPr id="3" name="Espace réservé du contenu 2"/>
          <p:cNvSpPr>
            <a:spLocks noGrp="1"/>
          </p:cNvSpPr>
          <p:nvPr>
            <p:ph idx="1"/>
          </p:nvPr>
        </p:nvSpPr>
        <p:spPr>
          <a:xfrm>
            <a:off x="457200" y="1600200"/>
            <a:ext cx="8686800" cy="4525963"/>
          </a:xfrm>
          <a:solidFill>
            <a:schemeClr val="bg1"/>
          </a:solidFill>
        </p:spPr>
        <p:txBody>
          <a:bodyPr>
            <a:normAutofit fontScale="70000" lnSpcReduction="20000"/>
          </a:bodyPr>
          <a:lstStyle/>
          <a:p>
            <a:r>
              <a:rPr lang="fr-BE" u="sng" dirty="0"/>
              <a:t>En Belgique, droit à la déconnexion dans le secteur public </a:t>
            </a:r>
          </a:p>
          <a:p>
            <a:pPr lvl="1"/>
            <a:r>
              <a:rPr lang="fr-BE" dirty="0"/>
              <a:t>dans le statut du personnel fédéral pour les membres du personnel fédéral (y compris les fonctionnaires contractuels)</a:t>
            </a:r>
            <a:endParaRPr lang="fr-BE" u="sng" dirty="0"/>
          </a:p>
          <a:p>
            <a:r>
              <a:rPr lang="fr-BE" u="sng" dirty="0">
                <a:solidFill>
                  <a:schemeClr val="accent2"/>
                </a:solidFill>
              </a:rPr>
              <a:t>Pas de droit à la déconnexion reconnu dans le secteur privé</a:t>
            </a:r>
            <a:r>
              <a:rPr lang="fr-BE" dirty="0">
                <a:solidFill>
                  <a:schemeClr val="accent2"/>
                </a:solidFill>
              </a:rPr>
              <a:t> mais </a:t>
            </a:r>
            <a:r>
              <a:rPr lang="fr-BE" i="1" dirty="0">
                <a:solidFill>
                  <a:schemeClr val="accent2"/>
                </a:solidFill>
              </a:rPr>
              <a:t>esquisse</a:t>
            </a:r>
            <a:r>
              <a:rPr lang="fr-BE" dirty="0">
                <a:solidFill>
                  <a:schemeClr val="accent2"/>
                </a:solidFill>
              </a:rPr>
              <a:t> </a:t>
            </a:r>
            <a:r>
              <a:rPr lang="fr-BE" i="1" dirty="0">
                <a:solidFill>
                  <a:schemeClr val="accent2"/>
                </a:solidFill>
              </a:rPr>
              <a:t>de droit</a:t>
            </a:r>
          </a:p>
          <a:p>
            <a:pPr lvl="1"/>
            <a:r>
              <a:rPr lang="fr-BE" dirty="0"/>
              <a:t>Possibilité de l’employeur de conclure des accords avec les </a:t>
            </a:r>
            <a:r>
              <a:rPr lang="fr-BE" b="1" dirty="0"/>
              <a:t>acteurs sociaux </a:t>
            </a:r>
            <a:r>
              <a:rPr lang="fr-BE" dirty="0"/>
              <a:t>« </a:t>
            </a:r>
            <a:r>
              <a:rPr lang="fr-BE" i="1" dirty="0"/>
              <a:t>sur le sujet de la déconnexion du travail et l’utilisation des moyens de connexion digitaux</a:t>
            </a:r>
            <a:r>
              <a:rPr lang="fr-BE" dirty="0"/>
              <a:t> »</a:t>
            </a:r>
          </a:p>
          <a:p>
            <a:pPr lvl="1"/>
            <a:r>
              <a:rPr lang="fr-BE" dirty="0"/>
              <a:t>Pas de formalisme à respecter pour conclure les accords (CCT, règlement de travail, règles interne …).</a:t>
            </a:r>
          </a:p>
          <a:p>
            <a:pPr lvl="1"/>
            <a:r>
              <a:rPr lang="fr-BE" dirty="0"/>
              <a:t>Déconnexion </a:t>
            </a:r>
            <a:r>
              <a:rPr lang="fr-BE" b="1" dirty="0"/>
              <a:t>en dehors des heures de travail</a:t>
            </a:r>
            <a:r>
              <a:rPr lang="fr-BE" dirty="0"/>
              <a:t>, et non pendant celles-ci</a:t>
            </a:r>
          </a:p>
          <a:p>
            <a:pPr lvl="1"/>
            <a:r>
              <a:rPr lang="fr-BE" dirty="0"/>
              <a:t>À réaliser «</a:t>
            </a:r>
            <a:r>
              <a:rPr lang="fr-BE" i="1" dirty="0">
                <a:solidFill>
                  <a:schemeClr val="accent2"/>
                </a:solidFill>
              </a:rPr>
              <a:t> à intervalles réguliers </a:t>
            </a:r>
            <a:r>
              <a:rPr lang="fr-BE" dirty="0"/>
              <a:t>», à chaque fois que les représentants du personnels en expriment le souhait.</a:t>
            </a:r>
          </a:p>
          <a:p>
            <a:pPr lvl="1"/>
            <a:r>
              <a:rPr lang="fr-BE" dirty="0"/>
              <a:t>Il ne s’agit pas d’un dispositif contraignant, mais de </a:t>
            </a:r>
            <a:r>
              <a:rPr lang="fr-BE" b="1" dirty="0"/>
              <a:t>recommandations</a:t>
            </a:r>
          </a:p>
          <a:p>
            <a:pPr lvl="1"/>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73</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5" name="ZoneTexte 4">
            <a:extLst>
              <a:ext uri="{FF2B5EF4-FFF2-40B4-BE49-F238E27FC236}">
                <a16:creationId xmlns:a16="http://schemas.microsoft.com/office/drawing/2014/main" id="{372978F2-4687-6A4D-B9D4-2F3077FB7FD5}"/>
              </a:ext>
            </a:extLst>
          </p:cNvPr>
          <p:cNvSpPr txBox="1"/>
          <p:nvPr/>
        </p:nvSpPr>
        <p:spPr>
          <a:xfrm>
            <a:off x="5649686" y="5846309"/>
            <a:ext cx="3037114" cy="559707"/>
          </a:xfrm>
          <a:prstGeom prst="rect">
            <a:avLst/>
          </a:prstGeom>
        </p:spPr>
        <p:txBody>
          <a:bodyPr vert="horz" wrap="square" lIns="91440" tIns="45720" rIns="91440" bIns="45720" rtlCol="0" anchor="ctr">
            <a:normAutofit/>
          </a:bodyPr>
          <a:lstStyle/>
          <a:p>
            <a:r>
              <a:rPr lang="fr-FR" sz="1400" b="1" dirty="0">
                <a:solidFill>
                  <a:schemeClr val="accent3"/>
                </a:solidFill>
              </a:rPr>
              <a:t>Art. 15 à 18 de la loi du 26 mars 2018</a:t>
            </a:r>
          </a:p>
        </p:txBody>
      </p:sp>
    </p:spTree>
    <p:extLst>
      <p:ext uri="{BB962C8B-B14F-4D97-AF65-F5344CB8AC3E}">
        <p14:creationId xmlns:p14="http://schemas.microsoft.com/office/powerpoint/2010/main" val="541672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4"/>
            </a:pPr>
            <a:r>
              <a:rPr lang="fr-FR" sz="3800" dirty="0">
                <a:solidFill>
                  <a:schemeClr val="accent6">
                    <a:lumMod val="60000"/>
                    <a:lumOff val="40000"/>
                  </a:schemeClr>
                </a:solidFill>
              </a:rPr>
              <a:t>Le droit à la déconnexion</a:t>
            </a:r>
          </a:p>
        </p:txBody>
      </p:sp>
      <p:sp>
        <p:nvSpPr>
          <p:cNvPr id="3" name="Espace réservé du contenu 2"/>
          <p:cNvSpPr>
            <a:spLocks noGrp="1"/>
          </p:cNvSpPr>
          <p:nvPr>
            <p:ph idx="1"/>
          </p:nvPr>
        </p:nvSpPr>
        <p:spPr>
          <a:solidFill>
            <a:schemeClr val="bg1"/>
          </a:solidFill>
        </p:spPr>
        <p:txBody>
          <a:bodyPr>
            <a:normAutofit fontScale="85000" lnSpcReduction="10000"/>
          </a:bodyPr>
          <a:lstStyle/>
          <a:p>
            <a:r>
              <a:rPr lang="fr-BE" dirty="0"/>
              <a:t>Pour aller plus loin, concevoir une </a:t>
            </a:r>
            <a:r>
              <a:rPr lang="fr-BE" dirty="0">
                <a:solidFill>
                  <a:schemeClr val="accent2"/>
                </a:solidFill>
              </a:rPr>
              <a:t>politique de prévention des dysfonctionnements liés au numérique </a:t>
            </a:r>
            <a:r>
              <a:rPr lang="fr-BE" dirty="0"/>
              <a:t>: </a:t>
            </a:r>
          </a:p>
          <a:p>
            <a:pPr lvl="1"/>
            <a:r>
              <a:rPr lang="fr-BE" dirty="0"/>
              <a:t>l’employeur doit prendre des mesures en vue de prévenir les risques psychosociaux pouvant toucher le travailleur</a:t>
            </a:r>
          </a:p>
          <a:p>
            <a:pPr marL="514350" indent="-457200"/>
            <a:r>
              <a:rPr lang="fr-BE" dirty="0"/>
              <a:t>Existe obligations en droit du travail</a:t>
            </a:r>
          </a:p>
          <a:p>
            <a:pPr marL="514350" indent="-457200"/>
            <a:r>
              <a:rPr lang="fr-BE" dirty="0"/>
              <a:t>Reconnaissance d’un droit à la déconnexion pour le secteur privé ?</a:t>
            </a:r>
          </a:p>
          <a:p>
            <a:pPr marL="914400" lvl="1" indent="-457200"/>
            <a:r>
              <a:rPr lang="fr-BE" dirty="0"/>
              <a:t>Du « Deal sur l’emploi » vers un projet de loi ?</a:t>
            </a:r>
          </a:p>
          <a:p>
            <a:pPr marL="914400" lvl="1" indent="-457200"/>
            <a:r>
              <a:rPr lang="fr-BE" dirty="0"/>
              <a:t>« </a:t>
            </a:r>
            <a:r>
              <a:rPr lang="fr-BE" i="1" dirty="0"/>
              <a:t>alléger la pression que de nombreux travailleurs subissent au travail </a:t>
            </a:r>
            <a:r>
              <a:rPr lang="fr-BE" dirty="0"/>
              <a:t>»</a:t>
            </a:r>
          </a:p>
          <a:p>
            <a:pPr marL="914400" lvl="1" indent="-457200"/>
            <a:r>
              <a:rPr lang="fr-BE" dirty="0"/>
              <a:t>Entreprises de plus de 20 travailleurs ?</a:t>
            </a:r>
          </a:p>
          <a:p>
            <a:pPr marL="914400" lvl="1" indent="-457200"/>
            <a:endParaRPr lang="fr-BE" dirty="0"/>
          </a:p>
          <a:p>
            <a:endParaRPr lang="fr-BE" dirty="0"/>
          </a:p>
          <a:p>
            <a:pPr lvl="0"/>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74</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1196609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4"/>
            </a:pPr>
            <a:r>
              <a:rPr lang="fr-FR" sz="3800" dirty="0">
                <a:solidFill>
                  <a:schemeClr val="accent6">
                    <a:lumMod val="60000"/>
                    <a:lumOff val="40000"/>
                  </a:schemeClr>
                </a:solidFill>
              </a:rPr>
              <a:t>Droit à la déconnexion : bonnes pratiques</a:t>
            </a:r>
          </a:p>
        </p:txBody>
      </p:sp>
      <p:sp>
        <p:nvSpPr>
          <p:cNvPr id="3" name="Espace réservé du contenu 2"/>
          <p:cNvSpPr>
            <a:spLocks noGrp="1"/>
          </p:cNvSpPr>
          <p:nvPr>
            <p:ph idx="1"/>
          </p:nvPr>
        </p:nvSpPr>
        <p:spPr>
          <a:xfrm>
            <a:off x="457200" y="1600200"/>
            <a:ext cx="8358188" cy="4525963"/>
          </a:xfrm>
          <a:solidFill>
            <a:schemeClr val="bg1"/>
          </a:solidFill>
        </p:spPr>
        <p:txBody>
          <a:bodyPr>
            <a:normAutofit fontScale="70000" lnSpcReduction="20000"/>
          </a:bodyPr>
          <a:lstStyle/>
          <a:p>
            <a:r>
              <a:rPr lang="fr-BE" dirty="0"/>
              <a:t>Instaurer une culture de la déconnexion dans </a:t>
            </a:r>
            <a:r>
              <a:rPr lang="fr-BE" dirty="0" err="1"/>
              <a:t>l’asbl</a:t>
            </a:r>
            <a:endParaRPr lang="fr-BE" dirty="0"/>
          </a:p>
          <a:p>
            <a:r>
              <a:rPr lang="fr-BE" dirty="0"/>
              <a:t>Interdire les réunions après 18 heures</a:t>
            </a:r>
          </a:p>
          <a:p>
            <a:r>
              <a:rPr lang="fr-BE" dirty="0"/>
              <a:t>Le télétravailleur a le droit de ne pas toujours rester joignable. </a:t>
            </a:r>
          </a:p>
          <a:p>
            <a:pPr lvl="1"/>
            <a:r>
              <a:rPr lang="fr-BE" dirty="0"/>
              <a:t>Mettre les téléphones de bureau en mode avion pendant les temps de pause et après la journée de travail</a:t>
            </a:r>
          </a:p>
          <a:p>
            <a:r>
              <a:rPr lang="fr-BE" dirty="0"/>
              <a:t>Tout mail arrivant en fin de journée (parfois nombreux) ne seront traités -</a:t>
            </a:r>
            <a:r>
              <a:rPr lang="fr-BE" b="1" dirty="0">
                <a:solidFill>
                  <a:schemeClr val="accent2"/>
                </a:solidFill>
              </a:rPr>
              <a:t>sauf urgence- </a:t>
            </a:r>
            <a:r>
              <a:rPr lang="fr-BE" dirty="0"/>
              <a:t>que le lendemain. </a:t>
            </a:r>
          </a:p>
          <a:p>
            <a:pPr lvl="1"/>
            <a:r>
              <a:rPr lang="fr-BE" dirty="0"/>
              <a:t>Possibilité d’indiquer dans la signature d’un mail que l’on ne traitera pas les emails envoyés après la fin de journée de travail</a:t>
            </a:r>
          </a:p>
          <a:p>
            <a:pPr lvl="1"/>
            <a:r>
              <a:rPr lang="fr-BE" dirty="0"/>
              <a:t>Si urgence, contacter de préférence par SMS ou appel téléphonique</a:t>
            </a:r>
          </a:p>
          <a:p>
            <a:r>
              <a:rPr lang="fr-BE" dirty="0"/>
              <a:t>Déterminer ses loisirs et les faire (guitare, cours de danse …)</a:t>
            </a:r>
          </a:p>
          <a:p>
            <a:endParaRPr lang="fr-BE" dirty="0"/>
          </a:p>
          <a:p>
            <a:pPr lvl="0"/>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75</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17934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Bien-être au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Contexte</a:t>
            </a:r>
          </a:p>
          <a:p>
            <a:pPr marL="514350" indent="-514350">
              <a:buClr>
                <a:schemeClr val="accent6">
                  <a:lumMod val="60000"/>
                  <a:lumOff val="40000"/>
                </a:schemeClr>
              </a:buClr>
              <a:buFont typeface="+mj-lt"/>
              <a:buAutoNum type="arabicPeriod"/>
            </a:pPr>
            <a:r>
              <a:rPr lang="fr-FR" dirty="0"/>
              <a:t>Mise en œuvre du bien-être au travail dans le télétravail</a:t>
            </a:r>
          </a:p>
          <a:p>
            <a:pPr marL="514350" indent="-514350">
              <a:buClr>
                <a:schemeClr val="accent6">
                  <a:lumMod val="60000"/>
                  <a:lumOff val="40000"/>
                </a:schemeClr>
              </a:buClr>
              <a:buFont typeface="+mj-lt"/>
              <a:buAutoNum type="arabicPeriod"/>
            </a:pPr>
            <a:r>
              <a:rPr lang="fr-FR" dirty="0"/>
              <a:t>Ergonomie au travail</a:t>
            </a:r>
          </a:p>
          <a:p>
            <a:pPr marL="514350" indent="-514350">
              <a:buClr>
                <a:schemeClr val="accent6">
                  <a:lumMod val="60000"/>
                  <a:lumOff val="40000"/>
                </a:schemeClr>
              </a:buClr>
              <a:buFont typeface="+mj-lt"/>
              <a:buAutoNum type="arabicPeriod"/>
            </a:pPr>
            <a:r>
              <a:rPr lang="fr-FR" dirty="0"/>
              <a:t>Le droit à la déconnexion</a:t>
            </a:r>
          </a:p>
          <a:p>
            <a:pPr marL="514350" indent="-514350">
              <a:buClr>
                <a:schemeClr val="accent6">
                  <a:lumMod val="60000"/>
                  <a:lumOff val="40000"/>
                </a:schemeClr>
              </a:buClr>
              <a:buFont typeface="+mj-lt"/>
              <a:buAutoNum type="arabicPeriod"/>
            </a:pPr>
            <a:r>
              <a:rPr lang="fr-FR" dirty="0">
                <a:solidFill>
                  <a:schemeClr val="accent2"/>
                </a:solidFill>
              </a:rPr>
              <a:t>Créer un environnement propice au télétravail</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76</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2</a:t>
            </a:r>
          </a:p>
        </p:txBody>
      </p:sp>
    </p:spTree>
    <p:extLst>
      <p:ext uri="{BB962C8B-B14F-4D97-AF65-F5344CB8AC3E}">
        <p14:creationId xmlns:p14="http://schemas.microsoft.com/office/powerpoint/2010/main" val="1698499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828856-65F5-D74D-9FA3-2C1243FF5086}"/>
              </a:ext>
            </a:extLst>
          </p:cNvPr>
          <p:cNvSpPr>
            <a:spLocks noGrp="1"/>
          </p:cNvSpPr>
          <p:nvPr>
            <p:ph type="title"/>
          </p:nvPr>
        </p:nvSpPr>
        <p:spPr>
          <a:xfrm>
            <a:off x="974360" y="365125"/>
            <a:ext cx="7540989" cy="1325563"/>
          </a:xfrm>
        </p:spPr>
        <p:txBody>
          <a:bodyPr>
            <a:normAutofit/>
          </a:bodyPr>
          <a:lstStyle/>
          <a:p>
            <a:r>
              <a:rPr lang="fr-FR" sz="3800" dirty="0">
                <a:latin typeface="Gill Sans MT" panose="020B0502020104020203" pitchFamily="34" charset="77"/>
                <a:cs typeface="Arial Nova" panose="020F0502020204030204" pitchFamily="34" charset="0"/>
              </a:rPr>
              <a:t>Créer un environnement propice au télétravail</a:t>
            </a:r>
          </a:p>
        </p:txBody>
      </p:sp>
      <p:graphicFrame>
        <p:nvGraphicFramePr>
          <p:cNvPr id="5" name="Espace réservé du contenu 4">
            <a:extLst>
              <a:ext uri="{FF2B5EF4-FFF2-40B4-BE49-F238E27FC236}">
                <a16:creationId xmlns:a16="http://schemas.microsoft.com/office/drawing/2014/main" id="{ADFF081A-0297-B547-AC51-7A2B6857DB30}"/>
              </a:ext>
            </a:extLst>
          </p:cNvPr>
          <p:cNvGraphicFramePr>
            <a:graphicFrameLocks noGrp="1"/>
          </p:cNvGraphicFramePr>
          <p:nvPr>
            <p:ph idx="1"/>
            <p:extLst>
              <p:ext uri="{D42A27DB-BD31-4B8C-83A1-F6EECF244321}">
                <p14:modId xmlns:p14="http://schemas.microsoft.com/office/powerpoint/2010/main" val="9524171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ouée 3">
            <a:extLst>
              <a:ext uri="{FF2B5EF4-FFF2-40B4-BE49-F238E27FC236}">
                <a16:creationId xmlns:a16="http://schemas.microsoft.com/office/drawing/2014/main" id="{C02C33F1-AB4C-984B-B9AE-C6A64893FDD8}"/>
              </a:ext>
            </a:extLst>
          </p:cNvPr>
          <p:cNvSpPr/>
          <p:nvPr/>
        </p:nvSpPr>
        <p:spPr>
          <a:xfrm>
            <a:off x="293640" y="367824"/>
            <a:ext cx="680720" cy="660082"/>
          </a:xfrm>
          <a:prstGeom prst="donut">
            <a:avLst>
              <a:gd name="adj" fmla="val 1812"/>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4000" dirty="0">
                <a:solidFill>
                  <a:schemeClr val="accent6"/>
                </a:solidFill>
              </a:rPr>
              <a:t>5</a:t>
            </a:r>
          </a:p>
        </p:txBody>
      </p:sp>
      <p:sp>
        <p:nvSpPr>
          <p:cNvPr id="7" name="Flèche vers la droite 6">
            <a:extLst>
              <a:ext uri="{FF2B5EF4-FFF2-40B4-BE49-F238E27FC236}">
                <a16:creationId xmlns:a16="http://schemas.microsoft.com/office/drawing/2014/main" id="{7BB129B3-E9EE-744D-904B-F919A24D6851}"/>
              </a:ext>
            </a:extLst>
          </p:cNvPr>
          <p:cNvSpPr/>
          <p:nvPr/>
        </p:nvSpPr>
        <p:spPr>
          <a:xfrm rot="1791545">
            <a:off x="733318" y="3195560"/>
            <a:ext cx="4049518" cy="199857"/>
          </a:xfrm>
          <a:prstGeom prst="rightArrow">
            <a:avLst/>
          </a:prstGeom>
          <a:solidFill>
            <a:srgbClr val="A81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3345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D17BB-6D96-554E-9E67-44FB0D37E73E}"/>
              </a:ext>
            </a:extLst>
          </p:cNvPr>
          <p:cNvSpPr>
            <a:spLocks noGrp="1"/>
          </p:cNvSpPr>
          <p:nvPr>
            <p:ph type="title"/>
          </p:nvPr>
        </p:nvSpPr>
        <p:spPr/>
        <p:txBody>
          <a:bodyPr/>
          <a:lstStyle/>
          <a:p>
            <a:r>
              <a:rPr lang="fr-FR" i="1" dirty="0"/>
              <a:t>Législations impactées</a:t>
            </a:r>
            <a:endParaRPr lang="fr-FR" dirty="0"/>
          </a:p>
        </p:txBody>
      </p:sp>
      <p:sp>
        <p:nvSpPr>
          <p:cNvPr id="3" name="Espace réservé du contenu 2">
            <a:extLst>
              <a:ext uri="{FF2B5EF4-FFF2-40B4-BE49-F238E27FC236}">
                <a16:creationId xmlns:a16="http://schemas.microsoft.com/office/drawing/2014/main" id="{9E59A658-C88C-D04A-AEDC-4C6AB16A649A}"/>
              </a:ext>
            </a:extLst>
          </p:cNvPr>
          <p:cNvSpPr>
            <a:spLocks noGrp="1"/>
          </p:cNvSpPr>
          <p:nvPr>
            <p:ph idx="1"/>
          </p:nvPr>
        </p:nvSpPr>
        <p:spPr/>
        <p:txBody>
          <a:bodyPr/>
          <a:lstStyle/>
          <a:p>
            <a:pPr marL="514350" indent="-514350">
              <a:buFont typeface="+mj-lt"/>
              <a:buAutoNum type="arabicPeriod"/>
            </a:pPr>
            <a:r>
              <a:rPr lang="fr-FR" dirty="0"/>
              <a:t>Temps de travail</a:t>
            </a:r>
          </a:p>
          <a:p>
            <a:pPr marL="514350" indent="-514350">
              <a:buFont typeface="+mj-lt"/>
              <a:buAutoNum type="arabicPeriod"/>
            </a:pPr>
            <a:r>
              <a:rPr lang="fr-FR" dirty="0"/>
              <a:t>Bien-être au travail</a:t>
            </a:r>
          </a:p>
          <a:p>
            <a:pPr marL="514350" indent="-514350">
              <a:buFont typeface="+mj-lt"/>
              <a:buAutoNum type="arabicPeriod"/>
            </a:pPr>
            <a:r>
              <a:rPr lang="fr-FR" dirty="0"/>
              <a:t>Incapacité de travail</a:t>
            </a:r>
          </a:p>
          <a:p>
            <a:pPr marL="514350" indent="-514350">
              <a:buFont typeface="+mj-lt"/>
              <a:buAutoNum type="arabicPeriod"/>
            </a:pPr>
            <a:r>
              <a:rPr lang="fr-FR" dirty="0">
                <a:solidFill>
                  <a:schemeClr val="accent2"/>
                </a:solidFill>
              </a:rPr>
              <a:t>Accidents du travail</a:t>
            </a:r>
          </a:p>
          <a:p>
            <a:pPr marL="514350" indent="-514350">
              <a:buFont typeface="+mj-lt"/>
              <a:buAutoNum type="arabicPeriod"/>
            </a:pPr>
            <a:r>
              <a:rPr lang="fr-FR" dirty="0"/>
              <a:t>Protection des données à caractère personnelle</a:t>
            </a:r>
          </a:p>
        </p:txBody>
      </p:sp>
    </p:spTree>
    <p:extLst>
      <p:ext uri="{BB962C8B-B14F-4D97-AF65-F5344CB8AC3E}">
        <p14:creationId xmlns:p14="http://schemas.microsoft.com/office/powerpoint/2010/main" val="418486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7</a:t>
            </a:fld>
            <a:endParaRPr lang="fr-BE"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Schéma général de l’intervention</a:t>
            </a:r>
          </a:p>
        </p:txBody>
      </p:sp>
      <p:graphicFrame>
        <p:nvGraphicFramePr>
          <p:cNvPr id="3" name="Espace réservé du contenu 2">
            <a:extLst>
              <a:ext uri="{FF2B5EF4-FFF2-40B4-BE49-F238E27FC236}">
                <a16:creationId xmlns:a16="http://schemas.microsoft.com/office/drawing/2014/main" id="{C5A1A52C-1F1A-D64D-AE1F-27A9EAA8526A}"/>
              </a:ext>
            </a:extLst>
          </p:cNvPr>
          <p:cNvGraphicFramePr>
            <a:graphicFrameLocks noGrp="1"/>
          </p:cNvGraphicFramePr>
          <p:nvPr>
            <p:ph idx="1"/>
          </p:nvPr>
        </p:nvGraphicFramePr>
        <p:xfrm>
          <a:off x="457200" y="1345367"/>
          <a:ext cx="8229600" cy="501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avec flèche 5">
            <a:extLst>
              <a:ext uri="{FF2B5EF4-FFF2-40B4-BE49-F238E27FC236}">
                <a16:creationId xmlns:a16="http://schemas.microsoft.com/office/drawing/2014/main" id="{A6A29DAB-B2FF-6349-81B4-9A5CD19C1422}"/>
              </a:ext>
            </a:extLst>
          </p:cNvPr>
          <p:cNvCxnSpPr>
            <a:cxnSpLocks/>
          </p:cNvCxnSpPr>
          <p:nvPr/>
        </p:nvCxnSpPr>
        <p:spPr>
          <a:xfrm flipH="1">
            <a:off x="4750130" y="4756294"/>
            <a:ext cx="1520042" cy="75633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C53D5E0A-0701-2042-8FD1-FCE74AC4CA1B}"/>
              </a:ext>
            </a:extLst>
          </p:cNvPr>
          <p:cNvSpPr txBox="1"/>
          <p:nvPr/>
        </p:nvSpPr>
        <p:spPr>
          <a:xfrm>
            <a:off x="4572000" y="4796735"/>
            <a:ext cx="1353312" cy="451921"/>
          </a:xfrm>
          <a:prstGeom prst="rect">
            <a:avLst/>
          </a:prstGeom>
        </p:spPr>
        <p:txBody>
          <a:bodyPr vert="horz" wrap="square" lIns="91440" tIns="45720" rIns="91440" bIns="45720" rtlCol="0" anchor="ctr">
            <a:normAutofit/>
          </a:bodyPr>
          <a:lstStyle/>
          <a:p>
            <a:r>
              <a:rPr lang="fr-FR" sz="1100" b="1" dirty="0"/>
              <a:t>Pas de cumul autorisé</a:t>
            </a:r>
          </a:p>
        </p:txBody>
      </p:sp>
    </p:spTree>
    <p:extLst>
      <p:ext uri="{BB962C8B-B14F-4D97-AF65-F5344CB8AC3E}">
        <p14:creationId xmlns:p14="http://schemas.microsoft.com/office/powerpoint/2010/main" val="193298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9A39BA1-3A2C-BF4E-B93B-843C08162D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B8825E23-BE31-9942-BD4A-97D024F7582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F435C9DE-BA74-B344-86C9-F834CCC5BE8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70FDC10A-54B3-D147-9A0D-5AF4A77639C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CF6DEA46-FD92-094B-9A98-185848E19FD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BEFCD894-D699-364D-8F35-C18BE979786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7997E5B4-53D2-E54B-904C-13220B8A25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FEB5292F-1261-FB4C-B703-75747CB7B24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79168AAC-3F3B-7A42-9E84-21450943686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B3E25E2C-5689-3C42-A5A5-874EEC7D69C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6D23581A-BCD7-E542-AD5D-9548A1D20DA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graphicEl>
                                              <a:dgm id="{E7EC7133-BAB8-DD42-AA54-121C04058A0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B8176EDE-DB10-FA47-86BD-140B0F52A8E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3EE681ED-1328-9740-A4B2-0C0F96E58F4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2B3659A2-F669-1D4F-AFA4-DCFEBDB35DDF}"/>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B15A4AAE-2137-654E-843A-74C309DB799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62EC74AD-9BF4-9F4A-92D5-9F08910239B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graphicEl>
                                              <a:dgm id="{7ACCCDA0-6F29-FC4F-85C4-104F057986D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graphicEl>
                                              <a:dgm id="{3D163E3A-21AB-1A42-B203-9A96DC286BCF}"/>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graphicEl>
                                              <a:dgm id="{9CA968C2-DD2A-C44C-9CBB-6FECE5C3DF2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graphicEl>
                                              <a:dgm id="{CA68B1E9-F66A-4749-96E3-9C458738E4E8}"/>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graphicEl>
                                              <a:dgm id="{34B7D916-05AD-714A-B21A-4BE3BB3B5500}"/>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graphicEl>
                                              <a:dgm id="{37A37354-7688-C94C-98D1-4FD6F013E2DC}"/>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graphicEl>
                                              <a:dgm id="{5A99CB3E-0D9F-E941-A019-416E6111F921}"/>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graphicEl>
                                              <a:dgm id="{4BA518B5-AE62-FB4A-9B7F-FD0978185136}"/>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graphicEl>
                                              <a:dgm id="{6DED0203-9F96-964D-86CC-4DC7020548A8}"/>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graphicEl>
                                              <a:dgm id="{1B7FB27F-9337-BE44-8BDA-B1350D09C175}"/>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graphicEl>
                                              <a:dgm id="{F023881E-957B-B846-A00E-2D5150BEC852}"/>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graphicEl>
                                              <a:dgm id="{07EFF8E6-881D-1D48-8F54-CFE4C70AB2BA}"/>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graphicEl>
                                              <a:dgm id="{B35E3AAF-56D6-D448-8EE0-E5A1CAD192DB}"/>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
                                            <p:graphicEl>
                                              <a:dgm id="{04A78917-F7F9-7647-ACB5-19D5361BACA8}"/>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
                                            <p:graphicEl>
                                              <a:dgm id="{7423A6A7-2CC6-A741-941C-20FFC89FCC2A}"/>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graphicEl>
                                              <a:dgm id="{0CDB72A9-7BB6-FC40-9D86-18FAA454C438}"/>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graphicEl>
                                              <a:dgm id="{05329A03-75ED-0541-BED2-B42648EB289E}"/>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
                                            <p:graphicEl>
                                              <a:dgm id="{DEEEA5B1-6155-5A4C-B47D-328593708FF9}"/>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graphicEl>
                                              <a:dgm id="{2C9EFDF9-85BD-F34D-A8EF-C0847EECB3C6}"/>
                                            </p:graphic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
                                            <p:graphicEl>
                                              <a:dgm id="{358B6FF9-887C-0F47-8BE6-1581D6A9DB79}"/>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
                                            <p:graphicEl>
                                              <a:dgm id="{929A8D7A-A5A4-DA4F-8602-7F2E222C52EF}"/>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
                                            <p:graphicEl>
                                              <a:dgm id="{0D46DC39-26A8-A04D-A2CA-70B39CAC2174}"/>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
                                            <p:graphicEl>
                                              <a:dgm id="{65D8766F-5F5E-0142-9640-4450A1E50879}"/>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
                                            <p:graphicEl>
                                              <a:dgm id="{2A8F1E56-A04B-C241-AF19-C47272461613}"/>
                                            </p:graphic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
                                            <p:graphicEl>
                                              <a:dgm id="{2F6A0E73-4CC1-5543-AE21-9CEDD65BBCE9}"/>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
                                            <p:graphicEl>
                                              <a:dgm id="{5D2399CB-7AE7-7E48-9CBB-A306CBBEBAA5}"/>
                                            </p:graphic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
                                            <p:graphicEl>
                                              <a:dgm id="{141B8D12-F987-844A-9596-791058C4B6AF}"/>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
                                            <p:graphicEl>
                                              <a:dgm id="{E5E61B5F-A40E-3849-B37A-FC85D47BB047}"/>
                                            </p:graphic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
                                            <p:graphicEl>
                                              <a:dgm id="{CD7748F5-3035-934C-A8C8-C97D7C37C33D}"/>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
                                            <p:graphicEl>
                                              <a:dgm id="{9BD2F813-9F1C-4649-95C6-81CBD4582E05}"/>
                                            </p:graphic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Accidents du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Brefs rappels</a:t>
            </a:r>
          </a:p>
          <a:p>
            <a:pPr marL="514350" indent="-514350">
              <a:buClr>
                <a:schemeClr val="accent6">
                  <a:lumMod val="60000"/>
                  <a:lumOff val="40000"/>
                </a:schemeClr>
              </a:buClr>
              <a:buFont typeface="+mj-lt"/>
              <a:buAutoNum type="arabicPeriod"/>
            </a:pPr>
            <a:r>
              <a:rPr lang="fr-FR" dirty="0"/>
              <a:t>Application étendue au télétravail</a:t>
            </a:r>
          </a:p>
          <a:p>
            <a:pPr marL="514350" indent="-514350">
              <a:buClr>
                <a:schemeClr val="accent6">
                  <a:lumMod val="60000"/>
                  <a:lumOff val="40000"/>
                </a:schemeClr>
              </a:buClr>
              <a:buFont typeface="+mj-lt"/>
              <a:buAutoNum type="arabicPeriod"/>
            </a:pPr>
            <a:r>
              <a:rPr lang="fr-FR" dirty="0"/>
              <a:t>Cas couverts par l’assurance</a:t>
            </a:r>
          </a:p>
          <a:p>
            <a:pPr marL="514350" indent="-514350">
              <a:buClr>
                <a:schemeClr val="accent6">
                  <a:lumMod val="60000"/>
                  <a:lumOff val="40000"/>
                </a:schemeClr>
              </a:buClr>
              <a:buFont typeface="+mj-lt"/>
              <a:buAutoNum type="arabicPeriod"/>
            </a:pPr>
            <a:r>
              <a:rPr lang="fr-FR" dirty="0"/>
              <a:t>Formalités à accomplir en cas d’accident</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79</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4</a:t>
            </a:r>
          </a:p>
        </p:txBody>
      </p:sp>
    </p:spTree>
    <p:extLst>
      <p:ext uri="{BB962C8B-B14F-4D97-AF65-F5344CB8AC3E}">
        <p14:creationId xmlns:p14="http://schemas.microsoft.com/office/powerpoint/2010/main" val="41645684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Accidents du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solidFill>
                  <a:schemeClr val="accent2"/>
                </a:solidFill>
              </a:rPr>
              <a:t>Brefs rappels</a:t>
            </a:r>
          </a:p>
          <a:p>
            <a:pPr marL="914400" lvl="1" indent="-514350">
              <a:buFont typeface="+mj-lt"/>
              <a:buAutoNum type="arabicPeriod"/>
            </a:pPr>
            <a:r>
              <a:rPr lang="fr-FR" dirty="0"/>
              <a:t>Qu’est-ce qu’un accident ?</a:t>
            </a:r>
          </a:p>
          <a:p>
            <a:pPr marL="914400" lvl="1" indent="-514350">
              <a:buFont typeface="+mj-lt"/>
              <a:buAutoNum type="arabicPeriod"/>
            </a:pPr>
            <a:r>
              <a:rPr lang="fr-FR" dirty="0"/>
              <a:t>Les accidents du travail</a:t>
            </a:r>
          </a:p>
          <a:p>
            <a:pPr marL="914400" lvl="1" indent="-514350">
              <a:buFont typeface="+mj-lt"/>
              <a:buAutoNum type="arabicPeriod"/>
            </a:pPr>
            <a:r>
              <a:rPr lang="fr-FR" dirty="0"/>
              <a:t>L’accident du travail</a:t>
            </a:r>
          </a:p>
          <a:p>
            <a:pPr marL="914400" lvl="1" indent="-514350">
              <a:buFont typeface="+mj-lt"/>
              <a:buAutoNum type="arabicPeriod"/>
            </a:pPr>
            <a:r>
              <a:rPr lang="fr-FR" dirty="0"/>
              <a:t>L’accident sur le chemin du travail</a:t>
            </a:r>
          </a:p>
          <a:p>
            <a:pPr marL="514350" indent="-514350">
              <a:buClr>
                <a:schemeClr val="accent6">
                  <a:lumMod val="60000"/>
                  <a:lumOff val="40000"/>
                </a:schemeClr>
              </a:buClr>
              <a:buFont typeface="+mj-lt"/>
              <a:buAutoNum type="arabicPeriod"/>
            </a:pPr>
            <a:r>
              <a:rPr lang="fr-FR" dirty="0"/>
              <a:t>Application étendue au télétravail</a:t>
            </a:r>
          </a:p>
          <a:p>
            <a:pPr marL="514350" indent="-514350">
              <a:buClr>
                <a:schemeClr val="accent6">
                  <a:lumMod val="60000"/>
                  <a:lumOff val="40000"/>
                </a:schemeClr>
              </a:buClr>
              <a:buFont typeface="+mj-lt"/>
              <a:buAutoNum type="arabicPeriod"/>
            </a:pPr>
            <a:r>
              <a:rPr lang="fr-FR" dirty="0"/>
              <a:t>Cas couverts par l’assurance</a:t>
            </a:r>
          </a:p>
          <a:p>
            <a:pPr marL="514350" indent="-514350">
              <a:buClr>
                <a:schemeClr val="accent6">
                  <a:lumMod val="60000"/>
                  <a:lumOff val="40000"/>
                </a:schemeClr>
              </a:buClr>
              <a:buFont typeface="+mj-lt"/>
              <a:buAutoNum type="arabicPeriod"/>
            </a:pPr>
            <a:r>
              <a:rPr lang="fr-FR" dirty="0"/>
              <a:t>Formalités à accomplir en cas d’accident</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80</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4</a:t>
            </a:r>
          </a:p>
        </p:txBody>
      </p:sp>
    </p:spTree>
    <p:extLst>
      <p:ext uri="{BB962C8B-B14F-4D97-AF65-F5344CB8AC3E}">
        <p14:creationId xmlns:p14="http://schemas.microsoft.com/office/powerpoint/2010/main" val="27770196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Brefs rappels</a:t>
            </a:r>
            <a:br>
              <a:rPr lang="fr-FR" sz="3800" dirty="0">
                <a:solidFill>
                  <a:schemeClr val="accent6">
                    <a:lumMod val="60000"/>
                    <a:lumOff val="40000"/>
                  </a:schemeClr>
                </a:solidFill>
              </a:rPr>
            </a:br>
            <a:r>
              <a:rPr lang="fr-FR" sz="3800" dirty="0">
                <a:solidFill>
                  <a:schemeClr val="accent2"/>
                </a:solidFill>
              </a:rPr>
              <a:t>1. Qu’est-ce qu’un accident ?</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70000" lnSpcReduction="20000"/>
          </a:bodyPr>
          <a:lstStyle/>
          <a:p>
            <a:pPr marL="0" indent="0">
              <a:buNone/>
            </a:pPr>
            <a:r>
              <a:rPr lang="fr-BE" i="1" dirty="0"/>
              <a:t>« Un </a:t>
            </a:r>
            <a:r>
              <a:rPr lang="fr-BE" b="1" i="1" dirty="0"/>
              <a:t>accident</a:t>
            </a:r>
            <a:r>
              <a:rPr lang="fr-BE" i="1" dirty="0"/>
              <a:t> est un événement soudain qui entraîne une lésion </a:t>
            </a:r>
            <a:r>
              <a:rPr lang="fr-BE" dirty="0"/>
              <a:t>»</a:t>
            </a:r>
          </a:p>
          <a:p>
            <a:pPr lvl="0"/>
            <a:r>
              <a:rPr lang="fr-BE" dirty="0"/>
              <a:t>Cet </a:t>
            </a:r>
            <a:r>
              <a:rPr lang="fr-BE" b="1" dirty="0"/>
              <a:t>événement</a:t>
            </a:r>
            <a:r>
              <a:rPr lang="fr-BE" dirty="0"/>
              <a:t> n’est ni anormal, ni exceptionnel. </a:t>
            </a:r>
          </a:p>
          <a:p>
            <a:pPr lvl="1"/>
            <a:r>
              <a:rPr lang="fr-BE" dirty="0"/>
              <a:t>fait déterminé dans le temps qui a provoqué une lésion.</a:t>
            </a:r>
          </a:p>
          <a:p>
            <a:pPr lvl="0"/>
            <a:r>
              <a:rPr lang="fr-BE" dirty="0"/>
              <a:t>La </a:t>
            </a:r>
            <a:r>
              <a:rPr lang="fr-BE" b="1" dirty="0"/>
              <a:t>lésion</a:t>
            </a:r>
            <a:r>
              <a:rPr lang="fr-BE" dirty="0"/>
              <a:t> est une atteinte physique, psychique ou corporelle.</a:t>
            </a:r>
          </a:p>
          <a:p>
            <a:pPr lvl="1"/>
            <a:r>
              <a:rPr lang="fr-BE" dirty="0"/>
              <a:t>Elle peut apparaître postérieurement à l’accident.</a:t>
            </a:r>
          </a:p>
          <a:p>
            <a:pPr lvl="0"/>
            <a:r>
              <a:rPr lang="fr-BE" dirty="0"/>
              <a:t>Le fait d’être </a:t>
            </a:r>
            <a:r>
              <a:rPr lang="fr-BE" b="1" dirty="0"/>
              <a:t>soudain</a:t>
            </a:r>
            <a:r>
              <a:rPr lang="fr-BE" dirty="0"/>
              <a:t> n’implique pas que cela soit instantané :</a:t>
            </a:r>
          </a:p>
          <a:p>
            <a:pPr lvl="1"/>
            <a:r>
              <a:rPr lang="fr-BE" dirty="0"/>
              <a:t>un geste répétitif ou une insolation suite à une journée de travail au soleil peuvent avoir un caractère soudain. </a:t>
            </a:r>
          </a:p>
          <a:p>
            <a:pPr lvl="1"/>
            <a:r>
              <a:rPr lang="fr-BE" dirty="0"/>
              <a:t>Pas de caractère soudain lorsque le travailleur souffrait d’un état pathologique existant (</a:t>
            </a:r>
            <a:r>
              <a:rPr lang="fr-BE" u="sng" dirty="0"/>
              <a:t>ex. :</a:t>
            </a:r>
            <a:r>
              <a:rPr lang="fr-BE" dirty="0"/>
              <a:t> une maladie dégénérative) avant l’accident.</a:t>
            </a:r>
          </a:p>
          <a:p>
            <a:endParaRPr lang="fr-BE" dirty="0"/>
          </a:p>
          <a:p>
            <a:pPr lvl="0"/>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81</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5" name="ZoneTexte 4">
            <a:extLst>
              <a:ext uri="{FF2B5EF4-FFF2-40B4-BE49-F238E27FC236}">
                <a16:creationId xmlns:a16="http://schemas.microsoft.com/office/drawing/2014/main" id="{E4831CFC-B3CD-33D1-8017-706C51C935DF}"/>
              </a:ext>
            </a:extLst>
          </p:cNvPr>
          <p:cNvSpPr txBox="1"/>
          <p:nvPr/>
        </p:nvSpPr>
        <p:spPr>
          <a:xfrm>
            <a:off x="5649686" y="5846309"/>
            <a:ext cx="3037114" cy="559707"/>
          </a:xfrm>
          <a:prstGeom prst="rect">
            <a:avLst/>
          </a:prstGeom>
        </p:spPr>
        <p:txBody>
          <a:bodyPr vert="horz" wrap="square" lIns="91440" tIns="45720" rIns="91440" bIns="45720" rtlCol="0" anchor="ctr">
            <a:normAutofit/>
          </a:bodyPr>
          <a:lstStyle/>
          <a:p>
            <a:r>
              <a:rPr lang="fr-FR" sz="1400" b="1" dirty="0">
                <a:solidFill>
                  <a:schemeClr val="accent3"/>
                </a:solidFill>
              </a:rPr>
              <a:t>Loi du 10 avril 1971 sur les accidents du travail</a:t>
            </a:r>
          </a:p>
        </p:txBody>
      </p:sp>
    </p:spTree>
    <p:extLst>
      <p:ext uri="{BB962C8B-B14F-4D97-AF65-F5344CB8AC3E}">
        <p14:creationId xmlns:p14="http://schemas.microsoft.com/office/powerpoint/2010/main" val="1305962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Brefs rappels</a:t>
            </a:r>
            <a:br>
              <a:rPr lang="fr-FR" sz="3800" dirty="0">
                <a:solidFill>
                  <a:schemeClr val="accent6">
                    <a:lumMod val="60000"/>
                    <a:lumOff val="40000"/>
                  </a:schemeClr>
                </a:solidFill>
              </a:rPr>
            </a:br>
            <a:r>
              <a:rPr lang="fr-FR" sz="3800" dirty="0">
                <a:solidFill>
                  <a:schemeClr val="accent2"/>
                </a:solidFill>
              </a:rPr>
              <a:t>2. Les accidents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r>
              <a:rPr lang="fr-BE" dirty="0"/>
              <a:t>Tout employeur du secteur privé est tenu de souscrire une assurance « accidents du travail » avec un assureur-loi privé.</a:t>
            </a:r>
            <a:endParaRPr lang="fr-BE" b="1" dirty="0"/>
          </a:p>
          <a:p>
            <a:r>
              <a:rPr lang="fr-BE" b="1" dirty="0"/>
              <a:t>2 types d’accidents </a:t>
            </a:r>
            <a:r>
              <a:rPr lang="fr-BE" dirty="0"/>
              <a:t>existent dans le cadre de la loi sur les accidents du travail du 10 avril 1971 :</a:t>
            </a:r>
          </a:p>
          <a:p>
            <a:pPr lvl="1"/>
            <a:r>
              <a:rPr lang="fr-BE" dirty="0"/>
              <a:t>L’accident du travail</a:t>
            </a:r>
          </a:p>
          <a:p>
            <a:pPr lvl="1"/>
            <a:r>
              <a:rPr lang="fr-BE" dirty="0"/>
              <a:t>L’accident sur le chemin du travail</a:t>
            </a:r>
          </a:p>
          <a:p>
            <a:endParaRPr lang="fr-BE" dirty="0"/>
          </a:p>
          <a:p>
            <a:pPr lvl="0"/>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82</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3907108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Brefs rappels</a:t>
            </a:r>
            <a:br>
              <a:rPr lang="fr-FR" sz="3800" dirty="0">
                <a:solidFill>
                  <a:schemeClr val="accent6">
                    <a:lumMod val="60000"/>
                    <a:lumOff val="40000"/>
                  </a:schemeClr>
                </a:solidFill>
              </a:rPr>
            </a:br>
            <a:r>
              <a:rPr lang="fr-FR" sz="3800" dirty="0">
                <a:solidFill>
                  <a:schemeClr val="accent2"/>
                </a:solidFill>
              </a:rPr>
              <a:t>3. l’ Accident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70000" lnSpcReduction="20000"/>
          </a:bodyPr>
          <a:lstStyle/>
          <a:p>
            <a:pPr marL="0" indent="0">
              <a:buNone/>
            </a:pPr>
            <a:endParaRPr lang="fr-BE" dirty="0"/>
          </a:p>
          <a:p>
            <a:pPr lvl="0"/>
            <a:r>
              <a:rPr lang="fr-BE" b="1" dirty="0"/>
              <a:t>Accident qui survient dans le cours</a:t>
            </a:r>
            <a:r>
              <a:rPr lang="fr-BE" dirty="0"/>
              <a:t> de l’exécution du travail </a:t>
            </a:r>
          </a:p>
          <a:p>
            <a:pPr marL="457200" lvl="1" indent="0">
              <a:buNone/>
            </a:pPr>
            <a:r>
              <a:rPr lang="fr-BE" dirty="0"/>
              <a:t>= </a:t>
            </a:r>
            <a:r>
              <a:rPr lang="fr-BE" dirty="0">
                <a:solidFill>
                  <a:schemeClr val="accent2"/>
                </a:solidFill>
              </a:rPr>
              <a:t>condition de temporalité</a:t>
            </a:r>
          </a:p>
          <a:p>
            <a:pPr lvl="1"/>
            <a:r>
              <a:rPr lang="fr-BE" dirty="0"/>
              <a:t>Implique que le travailleur soit sous l’autorité virtuelle ou effective de son employeur, y compris lors des temps de repos. </a:t>
            </a:r>
          </a:p>
          <a:p>
            <a:pPr lvl="1"/>
            <a:r>
              <a:rPr lang="fr-BE" dirty="0"/>
              <a:t>Cela ne s’applique pas en cas de suspension du contrat de travail </a:t>
            </a:r>
          </a:p>
          <a:p>
            <a:pPr lvl="0"/>
            <a:r>
              <a:rPr lang="fr-BE" b="1" dirty="0"/>
              <a:t>Et accident qui survient par le fait</a:t>
            </a:r>
            <a:r>
              <a:rPr lang="fr-BE" dirty="0"/>
              <a:t> de l’exécution du travail</a:t>
            </a:r>
          </a:p>
          <a:p>
            <a:pPr marL="457200" lvl="1" indent="0">
              <a:buNone/>
            </a:pPr>
            <a:r>
              <a:rPr lang="fr-BE" dirty="0">
                <a:solidFill>
                  <a:schemeClr val="accent2"/>
                </a:solidFill>
              </a:rPr>
              <a:t> = condition de causalité </a:t>
            </a:r>
          </a:p>
          <a:p>
            <a:pPr lvl="1"/>
            <a:r>
              <a:rPr lang="fr-BE" dirty="0"/>
              <a:t>l’accident est provoqué en raison de l’exécution du contrat de travail ; à cause du risque auquel la victime est exposée en raison de son activité professionnelle</a:t>
            </a:r>
          </a:p>
          <a:p>
            <a:r>
              <a:rPr lang="fr-BE" dirty="0"/>
              <a:t>Si il est prouvé que l’accident survient « dans le cours de l’exécution du travail », alors il n’est pas nécessaire de prouver que cela survient « par le fait de l’exécution du travail », car cela est présumé </a:t>
            </a:r>
          </a:p>
          <a:p>
            <a:pPr lvl="0"/>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83</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23236052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a:pPr>
            <a:r>
              <a:rPr lang="fr-FR" sz="3800" dirty="0">
                <a:solidFill>
                  <a:schemeClr val="accent6">
                    <a:lumMod val="60000"/>
                    <a:lumOff val="40000"/>
                  </a:schemeClr>
                </a:solidFill>
              </a:rPr>
              <a:t>Brefs rappels</a:t>
            </a:r>
            <a:br>
              <a:rPr lang="fr-FR" sz="3800" dirty="0">
                <a:solidFill>
                  <a:schemeClr val="accent6">
                    <a:lumMod val="60000"/>
                    <a:lumOff val="40000"/>
                  </a:schemeClr>
                </a:solidFill>
              </a:rPr>
            </a:br>
            <a:r>
              <a:rPr lang="fr-FR" sz="3800" dirty="0">
                <a:solidFill>
                  <a:schemeClr val="accent2"/>
                </a:solidFill>
              </a:rPr>
              <a:t>4. l’ Accident sur le chemin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r>
              <a:rPr lang="fr-BE" dirty="0"/>
              <a:t>L’accident</a:t>
            </a:r>
            <a:r>
              <a:rPr lang="fr-BE" u="sng" dirty="0"/>
              <a:t> </a:t>
            </a:r>
            <a:r>
              <a:rPr lang="fr-BE" dirty="0"/>
              <a:t>qui survient à un travailleur sur le </a:t>
            </a:r>
            <a:r>
              <a:rPr lang="fr-BE" b="1" dirty="0"/>
              <a:t>trajet protégé</a:t>
            </a:r>
            <a:r>
              <a:rPr lang="fr-BE" dirty="0"/>
              <a:t> visant les allers et retours entre la résidence du travailleur et le lieu d’exécution du travail.</a:t>
            </a:r>
          </a:p>
          <a:p>
            <a:pPr lvl="0"/>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84</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3434515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Accidents du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Brefs rappels</a:t>
            </a:r>
          </a:p>
          <a:p>
            <a:pPr marL="514350" indent="-514350">
              <a:buClr>
                <a:schemeClr val="accent6">
                  <a:lumMod val="60000"/>
                  <a:lumOff val="40000"/>
                </a:schemeClr>
              </a:buClr>
              <a:buFont typeface="+mj-lt"/>
              <a:buAutoNum type="arabicPeriod"/>
            </a:pPr>
            <a:r>
              <a:rPr lang="fr-FR" dirty="0">
                <a:solidFill>
                  <a:schemeClr val="accent2"/>
                </a:solidFill>
              </a:rPr>
              <a:t>Application étendue au télétravail</a:t>
            </a:r>
          </a:p>
          <a:p>
            <a:pPr marL="914400" lvl="1" indent="-514350">
              <a:buFont typeface="+mj-lt"/>
              <a:buAutoNum type="arabicPeriod"/>
            </a:pPr>
            <a:r>
              <a:rPr lang="fr-FR" dirty="0"/>
              <a:t>Base légale</a:t>
            </a:r>
          </a:p>
          <a:p>
            <a:pPr marL="914400" lvl="1" indent="-514350">
              <a:buFont typeface="+mj-lt"/>
              <a:buAutoNum type="arabicPeriod"/>
            </a:pPr>
            <a:r>
              <a:rPr lang="fr-FR" dirty="0"/>
              <a:t>Accident du travail</a:t>
            </a:r>
          </a:p>
          <a:p>
            <a:pPr marL="914400" lvl="1" indent="-514350">
              <a:buFont typeface="+mj-lt"/>
              <a:buAutoNum type="arabicPeriod"/>
            </a:pPr>
            <a:r>
              <a:rPr lang="fr-FR" dirty="0"/>
              <a:t>Accident sur le chemin du travail</a:t>
            </a:r>
          </a:p>
          <a:p>
            <a:pPr marL="514350" indent="-514350">
              <a:buClr>
                <a:schemeClr val="accent6">
                  <a:lumMod val="60000"/>
                  <a:lumOff val="40000"/>
                </a:schemeClr>
              </a:buClr>
              <a:buFont typeface="+mj-lt"/>
              <a:buAutoNum type="arabicPeriod"/>
            </a:pPr>
            <a:r>
              <a:rPr lang="fr-FR" dirty="0"/>
              <a:t>Cas couverts par l’assurance</a:t>
            </a:r>
          </a:p>
          <a:p>
            <a:pPr marL="514350" indent="-514350">
              <a:buClr>
                <a:schemeClr val="accent6">
                  <a:lumMod val="60000"/>
                  <a:lumOff val="40000"/>
                </a:schemeClr>
              </a:buClr>
              <a:buFont typeface="+mj-lt"/>
              <a:buAutoNum type="arabicPeriod"/>
            </a:pPr>
            <a:r>
              <a:rPr lang="fr-FR" dirty="0"/>
              <a:t>Formalités à accomplir en cas d’accident</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85</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4</a:t>
            </a:r>
          </a:p>
        </p:txBody>
      </p:sp>
    </p:spTree>
    <p:extLst>
      <p:ext uri="{BB962C8B-B14F-4D97-AF65-F5344CB8AC3E}">
        <p14:creationId xmlns:p14="http://schemas.microsoft.com/office/powerpoint/2010/main" val="27105027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1.  Base légale</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pPr marL="0" indent="0">
              <a:buNone/>
            </a:pPr>
            <a:endParaRPr lang="fr-BE" dirty="0"/>
          </a:p>
          <a:p>
            <a:pPr lvl="0"/>
            <a:r>
              <a:rPr lang="fr-BE" i="1" dirty="0"/>
              <a:t>« L’accident survenu au télétravailleur est présumé, jusqu’à preuve du contraire, survenu pendant l’exécution du contrat de travail</a:t>
            </a:r>
            <a:r>
              <a:rPr lang="fr-BE" dirty="0"/>
              <a:t> ». </a:t>
            </a:r>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86</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al.4 loi du 10 avril 1971</a:t>
            </a:r>
            <a:endParaRPr lang="nl-BE" sz="2000" dirty="0"/>
          </a:p>
        </p:txBody>
      </p:sp>
    </p:spTree>
    <p:extLst>
      <p:ext uri="{BB962C8B-B14F-4D97-AF65-F5344CB8AC3E}">
        <p14:creationId xmlns:p14="http://schemas.microsoft.com/office/powerpoint/2010/main" val="34038030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2.  Accident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85000" lnSpcReduction="20000"/>
          </a:bodyPr>
          <a:lstStyle/>
          <a:p>
            <a:r>
              <a:rPr lang="fr-BE" dirty="0"/>
              <a:t>Les travailleurs sont ainsi couverts par l’assurance </a:t>
            </a:r>
            <a:r>
              <a:rPr lang="fr-BE" b="1" dirty="0"/>
              <a:t>accident du travail</a:t>
            </a:r>
            <a:r>
              <a:rPr lang="fr-BE" dirty="0"/>
              <a:t> de l’employeur :</a:t>
            </a:r>
          </a:p>
          <a:p>
            <a:pPr lvl="1"/>
            <a:r>
              <a:rPr lang="fr-BE" dirty="0"/>
              <a:t>pendant leur journée de télétravail, </a:t>
            </a:r>
          </a:p>
          <a:p>
            <a:pPr lvl="1"/>
            <a:r>
              <a:rPr lang="fr-BE" dirty="0"/>
              <a:t>peu importe le lieu de prestation (domicile ou autre) ou le type de télétravail (structurel ou occasionnel). </a:t>
            </a:r>
          </a:p>
          <a:p>
            <a:r>
              <a:rPr lang="fr-BE" dirty="0"/>
              <a:t>Il s’agit d’une </a:t>
            </a:r>
            <a:r>
              <a:rPr lang="fr-BE" i="1" dirty="0">
                <a:solidFill>
                  <a:srgbClr val="FF0000"/>
                </a:solidFill>
              </a:rPr>
              <a:t>présomption </a:t>
            </a:r>
            <a:r>
              <a:rPr lang="fr-BE" i="1" dirty="0" err="1">
                <a:solidFill>
                  <a:srgbClr val="FF0000"/>
                </a:solidFill>
              </a:rPr>
              <a:t>réfragable</a:t>
            </a:r>
            <a:r>
              <a:rPr lang="fr-BE" dirty="0"/>
              <a:t>, c’est-à-dire qu’il est possible de prouver le contraire.</a:t>
            </a:r>
          </a:p>
          <a:p>
            <a:r>
              <a:rPr lang="fr-BE" dirty="0"/>
              <a:t>Exemples :</a:t>
            </a:r>
          </a:p>
          <a:p>
            <a:pPr lvl="1"/>
            <a:r>
              <a:rPr lang="fr-BE" dirty="0"/>
              <a:t> un télétravailleur fait une chute dans les escaliers de son domicile</a:t>
            </a:r>
          </a:p>
          <a:p>
            <a:pPr lvl="1"/>
            <a:r>
              <a:rPr lang="fr-BE" dirty="0"/>
              <a:t>un télétravailleur se brûle en renversant sa tasse bouillante sur la main</a:t>
            </a:r>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87</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769831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2.  Accident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a:bodyPr>
          <a:lstStyle/>
          <a:p>
            <a:r>
              <a:rPr lang="fr-BE" dirty="0"/>
              <a:t>La loi présume que l’accident du télétravailleur a lieu pendant l’exécution du contrat du télétravailleur si il a lieu :</a:t>
            </a:r>
          </a:p>
          <a:p>
            <a:pPr lvl="1"/>
            <a:r>
              <a:rPr lang="fr-BE" dirty="0"/>
              <a:t>Sur les lieux mentionnés par écrit </a:t>
            </a:r>
          </a:p>
          <a:p>
            <a:pPr lvl="1"/>
            <a:r>
              <a:rPr lang="fr-BE" dirty="0"/>
              <a:t>Pendant les heures mentionnées par écrit (heures normales de travail)</a:t>
            </a:r>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88</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388975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06FE55A-E0E2-A943-8449-FBFF62D6F732}" type="slidenum">
              <a:rPr lang="fr-BE" smtClean="0"/>
              <a:t>8</a:t>
            </a:fld>
            <a:endParaRPr lang="fr-BE" dirty="0"/>
          </a:p>
        </p:txBody>
      </p:sp>
      <p:sp>
        <p:nvSpPr>
          <p:cNvPr id="8" name="Rectangle 7">
            <a:extLst>
              <a:ext uri="{FF2B5EF4-FFF2-40B4-BE49-F238E27FC236}">
                <a16:creationId xmlns:a16="http://schemas.microsoft.com/office/drawing/2014/main" id="{90091DF0-606A-C94F-A3F3-C11AAE42AB58}"/>
              </a:ext>
            </a:extLst>
          </p:cNvPr>
          <p:cNvSpPr/>
          <p:nvPr/>
        </p:nvSpPr>
        <p:spPr>
          <a:xfrm>
            <a:off x="6429283" y="5648464"/>
            <a:ext cx="2714717" cy="400110"/>
          </a:xfrm>
          <a:prstGeom prst="rect">
            <a:avLst/>
          </a:prstGeom>
        </p:spPr>
        <p:txBody>
          <a:bodyPr wrap="square">
            <a:spAutoFit/>
          </a:bodyPr>
          <a:lstStyle/>
          <a:p>
            <a:pPr lvl="1"/>
            <a:r>
              <a:rPr lang="fr-FR" sz="2000" b="1" dirty="0">
                <a:solidFill>
                  <a:schemeClr val="accent3"/>
                </a:solidFill>
              </a:rPr>
              <a:t>Art. 9 CCT n°85</a:t>
            </a:r>
            <a:endParaRPr lang="nl-BE" sz="2000" dirty="0"/>
          </a:p>
        </p:txBody>
      </p:sp>
      <p:sp>
        <p:nvSpPr>
          <p:cNvPr id="13" name="Titre 1">
            <a:extLst>
              <a:ext uri="{FF2B5EF4-FFF2-40B4-BE49-F238E27FC236}">
                <a16:creationId xmlns:a16="http://schemas.microsoft.com/office/drawing/2014/main" id="{2E309656-DE7A-6A46-AEF9-5A4556A1B5B8}"/>
              </a:ext>
            </a:extLst>
          </p:cNvPr>
          <p:cNvSpPr txBox="1">
            <a:spLocks/>
          </p:cNvSpPr>
          <p:nvPr/>
        </p:nvSpPr>
        <p:spPr>
          <a:xfrm>
            <a:off x="457200" y="136525"/>
            <a:ext cx="8229600" cy="11684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00383D"/>
                </a:solidFill>
                <a:latin typeface="+mj-lt"/>
                <a:ea typeface="+mj-ea"/>
                <a:cs typeface="+mj-cs"/>
              </a:defRPr>
            </a:lvl1pPr>
          </a:lstStyle>
          <a:p>
            <a:pPr algn="l"/>
            <a:r>
              <a:rPr lang="fr-FR" sz="3200" dirty="0">
                <a:solidFill>
                  <a:schemeClr val="accent3"/>
                </a:solidFill>
              </a:rPr>
              <a:t>Télétravail structurel</a:t>
            </a:r>
          </a:p>
          <a:p>
            <a:pPr algn="l"/>
            <a:r>
              <a:rPr lang="fr-FR" sz="2800" dirty="0">
                <a:solidFill>
                  <a:schemeClr val="accent3">
                    <a:lumMod val="50000"/>
                  </a:schemeClr>
                </a:solidFill>
              </a:rPr>
              <a:t>3.     Types d’indemnités forfaitaires</a:t>
            </a:r>
          </a:p>
        </p:txBody>
      </p:sp>
      <p:sp>
        <p:nvSpPr>
          <p:cNvPr id="2" name="Espace réservé du contenu 1">
            <a:extLst>
              <a:ext uri="{FF2B5EF4-FFF2-40B4-BE49-F238E27FC236}">
                <a16:creationId xmlns:a16="http://schemas.microsoft.com/office/drawing/2014/main" id="{AB48459C-580D-3B4D-8F62-382559785BDD}"/>
              </a:ext>
            </a:extLst>
          </p:cNvPr>
          <p:cNvSpPr>
            <a:spLocks noGrp="1"/>
          </p:cNvSpPr>
          <p:nvPr>
            <p:ph idx="1"/>
          </p:nvPr>
        </p:nvSpPr>
        <p:spPr/>
        <p:txBody>
          <a:bodyPr>
            <a:normAutofit fontScale="92500" lnSpcReduction="20000"/>
          </a:bodyPr>
          <a:lstStyle/>
          <a:p>
            <a:r>
              <a:rPr lang="fr-BE" dirty="0"/>
              <a:t>Le télétravailleur pourra bénéficier de :</a:t>
            </a:r>
          </a:p>
          <a:p>
            <a:pPr lvl="1"/>
            <a:r>
              <a:rPr lang="fr-BE" dirty="0"/>
              <a:t>L’indemnité de bureau (142,95 €/mois max)</a:t>
            </a:r>
          </a:p>
          <a:p>
            <a:pPr lvl="1"/>
            <a:r>
              <a:rPr lang="fr-BE" b="1" dirty="0">
                <a:solidFill>
                  <a:schemeClr val="accent2"/>
                </a:solidFill>
              </a:rPr>
              <a:t>ET</a:t>
            </a:r>
            <a:r>
              <a:rPr lang="fr-BE" dirty="0"/>
              <a:t> l’indemnité forfaitaire pour l’utilisation professionnelle d’une connexion Internet ou d’un abonnement internet privé (20 €/mois max pour chacun, soir 40 €/mois max)</a:t>
            </a:r>
          </a:p>
          <a:p>
            <a:pPr lvl="1"/>
            <a:r>
              <a:rPr lang="fr-BE" b="1" dirty="0">
                <a:solidFill>
                  <a:schemeClr val="accent2"/>
                </a:solidFill>
              </a:rPr>
              <a:t>ET</a:t>
            </a:r>
            <a:r>
              <a:rPr lang="fr-BE" dirty="0"/>
              <a:t> (choix entre une des deux indemnités)</a:t>
            </a:r>
          </a:p>
          <a:p>
            <a:pPr lvl="2"/>
            <a:r>
              <a:rPr lang="fr-BE" b="1" dirty="0">
                <a:solidFill>
                  <a:schemeClr val="accent2"/>
                </a:solidFill>
              </a:rPr>
              <a:t>OU</a:t>
            </a:r>
            <a:r>
              <a:rPr lang="fr-BE" dirty="0"/>
              <a:t> indemnité forfaitaire pour l’utilisation personnelle d’un ordinateur privé (5 €/mois max)</a:t>
            </a:r>
          </a:p>
          <a:p>
            <a:pPr lvl="2"/>
            <a:r>
              <a:rPr lang="fr-BE" b="1" dirty="0">
                <a:solidFill>
                  <a:schemeClr val="accent2"/>
                </a:solidFill>
              </a:rPr>
              <a:t>OU</a:t>
            </a:r>
            <a:r>
              <a:rPr lang="fr-BE" dirty="0"/>
              <a:t> l’indemnité forfaitaire pour l’utilisation professionnelle d’un 2</a:t>
            </a:r>
            <a:r>
              <a:rPr lang="fr-BE" baseline="30000" dirty="0"/>
              <a:t>e</a:t>
            </a:r>
            <a:r>
              <a:rPr lang="fr-BE" dirty="0"/>
              <a:t> écran d’ordinateur, d’une imprimante et/ ou d’un scanners personnel, </a:t>
            </a:r>
            <a:r>
              <a:rPr lang="fr-BE" u="sng" dirty="0"/>
              <a:t>sans ordinateur privé </a:t>
            </a:r>
            <a:r>
              <a:rPr lang="fr-BE" dirty="0"/>
              <a:t>(5€/mois max)</a:t>
            </a:r>
          </a:p>
          <a:p>
            <a:pPr marL="914400" lvl="2" indent="0">
              <a:buNone/>
            </a:pPr>
            <a:r>
              <a:rPr lang="fr-BE" u="sng" dirty="0"/>
              <a:t>MAX 10 €/mois pendant 3 ans</a:t>
            </a:r>
          </a:p>
        </p:txBody>
      </p:sp>
    </p:spTree>
    <p:extLst>
      <p:ext uri="{BB962C8B-B14F-4D97-AF65-F5344CB8AC3E}">
        <p14:creationId xmlns:p14="http://schemas.microsoft.com/office/powerpoint/2010/main" val="36849718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2.  Accident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199" y="1600200"/>
            <a:ext cx="8486077" cy="4525963"/>
          </a:xfrm>
          <a:solidFill>
            <a:schemeClr val="bg1"/>
          </a:solidFill>
        </p:spPr>
        <p:txBody>
          <a:bodyPr>
            <a:normAutofit fontScale="85000" lnSpcReduction="20000"/>
          </a:bodyPr>
          <a:lstStyle/>
          <a:p>
            <a:r>
              <a:rPr lang="fr-BE" dirty="0"/>
              <a:t>Le télétravailleur doit disposer d’un </a:t>
            </a:r>
            <a:r>
              <a:rPr lang="fr-BE" b="1" dirty="0"/>
              <a:t>écrit (= preuve)</a:t>
            </a:r>
            <a:r>
              <a:rPr lang="fr-BE" dirty="0"/>
              <a:t> </a:t>
            </a:r>
          </a:p>
          <a:p>
            <a:pPr lvl="1"/>
            <a:r>
              <a:rPr lang="fr-BE" dirty="0"/>
              <a:t>Document attestant qu’il effectue bien le télétravail au </a:t>
            </a:r>
            <a:r>
              <a:rPr lang="fr-BE" dirty="0">
                <a:solidFill>
                  <a:schemeClr val="accent2"/>
                </a:solidFill>
              </a:rPr>
              <a:t>moment</a:t>
            </a:r>
            <a:r>
              <a:rPr lang="fr-BE" dirty="0"/>
              <a:t> où il a l’accident et qui détermine le(s) </a:t>
            </a:r>
            <a:r>
              <a:rPr lang="fr-BE" dirty="0">
                <a:solidFill>
                  <a:schemeClr val="accent2"/>
                </a:solidFill>
              </a:rPr>
              <a:t>lieu(x)</a:t>
            </a:r>
            <a:r>
              <a:rPr lang="fr-BE" dirty="0"/>
              <a:t> où il effectue son télétravail.</a:t>
            </a:r>
          </a:p>
          <a:p>
            <a:pPr lvl="1"/>
            <a:r>
              <a:rPr lang="fr-BE" dirty="0"/>
              <a:t>Prouve que l’accident s’est produit pendant le télétravail et au lieu du télétravail</a:t>
            </a:r>
          </a:p>
          <a:p>
            <a:pPr lvl="1"/>
            <a:r>
              <a:rPr lang="fr-BE" dirty="0"/>
              <a:t>Présomption valable </a:t>
            </a:r>
            <a:r>
              <a:rPr lang="fr-BE" b="1" u="sng" dirty="0"/>
              <a:t>tant pour le télétravail structurel que le télétravail occasionnel</a:t>
            </a:r>
            <a:r>
              <a:rPr lang="fr-BE" dirty="0"/>
              <a:t>.</a:t>
            </a:r>
          </a:p>
          <a:p>
            <a:r>
              <a:rPr lang="fr-BE" dirty="0"/>
              <a:t>En fonction du type de télétravail :</a:t>
            </a:r>
          </a:p>
          <a:p>
            <a:pPr lvl="1"/>
            <a:r>
              <a:rPr lang="fr-BE" dirty="0"/>
              <a:t>Télétravail structurel : convention obligatoire, avenant … (v. supra). </a:t>
            </a:r>
          </a:p>
          <a:p>
            <a:pPr lvl="1"/>
            <a:r>
              <a:rPr lang="fr-BE" dirty="0"/>
              <a:t>Télétravail occasionnel : n’importe quel écrit autorisant le travailleur à télétravailler suffit (ex. : sms, e-mail, lettre …).</a:t>
            </a:r>
          </a:p>
          <a:p>
            <a:pPr lvl="1"/>
            <a:endParaRPr lang="fr-BE" dirty="0"/>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89</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3217690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2.  Accident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20000"/>
          </a:bodyPr>
          <a:lstStyle/>
          <a:p>
            <a:r>
              <a:rPr lang="fr-BE" dirty="0"/>
              <a:t>Quid si pas d’écrit ?</a:t>
            </a:r>
          </a:p>
          <a:p>
            <a:pPr lvl="1"/>
            <a:r>
              <a:rPr lang="fr-BE" dirty="0"/>
              <a:t>Admet que le domicile du télétravailleur est «</a:t>
            </a:r>
            <a:r>
              <a:rPr lang="fr-BE" i="1" dirty="0"/>
              <a:t> sa résidence ou le(s) lieu(x) où le télétravail est généralement effectué </a:t>
            </a:r>
            <a:r>
              <a:rPr lang="fr-BE" dirty="0"/>
              <a:t>»</a:t>
            </a:r>
          </a:p>
          <a:p>
            <a:pPr lvl="1"/>
            <a:r>
              <a:rPr lang="fr-BE" dirty="0"/>
              <a:t>Admet que les prestations sont effectuées en fonction de </a:t>
            </a:r>
            <a:r>
              <a:rPr lang="fr-BE" i="1" dirty="0">
                <a:solidFill>
                  <a:schemeClr val="accent2"/>
                </a:solidFill>
              </a:rPr>
              <a:t>l’horaire théorique du travailleur</a:t>
            </a:r>
            <a:r>
              <a:rPr lang="fr-BE" dirty="0"/>
              <a:t>, c’est-à-dire celui qu’il aurait respecté s’il avait travaillé dans les locaux de </a:t>
            </a:r>
            <a:r>
              <a:rPr lang="fr-BE" dirty="0" err="1"/>
              <a:t>l’asbl</a:t>
            </a:r>
            <a:r>
              <a:rPr lang="fr-BE" dirty="0"/>
              <a:t>. </a:t>
            </a:r>
          </a:p>
          <a:p>
            <a:pPr lvl="1"/>
            <a:r>
              <a:rPr lang="fr-BE" dirty="0"/>
              <a:t>Présumera que le télétravailleur travaille soit sur son </a:t>
            </a:r>
            <a:r>
              <a:rPr lang="fr-BE" i="1" dirty="0">
                <a:solidFill>
                  <a:schemeClr val="accent2"/>
                </a:solidFill>
              </a:rPr>
              <a:t>lieu de résidence</a:t>
            </a:r>
            <a:r>
              <a:rPr lang="fr-BE" dirty="0"/>
              <a:t> ou son/ses </a:t>
            </a:r>
            <a:r>
              <a:rPr lang="fr-BE" i="1" dirty="0" err="1">
                <a:solidFill>
                  <a:schemeClr val="accent2"/>
                </a:solidFill>
              </a:rPr>
              <a:t>lieu.x</a:t>
            </a:r>
            <a:r>
              <a:rPr lang="fr-BE" i="1" dirty="0">
                <a:solidFill>
                  <a:schemeClr val="accent2"/>
                </a:solidFill>
              </a:rPr>
              <a:t> de travail </a:t>
            </a:r>
            <a:r>
              <a:rPr lang="fr-BE" i="1" dirty="0" err="1">
                <a:solidFill>
                  <a:schemeClr val="accent2"/>
                </a:solidFill>
              </a:rPr>
              <a:t>habituel.s</a:t>
            </a:r>
            <a:r>
              <a:rPr lang="fr-BE" i="1" dirty="0">
                <a:solidFill>
                  <a:schemeClr val="accent2"/>
                </a:solidFill>
              </a:rPr>
              <a:t> </a:t>
            </a:r>
            <a:r>
              <a:rPr lang="fr-BE" dirty="0"/>
              <a:t>et à ses heures de prestations habituelles avec l’entreprise.</a:t>
            </a:r>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90</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1808335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3.  Accident sur le chemin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20000"/>
          </a:bodyPr>
          <a:lstStyle/>
          <a:p>
            <a:r>
              <a:rPr lang="fr-BE" b="1" dirty="0"/>
              <a:t>Le télétravailleur peut être victime d’un accident sur le chemin du travail</a:t>
            </a:r>
            <a:r>
              <a:rPr lang="fr-BE" dirty="0"/>
              <a:t>. </a:t>
            </a:r>
          </a:p>
          <a:p>
            <a:r>
              <a:rPr lang="fr-BE" dirty="0"/>
              <a:t>Son lieu de travail est son lieu de résidence, et non plus les locaux de </a:t>
            </a:r>
            <a:r>
              <a:rPr lang="fr-BE" dirty="0" err="1"/>
              <a:t>l’asbl</a:t>
            </a:r>
            <a:r>
              <a:rPr lang="fr-BE" dirty="0"/>
              <a:t>. </a:t>
            </a:r>
          </a:p>
          <a:p>
            <a:r>
              <a:rPr lang="fr-BE" dirty="0"/>
              <a:t>Il est possible que le télétravailleur doive </a:t>
            </a:r>
            <a:r>
              <a:rPr lang="fr-BE" i="1" dirty="0">
                <a:solidFill>
                  <a:schemeClr val="accent2"/>
                </a:solidFill>
              </a:rPr>
              <a:t>se déplacer au cours de sa journée de travail</a:t>
            </a:r>
            <a:r>
              <a:rPr lang="fr-BE" dirty="0"/>
              <a:t>, notamment pour :</a:t>
            </a:r>
          </a:p>
          <a:p>
            <a:pPr lvl="1"/>
            <a:r>
              <a:rPr lang="fr-BE" dirty="0"/>
              <a:t>Conduire/chercher ses enfants à l’école (ou tout autre lieu où les enfants sont gardés)</a:t>
            </a:r>
          </a:p>
          <a:p>
            <a:pPr lvl="1"/>
            <a:r>
              <a:rPr lang="fr-BE" dirty="0"/>
              <a:t>Se fournir un repas dans un service de restauration rapide</a:t>
            </a:r>
          </a:p>
          <a:p>
            <a:endParaRPr lang="fr-BE" dirty="0"/>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91</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39428732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3.  Accident sur le chemin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xfrm>
            <a:off x="457200" y="1600200"/>
            <a:ext cx="8486078" cy="4525963"/>
          </a:xfrm>
          <a:solidFill>
            <a:schemeClr val="bg1"/>
          </a:solidFill>
        </p:spPr>
        <p:txBody>
          <a:bodyPr>
            <a:normAutofit fontScale="92500" lnSpcReduction="20000"/>
          </a:bodyPr>
          <a:lstStyle/>
          <a:p>
            <a:r>
              <a:rPr lang="fr-BE" dirty="0">
                <a:solidFill>
                  <a:schemeClr val="accent2"/>
                </a:solidFill>
              </a:rPr>
              <a:t>!    </a:t>
            </a:r>
            <a:r>
              <a:rPr lang="fr-BE" dirty="0"/>
              <a:t>Il doit s’agir d’un trajet en </a:t>
            </a:r>
            <a:r>
              <a:rPr lang="fr-BE" u="sng" dirty="0"/>
              <a:t>lien direct </a:t>
            </a:r>
            <a:r>
              <a:rPr lang="fr-BE" dirty="0"/>
              <a:t>avec l’exécution ou l’achèvement du travail. </a:t>
            </a:r>
          </a:p>
          <a:p>
            <a:pPr lvl="1"/>
            <a:r>
              <a:rPr lang="fr-BE" dirty="0"/>
              <a:t>L’assureur peut contester qu’il y a un accident sur le chemin du travail si le télétravailleur s’est écarté de son itinéraire habituel.</a:t>
            </a:r>
          </a:p>
          <a:p>
            <a:r>
              <a:rPr lang="fr-BE" dirty="0"/>
              <a:t>Liste </a:t>
            </a:r>
            <a:r>
              <a:rPr lang="fr-BE" u="sng" dirty="0">
                <a:solidFill>
                  <a:schemeClr val="accent2"/>
                </a:solidFill>
              </a:rPr>
              <a:t>non-exhaustive</a:t>
            </a:r>
            <a:r>
              <a:rPr lang="fr-BE" dirty="0"/>
              <a:t> de trajets énumérées dans la loi :</a:t>
            </a:r>
          </a:p>
          <a:p>
            <a:pPr lvl="1"/>
            <a:r>
              <a:rPr lang="fr-BE" dirty="0"/>
              <a:t>Lieu de travail-lieu de résidence vers le lieu où le télétravailleur se procure ses repas (et inversement)</a:t>
            </a:r>
          </a:p>
          <a:p>
            <a:pPr lvl="1"/>
            <a:r>
              <a:rPr lang="fr-BE" dirty="0"/>
              <a:t>Lien de travail-lieu de résidence vers le lieu de l’école/ lieu de garde des enfants (et inversement)</a:t>
            </a:r>
          </a:p>
          <a:p>
            <a:endParaRPr lang="fr-BE" dirty="0"/>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92</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24198729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2"/>
            </a:pPr>
            <a:r>
              <a:rPr lang="fr-FR" sz="3800" dirty="0">
                <a:solidFill>
                  <a:schemeClr val="accent6">
                    <a:lumMod val="60000"/>
                    <a:lumOff val="40000"/>
                  </a:schemeClr>
                </a:solidFill>
              </a:rPr>
              <a:t>Application étendue au télétravail</a:t>
            </a:r>
            <a:br>
              <a:rPr lang="fr-FR" sz="3800" dirty="0">
                <a:solidFill>
                  <a:schemeClr val="accent6">
                    <a:lumMod val="60000"/>
                    <a:lumOff val="40000"/>
                  </a:schemeClr>
                </a:solidFill>
              </a:rPr>
            </a:br>
            <a:r>
              <a:rPr lang="fr-FR" sz="3800" dirty="0">
                <a:solidFill>
                  <a:schemeClr val="accent2"/>
                </a:solidFill>
              </a:rPr>
              <a:t>3.  Accident sur le chemin du travail</a:t>
            </a:r>
            <a:endParaRPr lang="fr-FR" sz="3800" dirty="0">
              <a:solidFill>
                <a:schemeClr val="accent6">
                  <a:lumMod val="60000"/>
                  <a:lumOff val="40000"/>
                </a:schemeClr>
              </a:solidFill>
            </a:endParaRPr>
          </a:p>
        </p:txBody>
      </p:sp>
      <p:sp>
        <p:nvSpPr>
          <p:cNvPr id="3" name="Espace réservé du contenu 2"/>
          <p:cNvSpPr>
            <a:spLocks noGrp="1"/>
          </p:cNvSpPr>
          <p:nvPr>
            <p:ph idx="1"/>
          </p:nvPr>
        </p:nvSpPr>
        <p:spPr>
          <a:solidFill>
            <a:schemeClr val="bg1"/>
          </a:solidFill>
        </p:spPr>
        <p:txBody>
          <a:bodyPr>
            <a:normAutofit fontScale="92500" lnSpcReduction="20000"/>
          </a:bodyPr>
          <a:lstStyle/>
          <a:p>
            <a:r>
              <a:rPr lang="fr-BE" dirty="0"/>
              <a:t>Si un accident survient au télétravailleur, lors de ces trajets, cela pourra être considéré comme un accident du travail survenu sur le chemin du travail :</a:t>
            </a:r>
          </a:p>
          <a:p>
            <a:pPr lvl="1"/>
            <a:r>
              <a:rPr lang="fr-BE" dirty="0"/>
              <a:t>tant le voyage aller que retour, ou les détours</a:t>
            </a:r>
          </a:p>
          <a:p>
            <a:pPr marL="457200" lvl="1" indent="0">
              <a:buNone/>
            </a:pPr>
            <a:r>
              <a:rPr lang="fr-BE" i="1" u="sng" dirty="0"/>
              <a:t>Exemple : </a:t>
            </a:r>
            <a:r>
              <a:rPr lang="fr-BE" dirty="0"/>
              <a:t>un télétravailleur va se chercher un sandwich durant sa pause, en trottinette, et est renversé sur le trajet.</a:t>
            </a:r>
          </a:p>
          <a:p>
            <a:r>
              <a:rPr lang="fr-BE" dirty="0"/>
              <a:t>Présomption en vigueur </a:t>
            </a:r>
            <a:r>
              <a:rPr lang="fr-BE" b="1" u="sng" dirty="0"/>
              <a:t>tant pour le télétravail structurel que le télétravail occasionnel</a:t>
            </a:r>
            <a:r>
              <a:rPr lang="fr-BE" dirty="0"/>
              <a:t>.</a:t>
            </a:r>
          </a:p>
          <a:p>
            <a:endParaRPr lang="fr-BE" dirty="0"/>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93</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273296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Accidents du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Brefs rappels</a:t>
            </a:r>
          </a:p>
          <a:p>
            <a:pPr marL="514350" indent="-514350">
              <a:buClr>
                <a:schemeClr val="accent6">
                  <a:lumMod val="60000"/>
                  <a:lumOff val="40000"/>
                </a:schemeClr>
              </a:buClr>
              <a:buFont typeface="+mj-lt"/>
              <a:buAutoNum type="arabicPeriod"/>
            </a:pPr>
            <a:r>
              <a:rPr lang="fr-FR" dirty="0"/>
              <a:t>Application étendue au télétravail</a:t>
            </a:r>
          </a:p>
          <a:p>
            <a:pPr marL="514350" indent="-514350">
              <a:buClr>
                <a:schemeClr val="accent6">
                  <a:lumMod val="60000"/>
                  <a:lumOff val="40000"/>
                </a:schemeClr>
              </a:buClr>
              <a:buFont typeface="+mj-lt"/>
              <a:buAutoNum type="arabicPeriod"/>
            </a:pPr>
            <a:r>
              <a:rPr lang="fr-FR" dirty="0">
                <a:solidFill>
                  <a:schemeClr val="accent2"/>
                </a:solidFill>
              </a:rPr>
              <a:t>Cas couverts par l’assurance</a:t>
            </a:r>
          </a:p>
          <a:p>
            <a:pPr marL="514350" indent="-514350">
              <a:buClr>
                <a:schemeClr val="accent6">
                  <a:lumMod val="60000"/>
                  <a:lumOff val="40000"/>
                </a:schemeClr>
              </a:buClr>
              <a:buFont typeface="+mj-lt"/>
              <a:buAutoNum type="arabicPeriod"/>
            </a:pPr>
            <a:r>
              <a:rPr lang="fr-FR" dirty="0"/>
              <a:t>Formalités à accomplir en cas d’accident</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94</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4</a:t>
            </a:r>
          </a:p>
        </p:txBody>
      </p:sp>
    </p:spTree>
    <p:extLst>
      <p:ext uri="{BB962C8B-B14F-4D97-AF65-F5344CB8AC3E}">
        <p14:creationId xmlns:p14="http://schemas.microsoft.com/office/powerpoint/2010/main" val="2357714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800" dirty="0">
                <a:solidFill>
                  <a:schemeClr val="accent6">
                    <a:lumMod val="60000"/>
                    <a:lumOff val="40000"/>
                  </a:schemeClr>
                </a:solidFill>
              </a:rPr>
              <a:t>Cas couverts par l’assurance</a:t>
            </a:r>
          </a:p>
        </p:txBody>
      </p:sp>
      <p:sp>
        <p:nvSpPr>
          <p:cNvPr id="3" name="Espace réservé du contenu 2"/>
          <p:cNvSpPr>
            <a:spLocks noGrp="1"/>
          </p:cNvSpPr>
          <p:nvPr>
            <p:ph idx="1"/>
          </p:nvPr>
        </p:nvSpPr>
        <p:spPr>
          <a:solidFill>
            <a:schemeClr val="bg1"/>
          </a:solidFill>
        </p:spPr>
        <p:txBody>
          <a:bodyPr>
            <a:normAutofit/>
          </a:bodyPr>
          <a:lstStyle/>
          <a:p>
            <a:r>
              <a:rPr lang="fr-BE" b="1" u="sng" dirty="0">
                <a:solidFill>
                  <a:schemeClr val="accent2"/>
                </a:solidFill>
              </a:rPr>
              <a:t>Toujours</a:t>
            </a:r>
            <a:r>
              <a:rPr lang="fr-BE" dirty="0"/>
              <a:t> d’informer votre assureur si le télétravail est d’application au sein de votre asbl.</a:t>
            </a:r>
          </a:p>
          <a:p>
            <a:r>
              <a:rPr lang="fr-BE" dirty="0"/>
              <a:t>L’assurance couvre le </a:t>
            </a:r>
            <a:r>
              <a:rPr lang="fr-BE" dirty="0">
                <a:solidFill>
                  <a:schemeClr val="accent2"/>
                </a:solidFill>
              </a:rPr>
              <a:t>préjudice matériel </a:t>
            </a:r>
            <a:r>
              <a:rPr lang="fr-BE" dirty="0"/>
              <a:t>résultant d’une atteinte à l’intégrité physique ou mentale du télétravailleur (frais médicaux ou hospitaliers, coûts des prothèses, coût des appareils orthopédiques …). </a:t>
            </a:r>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95</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Art.7, loi du 10 avril 1971</a:t>
            </a:r>
            <a:endParaRPr lang="nl-BE" sz="2000" dirty="0"/>
          </a:p>
        </p:txBody>
      </p:sp>
    </p:spTree>
    <p:extLst>
      <p:ext uri="{BB962C8B-B14F-4D97-AF65-F5344CB8AC3E}">
        <p14:creationId xmlns:p14="http://schemas.microsoft.com/office/powerpoint/2010/main" val="2270313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a:bodyPr>
          <a:lstStyle/>
          <a:p>
            <a:pPr marL="742950" indent="-742950" algn="l">
              <a:buFont typeface="+mj-lt"/>
              <a:buAutoNum type="arabicPeriod" startAt="3"/>
            </a:pPr>
            <a:r>
              <a:rPr lang="fr-FR" sz="3800" dirty="0">
                <a:solidFill>
                  <a:schemeClr val="accent6">
                    <a:lumMod val="60000"/>
                    <a:lumOff val="40000"/>
                  </a:schemeClr>
                </a:solidFill>
              </a:rPr>
              <a:t>Cas couverts par l’assurance</a:t>
            </a:r>
          </a:p>
        </p:txBody>
      </p:sp>
      <p:sp>
        <p:nvSpPr>
          <p:cNvPr id="3" name="Espace réservé du contenu 2"/>
          <p:cNvSpPr>
            <a:spLocks noGrp="1"/>
          </p:cNvSpPr>
          <p:nvPr>
            <p:ph idx="1"/>
          </p:nvPr>
        </p:nvSpPr>
        <p:spPr>
          <a:solidFill>
            <a:schemeClr val="bg1"/>
          </a:solidFill>
        </p:spPr>
        <p:txBody>
          <a:bodyPr>
            <a:normAutofit/>
          </a:bodyPr>
          <a:lstStyle/>
          <a:p>
            <a:r>
              <a:rPr lang="fr-BE" dirty="0"/>
              <a:t>L’assurance ne couvre pas :</a:t>
            </a:r>
          </a:p>
          <a:p>
            <a:pPr lvl="1"/>
            <a:r>
              <a:rPr lang="fr-BE" dirty="0"/>
              <a:t>Les dégâts occasionnés à l’habitation du télétravailleur ou à ses biens qui surviendrait pendant l’exercice du télétravail, à l’exception des lunettes de vue .</a:t>
            </a:r>
          </a:p>
          <a:p>
            <a:pPr lvl="1"/>
            <a:r>
              <a:rPr lang="fr-BE" dirty="0"/>
              <a:t>Le dommage moral subi par le télétravailleur.</a:t>
            </a:r>
          </a:p>
          <a:p>
            <a:pPr lvl="1"/>
            <a:r>
              <a:rPr lang="fr-BE" dirty="0"/>
              <a:t>Les accidents de la vie privée (sans lien avec le travail).</a:t>
            </a:r>
          </a:p>
          <a:p>
            <a:pPr lvl="1"/>
            <a:endParaRPr lang="fr-BE" dirty="0"/>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96</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
        <p:nvSpPr>
          <p:cNvPr id="7" name="Rectangle 6">
            <a:extLst>
              <a:ext uri="{FF2B5EF4-FFF2-40B4-BE49-F238E27FC236}">
                <a16:creationId xmlns:a16="http://schemas.microsoft.com/office/drawing/2014/main" id="{DEDCABAD-95DC-1543-9127-731B2643C28E}"/>
              </a:ext>
            </a:extLst>
          </p:cNvPr>
          <p:cNvSpPr/>
          <p:nvPr/>
        </p:nvSpPr>
        <p:spPr>
          <a:xfrm>
            <a:off x="4572001" y="5952657"/>
            <a:ext cx="4405358" cy="400110"/>
          </a:xfrm>
          <a:prstGeom prst="rect">
            <a:avLst/>
          </a:prstGeom>
        </p:spPr>
        <p:txBody>
          <a:bodyPr wrap="square">
            <a:spAutoFit/>
          </a:bodyPr>
          <a:lstStyle/>
          <a:p>
            <a:pPr lvl="1"/>
            <a:r>
              <a:rPr lang="fr-FR" sz="2000" b="1" dirty="0">
                <a:solidFill>
                  <a:schemeClr val="accent3"/>
                </a:solidFill>
              </a:rPr>
              <a:t>Art.26, loi du 10 avril 1971</a:t>
            </a:r>
            <a:endParaRPr lang="nl-BE" sz="2000" dirty="0"/>
          </a:p>
        </p:txBody>
      </p:sp>
    </p:spTree>
    <p:extLst>
      <p:ext uri="{BB962C8B-B14F-4D97-AF65-F5344CB8AC3E}">
        <p14:creationId xmlns:p14="http://schemas.microsoft.com/office/powerpoint/2010/main" val="1977549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7745" y="67514"/>
            <a:ext cx="8229600" cy="1143000"/>
          </a:xfrm>
        </p:spPr>
        <p:txBody>
          <a:bodyPr>
            <a:normAutofit/>
          </a:bodyPr>
          <a:lstStyle/>
          <a:p>
            <a:pPr algn="l"/>
            <a:r>
              <a:rPr lang="fr-FR" sz="3800" dirty="0">
                <a:solidFill>
                  <a:schemeClr val="accent6">
                    <a:lumMod val="60000"/>
                    <a:lumOff val="40000"/>
                  </a:schemeClr>
                </a:solidFill>
              </a:rPr>
              <a:t>Accidents du travail</a:t>
            </a:r>
          </a:p>
        </p:txBody>
      </p:sp>
      <p:sp>
        <p:nvSpPr>
          <p:cNvPr id="3" name="Espace réservé du contenu 2"/>
          <p:cNvSpPr>
            <a:spLocks noGrp="1"/>
          </p:cNvSpPr>
          <p:nvPr>
            <p:ph idx="1"/>
          </p:nvPr>
        </p:nvSpPr>
        <p:spPr>
          <a:solidFill>
            <a:schemeClr val="bg1"/>
          </a:solidFill>
        </p:spPr>
        <p:txBody>
          <a:bodyPr/>
          <a:lstStyle/>
          <a:p>
            <a:pPr marL="514350" indent="-514350">
              <a:buClr>
                <a:schemeClr val="accent6">
                  <a:lumMod val="60000"/>
                  <a:lumOff val="40000"/>
                </a:schemeClr>
              </a:buClr>
              <a:buFont typeface="+mj-lt"/>
              <a:buAutoNum type="arabicPeriod"/>
            </a:pPr>
            <a:r>
              <a:rPr lang="fr-FR" dirty="0"/>
              <a:t>Brefs rappels</a:t>
            </a:r>
          </a:p>
          <a:p>
            <a:pPr marL="514350" indent="-514350">
              <a:buClr>
                <a:schemeClr val="accent6">
                  <a:lumMod val="60000"/>
                  <a:lumOff val="40000"/>
                </a:schemeClr>
              </a:buClr>
              <a:buFont typeface="+mj-lt"/>
              <a:buAutoNum type="arabicPeriod"/>
            </a:pPr>
            <a:r>
              <a:rPr lang="fr-FR" dirty="0"/>
              <a:t>Application étendue au télétravail</a:t>
            </a:r>
          </a:p>
          <a:p>
            <a:pPr marL="514350" indent="-514350">
              <a:buClr>
                <a:schemeClr val="accent6">
                  <a:lumMod val="60000"/>
                  <a:lumOff val="40000"/>
                </a:schemeClr>
              </a:buClr>
              <a:buFont typeface="+mj-lt"/>
              <a:buAutoNum type="arabicPeriod"/>
            </a:pPr>
            <a:r>
              <a:rPr lang="fr-FR" dirty="0"/>
              <a:t>Cas couverts par l’assurance</a:t>
            </a:r>
          </a:p>
          <a:p>
            <a:pPr marL="514350" indent="-514350">
              <a:buClr>
                <a:schemeClr val="accent6">
                  <a:lumMod val="60000"/>
                  <a:lumOff val="40000"/>
                </a:schemeClr>
              </a:buClr>
              <a:buFont typeface="+mj-lt"/>
              <a:buAutoNum type="arabicPeriod"/>
            </a:pPr>
            <a:r>
              <a:rPr lang="fr-FR" dirty="0">
                <a:solidFill>
                  <a:schemeClr val="accent2"/>
                </a:solidFill>
              </a:rPr>
              <a:t>Formalités à accomplir en cas d’accident</a:t>
            </a:r>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97</a:t>
            </a:fld>
            <a:endParaRPr lang="fr-BE"/>
          </a:p>
        </p:txBody>
      </p:sp>
      <p:sp>
        <p:nvSpPr>
          <p:cNvPr id="5" name="Bouée 4">
            <a:extLst>
              <a:ext uri="{FF2B5EF4-FFF2-40B4-BE49-F238E27FC236}">
                <a16:creationId xmlns:a16="http://schemas.microsoft.com/office/drawing/2014/main" id="{867D1229-4C34-0249-8F7D-EF00365C3927}"/>
              </a:ext>
            </a:extLst>
          </p:cNvPr>
          <p:cNvSpPr/>
          <p:nvPr/>
        </p:nvSpPr>
        <p:spPr>
          <a:xfrm>
            <a:off x="457200" y="308973"/>
            <a:ext cx="680720" cy="660082"/>
          </a:xfrm>
          <a:prstGeom prst="donut">
            <a:avLst>
              <a:gd name="adj" fmla="val 18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dirty="0">
                <a:solidFill>
                  <a:schemeClr val="accent6">
                    <a:lumMod val="60000"/>
                    <a:lumOff val="40000"/>
                  </a:schemeClr>
                </a:solidFill>
              </a:rPr>
              <a:t>4</a:t>
            </a:r>
          </a:p>
        </p:txBody>
      </p:sp>
    </p:spTree>
    <p:extLst>
      <p:ext uri="{BB962C8B-B14F-4D97-AF65-F5344CB8AC3E}">
        <p14:creationId xmlns:p14="http://schemas.microsoft.com/office/powerpoint/2010/main" val="1154782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722" y="450033"/>
            <a:ext cx="8486078" cy="1143000"/>
          </a:xfrm>
        </p:spPr>
        <p:txBody>
          <a:bodyPr>
            <a:normAutofit fontScale="90000"/>
          </a:bodyPr>
          <a:lstStyle/>
          <a:p>
            <a:pPr marL="742950" indent="-742950" algn="l">
              <a:buFont typeface="+mj-lt"/>
              <a:buAutoNum type="arabicPeriod" startAt="4"/>
            </a:pPr>
            <a:r>
              <a:rPr lang="fr-FR" sz="3800" dirty="0">
                <a:solidFill>
                  <a:schemeClr val="accent6">
                    <a:lumMod val="60000"/>
                    <a:lumOff val="40000"/>
                  </a:schemeClr>
                </a:solidFill>
              </a:rPr>
              <a:t>Formalités à accomplir en cas d’accident </a:t>
            </a:r>
          </a:p>
        </p:txBody>
      </p:sp>
      <p:sp>
        <p:nvSpPr>
          <p:cNvPr id="3" name="Espace réservé du contenu 2"/>
          <p:cNvSpPr>
            <a:spLocks noGrp="1"/>
          </p:cNvSpPr>
          <p:nvPr>
            <p:ph idx="1"/>
          </p:nvPr>
        </p:nvSpPr>
        <p:spPr>
          <a:solidFill>
            <a:schemeClr val="bg1"/>
          </a:solidFill>
        </p:spPr>
        <p:txBody>
          <a:bodyPr>
            <a:normAutofit lnSpcReduction="10000"/>
          </a:bodyPr>
          <a:lstStyle/>
          <a:p>
            <a:r>
              <a:rPr lang="fr-BE" dirty="0"/>
              <a:t>Lorsqu’il est victime d’un accident du travail ou sur le chemin du travail, une procédure doit être impérativement respectée :</a:t>
            </a:r>
          </a:p>
          <a:p>
            <a:pPr lvl="1"/>
            <a:r>
              <a:rPr lang="fr-BE" dirty="0"/>
              <a:t>Le télétravailleur </a:t>
            </a:r>
            <a:r>
              <a:rPr lang="fr-BE" dirty="0">
                <a:solidFill>
                  <a:schemeClr val="accent2"/>
                </a:solidFill>
              </a:rPr>
              <a:t>informe</a:t>
            </a:r>
            <a:r>
              <a:rPr lang="fr-BE" dirty="0"/>
              <a:t>, dès que possible, </a:t>
            </a:r>
            <a:r>
              <a:rPr lang="fr-BE" dirty="0">
                <a:solidFill>
                  <a:schemeClr val="accent2"/>
                </a:solidFill>
              </a:rPr>
              <a:t>son employeur </a:t>
            </a:r>
            <a:r>
              <a:rPr lang="fr-BE" dirty="0"/>
              <a:t>de l’accident (= déclaration immédiate)</a:t>
            </a:r>
          </a:p>
          <a:p>
            <a:pPr lvl="2"/>
            <a:r>
              <a:rPr lang="fr-BE" dirty="0"/>
              <a:t>Récolter un maximum d’éléments sur les circonstances de l’accident</a:t>
            </a:r>
          </a:p>
          <a:p>
            <a:pPr lvl="2"/>
            <a:r>
              <a:rPr lang="fr-BE" dirty="0"/>
              <a:t>Éventuels témoins</a:t>
            </a:r>
          </a:p>
          <a:p>
            <a:pPr lvl="1"/>
            <a:r>
              <a:rPr lang="fr-BE" dirty="0"/>
              <a:t>L’employeur déclare l’accident, </a:t>
            </a:r>
            <a:r>
              <a:rPr lang="fr-BE" dirty="0">
                <a:solidFill>
                  <a:schemeClr val="accent2"/>
                </a:solidFill>
              </a:rPr>
              <a:t>dans les 8 jours</a:t>
            </a:r>
            <a:r>
              <a:rPr lang="fr-BE" dirty="0"/>
              <a:t>, auprès de son assureur accident du travail</a:t>
            </a:r>
          </a:p>
          <a:p>
            <a:endParaRPr lang="fr-BE" dirty="0"/>
          </a:p>
          <a:p>
            <a:endParaRPr lang="fr-BE" dirty="0"/>
          </a:p>
          <a:p>
            <a:endParaRPr lang="fr-FR" dirty="0"/>
          </a:p>
        </p:txBody>
      </p:sp>
      <p:sp>
        <p:nvSpPr>
          <p:cNvPr id="4" name="Espace réservé du numéro de diapositive 3"/>
          <p:cNvSpPr>
            <a:spLocks noGrp="1"/>
          </p:cNvSpPr>
          <p:nvPr>
            <p:ph type="sldNum" sz="quarter" idx="12"/>
          </p:nvPr>
        </p:nvSpPr>
        <p:spPr/>
        <p:txBody>
          <a:bodyPr/>
          <a:lstStyle/>
          <a:p>
            <a:fld id="{3B64D346-CCD0-C84D-AE07-403AF05713F2}" type="slidenum">
              <a:rPr lang="fr-BE" smtClean="0"/>
              <a:t>98</a:t>
            </a:fld>
            <a:endParaRPr lang="fr-BE"/>
          </a:p>
        </p:txBody>
      </p:sp>
      <p:sp>
        <p:nvSpPr>
          <p:cNvPr id="6" name="ZoneTexte 5">
            <a:extLst>
              <a:ext uri="{FF2B5EF4-FFF2-40B4-BE49-F238E27FC236}">
                <a16:creationId xmlns:a16="http://schemas.microsoft.com/office/drawing/2014/main" id="{59A7E896-4F92-B447-AAEA-6805959C4D01}"/>
              </a:ext>
            </a:extLst>
          </p:cNvPr>
          <p:cNvSpPr txBox="1"/>
          <p:nvPr/>
        </p:nvSpPr>
        <p:spPr>
          <a:xfrm>
            <a:off x="825190" y="936702"/>
            <a:ext cx="0" cy="0"/>
          </a:xfrm>
          <a:prstGeom prst="rect">
            <a:avLst/>
          </a:prstGeom>
        </p:spPr>
        <p:txBody>
          <a:bodyPr vert="horz" wrap="none" lIns="91440" tIns="45720" rIns="91440" bIns="45720" rtlCol="0" anchor="ctr">
            <a:normAutofit fontScale="25000" lnSpcReduction="20000"/>
          </a:bodyPr>
          <a:lstStyle/>
          <a:p>
            <a:endParaRPr lang="fr-FR" sz="1100" b="1" dirty="0"/>
          </a:p>
        </p:txBody>
      </p:sp>
    </p:spTree>
    <p:extLst>
      <p:ext uri="{BB962C8B-B14F-4D97-AF65-F5344CB8AC3E}">
        <p14:creationId xmlns:p14="http://schemas.microsoft.com/office/powerpoint/2010/main" val="3149593647"/>
      </p:ext>
    </p:extLst>
  </p:cSld>
  <p:clrMapOvr>
    <a:masterClrMapping/>
  </p:clrMapOvr>
</p:sld>
</file>

<file path=ppt/theme/theme1.xml><?xml version="1.0" encoding="utf-8"?>
<a:theme xmlns:a="http://schemas.openxmlformats.org/drawingml/2006/main" name="Chapitre 1">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Pop urbain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01BD0D29-6B9A-E14F-B729-D4E4AEEF46B9}"/>
    </a:ext>
  </a:extLst>
</a:theme>
</file>

<file path=ppt/theme/theme2.xml><?xml version="1.0" encoding="utf-8"?>
<a:theme xmlns:a="http://schemas.openxmlformats.org/drawingml/2006/main" name="Chapitre 2">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69EBAC19-2CA1-B549-82CF-872523D18179}"/>
    </a:ext>
  </a:extLst>
</a:theme>
</file>

<file path=ppt/theme/theme3.xml><?xml version="1.0" encoding="utf-8"?>
<a:theme xmlns:a="http://schemas.openxmlformats.org/drawingml/2006/main" name="Chapitre 3">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20EDFFF2-8612-0943-A362-0DC96ED0C1DF}"/>
    </a:ext>
  </a:extLst>
</a:theme>
</file>

<file path=ppt/theme/theme4.xml><?xml version="1.0" encoding="utf-8"?>
<a:theme xmlns:a="http://schemas.openxmlformats.org/drawingml/2006/main" name="Chapitre 4">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C89B9AC0-6537-5141-AF17-81CFB96E48F0}"/>
    </a:ext>
  </a:extLst>
</a:theme>
</file>

<file path=ppt/theme/theme5.xml><?xml version="1.0" encoding="utf-8"?>
<a:theme xmlns:a="http://schemas.openxmlformats.org/drawingml/2006/main" name="Chapitre 5">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7B9320B3-E36D-894E-98A2-C3B187C38D69}"/>
    </a:ext>
  </a:extLst>
</a:theme>
</file>

<file path=ppt/theme/theme6.xml><?xml version="1.0" encoding="utf-8"?>
<a:theme xmlns:a="http://schemas.openxmlformats.org/drawingml/2006/main" name="Chapitre 6">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Pop urbain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09A34537-923C-1140-8D78-B0304DAA72A6}"/>
    </a:ext>
  </a:extLst>
</a:theme>
</file>

<file path=ppt/theme/theme7.xml><?xml version="1.0" encoding="utf-8"?>
<a:theme xmlns:a="http://schemas.openxmlformats.org/drawingml/2006/main" name="Titre 2">
  <a:themeElements>
    <a:clrScheme name="CESSoC">
      <a:dk1>
        <a:sysClr val="windowText" lastClr="000000"/>
      </a:dk1>
      <a:lt1>
        <a:sysClr val="window" lastClr="FFFFFF"/>
      </a:lt1>
      <a:dk2>
        <a:srgbClr val="000000"/>
      </a:dk2>
      <a:lt2>
        <a:srgbClr val="FFFFFF"/>
      </a:lt2>
      <a:accent1>
        <a:srgbClr val="00383D"/>
      </a:accent1>
      <a:accent2>
        <a:srgbClr val="CC006A"/>
      </a:accent2>
      <a:accent3>
        <a:srgbClr val="73B632"/>
      </a:accent3>
      <a:accent4>
        <a:srgbClr val="E47823"/>
      </a:accent4>
      <a:accent5>
        <a:srgbClr val="00A5D8"/>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1. P Statuts CA 2021-02-02 vPMa" id="{DA252236-5B5D-6D4D-B22D-C10CAE80CAB1}" vid="{DE559CAC-9175-924B-A6F2-C32ACBC9B20E}"/>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EA39C7C0FC1D46ADFAEAAABA6276C3" ma:contentTypeVersion="12" ma:contentTypeDescription="Crée un document." ma:contentTypeScope="" ma:versionID="4c4d5f6d6d79154bc893524b57c5e5b6">
  <xsd:schema xmlns:xsd="http://www.w3.org/2001/XMLSchema" xmlns:xs="http://www.w3.org/2001/XMLSchema" xmlns:p="http://schemas.microsoft.com/office/2006/metadata/properties" xmlns:ns2="446d56c8-cf91-45b9-a114-157447c7b50d" xmlns:ns3="a10c3cd7-19a7-4849-b021-a98ba33a4d6b" targetNamespace="http://schemas.microsoft.com/office/2006/metadata/properties" ma:root="true" ma:fieldsID="f8b4d3001bc6ba4ec6eb9b18e9535a37" ns2:_="" ns3:_="">
    <xsd:import namespace="446d56c8-cf91-45b9-a114-157447c7b50d"/>
    <xsd:import namespace="a10c3cd7-19a7-4849-b021-a98ba33a4d6b"/>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Enlignepourle15_x002f_04"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d56c8-cf91-45b9-a114-157447c7b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État de validation" ma:internalName="_x00c9_tat_x0020_de_x0020_validation">
      <xsd:simpleType>
        <xsd:restriction base="dms:Text"/>
      </xsd:simpleType>
    </xsd:element>
    <xsd:element name="Enlignepourle15_x002f_04" ma:index="13" nillable="true" ma:displayName="À mettre en ligne" ma:default="0" ma:format="Dropdown" ma:internalName="Enlignepourle15_x002f_04">
      <xsd:simpleType>
        <xsd:restriction base="dms:Boolea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0c3cd7-19a7-4849-b021-a98ba33a4d6b"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nlignepourle15_x002f_04 xmlns="446d56c8-cf91-45b9-a114-157447c7b50d">false</Enlignepourle15_x002f_04>
    <_Flow_SignoffStatus xmlns="446d56c8-cf91-45b9-a114-157447c7b50d" xsi:nil="true"/>
  </documentManagement>
</p:properties>
</file>

<file path=customXml/itemProps1.xml><?xml version="1.0" encoding="utf-8"?>
<ds:datastoreItem xmlns:ds="http://schemas.openxmlformats.org/officeDocument/2006/customXml" ds:itemID="{96703DD9-6963-4548-808A-9B5CC8266578}">
  <ds:schemaRefs>
    <ds:schemaRef ds:uri="http://schemas.microsoft.com/sharepoint/v3/contenttype/forms"/>
  </ds:schemaRefs>
</ds:datastoreItem>
</file>

<file path=customXml/itemProps2.xml><?xml version="1.0" encoding="utf-8"?>
<ds:datastoreItem xmlns:ds="http://schemas.openxmlformats.org/officeDocument/2006/customXml" ds:itemID="{A7860DA4-2F7B-41F4-BBDA-0CCA9BEB3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d56c8-cf91-45b9-a114-157447c7b50d"/>
    <ds:schemaRef ds:uri="a10c3cd7-19a7-4849-b021-a98ba33a4d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2A9697-97AD-4C23-A8A5-BF43AB9B4700}">
  <ds:schemaRef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46d56c8-cf91-45b9-a114-157447c7b50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Modèle CESSoC le bon!</Template>
  <TotalTime>30</TotalTime>
  <Words>20860</Words>
  <Application>Microsoft Macintosh PowerPoint</Application>
  <PresentationFormat>Affichage à l'écran (4:3)</PresentationFormat>
  <Paragraphs>1827</Paragraphs>
  <Slides>121</Slides>
  <Notes>114</Notes>
  <HiddenSlides>0</HiddenSlides>
  <MMClips>0</MMClips>
  <ScaleCrop>false</ScaleCrop>
  <HeadingPairs>
    <vt:vector size="6" baseType="variant">
      <vt:variant>
        <vt:lpstr>Polices utilisées</vt:lpstr>
      </vt:variant>
      <vt:variant>
        <vt:i4>7</vt:i4>
      </vt:variant>
      <vt:variant>
        <vt:lpstr>Thème</vt:lpstr>
      </vt:variant>
      <vt:variant>
        <vt:i4>7</vt:i4>
      </vt:variant>
      <vt:variant>
        <vt:lpstr>Titres des diapositives</vt:lpstr>
      </vt:variant>
      <vt:variant>
        <vt:i4>121</vt:i4>
      </vt:variant>
    </vt:vector>
  </HeadingPairs>
  <TitlesOfParts>
    <vt:vector size="135" baseType="lpstr">
      <vt:lpstr>Arial</vt:lpstr>
      <vt:lpstr>Calibri</vt:lpstr>
      <vt:lpstr>EzzoBook</vt:lpstr>
      <vt:lpstr>Gill Sans</vt:lpstr>
      <vt:lpstr>Gill Sans MT</vt:lpstr>
      <vt:lpstr>Gill Sans Std</vt:lpstr>
      <vt:lpstr>Wingdings</vt:lpstr>
      <vt:lpstr>Chapitre 1</vt:lpstr>
      <vt:lpstr>Chapitre 2</vt:lpstr>
      <vt:lpstr>Chapitre 3</vt:lpstr>
      <vt:lpstr>Chapitre 4</vt:lpstr>
      <vt:lpstr>Chapitre 5</vt:lpstr>
      <vt:lpstr>Chapitre 6</vt:lpstr>
      <vt:lpstr>Titre 2</vt:lpstr>
      <vt:lpstr>Le télétravail</vt:lpstr>
      <vt:lpstr>Présentation de la formation</vt:lpstr>
      <vt:lpstr>Remboursement de frais par l’employeur (suite)</vt:lpstr>
      <vt:lpstr>Remboursement de frais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Remboursement de frais</vt:lpstr>
      <vt:lpstr>Présentation PowerPoint</vt:lpstr>
      <vt:lpstr>Présentation PowerPoint</vt:lpstr>
      <vt:lpstr>Présentation PowerPoint</vt:lpstr>
      <vt:lpstr>Présentation PowerPoint</vt:lpstr>
      <vt:lpstr>Présentation PowerPoint</vt:lpstr>
      <vt:lpstr>Remboursement de frais</vt:lpstr>
      <vt:lpstr>Présentation PowerPoint</vt:lpstr>
      <vt:lpstr>Présentation PowerPoint</vt:lpstr>
      <vt:lpstr>Présentation PowerPoint</vt:lpstr>
      <vt:lpstr>Présentation PowerPoint</vt:lpstr>
      <vt:lpstr>Présentation PowerPoint</vt:lpstr>
      <vt:lpstr>Rappels du premier jour</vt:lpstr>
      <vt:lpstr>C’est à vous de jouer …</vt:lpstr>
      <vt:lpstr>C’est à vous de jouer …</vt:lpstr>
      <vt:lpstr>C’est à vous de jouer …</vt:lpstr>
      <vt:lpstr>C’est à vous de jouer …</vt:lpstr>
      <vt:lpstr>C’est à vous de jouer …</vt:lpstr>
      <vt:lpstr>C’est à vous de jouer …</vt:lpstr>
      <vt:lpstr>Présentation de la formation</vt:lpstr>
      <vt:lpstr>Vue panoramique des législations impactées par le télétravail</vt:lpstr>
      <vt:lpstr>Législations impactées</vt:lpstr>
      <vt:lpstr>Temps de travail</vt:lpstr>
      <vt:lpstr>Brefs rappels</vt:lpstr>
      <vt:lpstr>Temps de travail</vt:lpstr>
      <vt:lpstr>Spécificités propres au télétravail 1. Télétravail structurel </vt:lpstr>
      <vt:lpstr>Spécificités propres au télétravail 1. Télétravail structurel </vt:lpstr>
      <vt:lpstr>Spécificités propres au télétravail 1. Télétravail structurel </vt:lpstr>
      <vt:lpstr>Spécificités propres au télétravail 2. Télétravail occasionnel </vt:lpstr>
      <vt:lpstr>Spécificités propres au télétravail 3. Télétravail COVID-19 (n’existe plus -&gt; pour infos) </vt:lpstr>
      <vt:lpstr>Spécificités propres au télétravail 4. Heures supplémentaires </vt:lpstr>
      <vt:lpstr>Bien-être au travail</vt:lpstr>
      <vt:lpstr>Bien-être au travail</vt:lpstr>
      <vt:lpstr>Contexte 1.  Avantages et désavantages du télétravail </vt:lpstr>
      <vt:lpstr>Contexte 1.  Avantages et désavantages du télétravail </vt:lpstr>
      <vt:lpstr>Contexte 2.  Synthèse </vt:lpstr>
      <vt:lpstr>Contexte 2.  Synthèse </vt:lpstr>
      <vt:lpstr>Bien-être au travail</vt:lpstr>
      <vt:lpstr>Mise en œuvre du bien-être 1.  Télétravail structurel </vt:lpstr>
      <vt:lpstr>Mise en œuvre du bien-être 1.  Télétravail structurel </vt:lpstr>
      <vt:lpstr>Mise en œuvre du bien-être 1.  Télétravail structurel (bonnes pratiques) </vt:lpstr>
      <vt:lpstr>Mise en œuvre du bien-être 1.  Télétravail structurel </vt:lpstr>
      <vt:lpstr>Mise en œuvre du bien-être 2.  Télétravail COVID-19  (non-obligatoire) </vt:lpstr>
      <vt:lpstr>Mise en œuvre du bien-être 2.  Télétravail COVID-19 </vt:lpstr>
      <vt:lpstr>Mise en œuvre du bien-être 2.  Télétravail COVID-19 </vt:lpstr>
      <vt:lpstr>Mise en œuvre du bien-être 2.  Télétravail COVID-19 </vt:lpstr>
      <vt:lpstr>Bien-être au travail</vt:lpstr>
      <vt:lpstr>La sécurité au travail</vt:lpstr>
      <vt:lpstr>La sécurité au travail</vt:lpstr>
      <vt:lpstr>La sécurité au travail</vt:lpstr>
      <vt:lpstr>La sécurité au travail</vt:lpstr>
      <vt:lpstr>La sécurité au travail</vt:lpstr>
      <vt:lpstr>La sécurité au travail</vt:lpstr>
      <vt:lpstr>Bien-être au travail</vt:lpstr>
      <vt:lpstr>Le droit à la déconnexion</vt:lpstr>
      <vt:lpstr>Le droit à la déconnexion</vt:lpstr>
      <vt:lpstr>Le droit à la déconnexion</vt:lpstr>
      <vt:lpstr>Droit à la déconnexion : bonnes pratiques</vt:lpstr>
      <vt:lpstr>Bien-être au travail</vt:lpstr>
      <vt:lpstr>Créer un environnement propice au télétravail</vt:lpstr>
      <vt:lpstr>Législations impactées</vt:lpstr>
      <vt:lpstr>Accidents du travail</vt:lpstr>
      <vt:lpstr>Accidents du travail</vt:lpstr>
      <vt:lpstr>Brefs rappels 1. Qu’est-ce qu’un accident ?</vt:lpstr>
      <vt:lpstr>Brefs rappels 2. Les accidents du travail</vt:lpstr>
      <vt:lpstr>Brefs rappels 3. l’ Accident du travail</vt:lpstr>
      <vt:lpstr>Brefs rappels 4. l’ Accident sur le chemin du travail</vt:lpstr>
      <vt:lpstr>Accidents du travail</vt:lpstr>
      <vt:lpstr>Application étendue au télétravail 1.  Base légale</vt:lpstr>
      <vt:lpstr>Application étendue au télétravail 2.  Accident du travail</vt:lpstr>
      <vt:lpstr>Application étendue au télétravail 2.  Accident du travail</vt:lpstr>
      <vt:lpstr>Application étendue au télétravail 2.  Accident du travail</vt:lpstr>
      <vt:lpstr>Application étendue au télétravail 2.  Accident du travail</vt:lpstr>
      <vt:lpstr>Application étendue au télétravail 3.  Accident sur le chemin du travail</vt:lpstr>
      <vt:lpstr>Application étendue au télétravail 3.  Accident sur le chemin du travail</vt:lpstr>
      <vt:lpstr>Application étendue au télétravail 3.  Accident sur le chemin du travail</vt:lpstr>
      <vt:lpstr>Accidents du travail</vt:lpstr>
      <vt:lpstr>Cas couverts par l’assurance</vt:lpstr>
      <vt:lpstr>Cas couverts par l’assurance</vt:lpstr>
      <vt:lpstr>Accidents du travail</vt:lpstr>
      <vt:lpstr>Formalités à accomplir en cas d’accident </vt:lpstr>
      <vt:lpstr>Législations impactées</vt:lpstr>
      <vt:lpstr>Protection des données à caractère personnel</vt:lpstr>
      <vt:lpstr>Cadre législatif de la protection des données</vt:lpstr>
      <vt:lpstr>Cadre législatif de la protection des données</vt:lpstr>
      <vt:lpstr>Protection des données à caractère personnel</vt:lpstr>
      <vt:lpstr>Mesures à mettre en œuvre 1.Télétravail structurel</vt:lpstr>
      <vt:lpstr>Mesures à mettre en œuvre 2.Télétravail COVID-19 (pour infos)</vt:lpstr>
      <vt:lpstr>Protection des données à caractère personnel</vt:lpstr>
      <vt:lpstr>Contrôle du télétravail par l’employeur</vt:lpstr>
      <vt:lpstr>Contrôle du télétravail par l’employeur</vt:lpstr>
      <vt:lpstr>Contrôle du télétravail par l’employeur</vt:lpstr>
      <vt:lpstr>Contrôle du télétravail par l’employeur</vt:lpstr>
      <vt:lpstr>Protection des données à caractère personnel</vt:lpstr>
      <vt:lpstr>Obligations générales</vt:lpstr>
      <vt:lpstr>Présentation de la formation</vt:lpstr>
      <vt:lpstr>Présentation de la formation</vt:lpstr>
      <vt:lpstr>Conclusion</vt:lpstr>
      <vt:lpstr>Par quoi commencer ?</vt:lpstr>
      <vt:lpstr>Derniers conseils …</vt:lpstr>
      <vt:lpstr>Conclusion et évaluation</vt:lpstr>
      <vt:lpstr>Conclusion et évaluation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télétravail</dc:title>
  <dc:creator>Georges Kramvoussanos</dc:creator>
  <cp:lastModifiedBy>Georges Kramvoussanos</cp:lastModifiedBy>
  <cp:revision>5</cp:revision>
  <dcterms:created xsi:type="dcterms:W3CDTF">2022-09-12T08:47:50Z</dcterms:created>
  <dcterms:modified xsi:type="dcterms:W3CDTF">2022-09-19T08:48:13Z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0x010100A3EA39C7C0FC1D46ADFAEAAABA6276C3</vt:lpwstr>
  </property>
</Properties>
</file>