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6" r:id="rId4"/>
    <p:sldMasterId id="2147483672" r:id="rId5"/>
    <p:sldMasterId id="2147483664" r:id="rId6"/>
    <p:sldMasterId id="2147483658" r:id="rId7"/>
    <p:sldMasterId id="2147483668" r:id="rId8"/>
    <p:sldMasterId id="2147483680" r:id="rId9"/>
    <p:sldMasterId id="2147483687" r:id="rId10"/>
  </p:sldMasterIdLst>
  <p:notesMasterIdLst>
    <p:notesMasterId r:id="rId125"/>
  </p:notesMasterIdLst>
  <p:handoutMasterIdLst>
    <p:handoutMasterId r:id="rId126"/>
  </p:handoutMasterIdLst>
  <p:sldIdLst>
    <p:sldId id="287" r:id="rId11"/>
    <p:sldId id="280" r:id="rId12"/>
    <p:sldId id="281" r:id="rId13"/>
    <p:sldId id="695" r:id="rId14"/>
    <p:sldId id="288" r:id="rId15"/>
    <p:sldId id="734" r:id="rId16"/>
    <p:sldId id="878" r:id="rId17"/>
    <p:sldId id="291" r:id="rId18"/>
    <p:sldId id="329" r:id="rId19"/>
    <p:sldId id="735" r:id="rId20"/>
    <p:sldId id="294" r:id="rId21"/>
    <p:sldId id="278" r:id="rId22"/>
    <p:sldId id="998" r:id="rId23"/>
    <p:sldId id="999" r:id="rId24"/>
    <p:sldId id="1259" r:id="rId25"/>
    <p:sldId id="1000" r:id="rId26"/>
    <p:sldId id="1001" r:id="rId27"/>
    <p:sldId id="1101" r:id="rId28"/>
    <p:sldId id="1210" r:id="rId29"/>
    <p:sldId id="1002" r:id="rId30"/>
    <p:sldId id="274" r:id="rId31"/>
    <p:sldId id="743" r:id="rId32"/>
    <p:sldId id="1109" r:id="rId33"/>
    <p:sldId id="1003" r:id="rId34"/>
    <p:sldId id="1004" r:id="rId35"/>
    <p:sldId id="1181" r:id="rId36"/>
    <p:sldId id="1009" r:id="rId37"/>
    <p:sldId id="737" r:id="rId38"/>
    <p:sldId id="884" r:id="rId39"/>
    <p:sldId id="883" r:id="rId40"/>
    <p:sldId id="1085" r:id="rId41"/>
    <p:sldId id="1084" r:id="rId42"/>
    <p:sldId id="1005" r:id="rId43"/>
    <p:sldId id="1007" r:id="rId44"/>
    <p:sldId id="1008" r:id="rId45"/>
    <p:sldId id="1010" r:id="rId46"/>
    <p:sldId id="1012" r:id="rId47"/>
    <p:sldId id="1013" r:id="rId48"/>
    <p:sldId id="1014" r:id="rId49"/>
    <p:sldId id="1015" r:id="rId50"/>
    <p:sldId id="1106" r:id="rId51"/>
    <p:sldId id="1110" r:id="rId52"/>
    <p:sldId id="1017" r:id="rId53"/>
    <p:sldId id="1240" r:id="rId54"/>
    <p:sldId id="1022" r:id="rId55"/>
    <p:sldId id="1103" r:id="rId56"/>
    <p:sldId id="1241" r:id="rId57"/>
    <p:sldId id="1019" r:id="rId58"/>
    <p:sldId id="1102" r:id="rId59"/>
    <p:sldId id="1021" r:id="rId60"/>
    <p:sldId id="1023" r:id="rId61"/>
    <p:sldId id="1024" r:id="rId62"/>
    <p:sldId id="1111" r:id="rId63"/>
    <p:sldId id="1026" r:id="rId64"/>
    <p:sldId id="1027" r:id="rId65"/>
    <p:sldId id="1028" r:id="rId66"/>
    <p:sldId id="1029" r:id="rId67"/>
    <p:sldId id="1030" r:id="rId68"/>
    <p:sldId id="1031" r:id="rId69"/>
    <p:sldId id="1032" r:id="rId70"/>
    <p:sldId id="1033" r:id="rId71"/>
    <p:sldId id="1034" r:id="rId72"/>
    <p:sldId id="1035" r:id="rId73"/>
    <p:sldId id="1036" r:id="rId74"/>
    <p:sldId id="1037" r:id="rId75"/>
    <p:sldId id="1038" r:id="rId76"/>
    <p:sldId id="1039" r:id="rId77"/>
    <p:sldId id="1040" r:id="rId78"/>
    <p:sldId id="1041" r:id="rId79"/>
    <p:sldId id="1042" r:id="rId80"/>
    <p:sldId id="1249" r:id="rId81"/>
    <p:sldId id="1059" r:id="rId82"/>
    <p:sldId id="550" r:id="rId83"/>
    <p:sldId id="897" r:id="rId84"/>
    <p:sldId id="1062" r:id="rId85"/>
    <p:sldId id="1251" r:id="rId86"/>
    <p:sldId id="1184" r:id="rId87"/>
    <p:sldId id="1253" r:id="rId88"/>
    <p:sldId id="1199" r:id="rId89"/>
    <p:sldId id="1250" r:id="rId90"/>
    <p:sldId id="1063" r:id="rId91"/>
    <p:sldId id="1245" r:id="rId92"/>
    <p:sldId id="1196" r:id="rId93"/>
    <p:sldId id="1065" r:id="rId94"/>
    <p:sldId id="1071" r:id="rId95"/>
    <p:sldId id="1260" r:id="rId96"/>
    <p:sldId id="1263" r:id="rId97"/>
    <p:sldId id="1254" r:id="rId98"/>
    <p:sldId id="1072" r:id="rId99"/>
    <p:sldId id="1066" r:id="rId100"/>
    <p:sldId id="1067" r:id="rId101"/>
    <p:sldId id="1070" r:id="rId102"/>
    <p:sldId id="1183" r:id="rId103"/>
    <p:sldId id="1152" r:id="rId104"/>
    <p:sldId id="1069" r:id="rId105"/>
    <p:sldId id="1142" r:id="rId106"/>
    <p:sldId id="1143" r:id="rId107"/>
    <p:sldId id="1264" r:id="rId108"/>
    <p:sldId id="1073" r:id="rId109"/>
    <p:sldId id="1074" r:id="rId110"/>
    <p:sldId id="1265" r:id="rId111"/>
    <p:sldId id="1141" r:id="rId112"/>
    <p:sldId id="1076" r:id="rId113"/>
    <p:sldId id="1145" r:id="rId114"/>
    <p:sldId id="1146" r:id="rId115"/>
    <p:sldId id="1200" r:id="rId116"/>
    <p:sldId id="1147" r:id="rId117"/>
    <p:sldId id="1237" r:id="rId118"/>
    <p:sldId id="1246" r:id="rId119"/>
    <p:sldId id="1079" r:id="rId120"/>
    <p:sldId id="1262" r:id="rId121"/>
    <p:sldId id="1078" r:id="rId122"/>
    <p:sldId id="1261" r:id="rId123"/>
    <p:sldId id="1108" r:id="rId12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ésentation" id="{DCA3FC95-DF58-1E43-B32C-856FA6FAF4EA}">
          <p14:sldIdLst>
            <p14:sldId id="287"/>
            <p14:sldId id="280"/>
            <p14:sldId id="281"/>
            <p14:sldId id="695"/>
            <p14:sldId id="288"/>
            <p14:sldId id="734"/>
            <p14:sldId id="878"/>
            <p14:sldId id="291"/>
            <p14:sldId id="329"/>
            <p14:sldId id="735"/>
            <p14:sldId id="294"/>
          </p14:sldIdLst>
        </p14:section>
        <p14:section name="Introduction" id="{B3F95666-78B9-8749-9022-5E1597F2DE19}">
          <p14:sldIdLst>
            <p14:sldId id="278"/>
            <p14:sldId id="998"/>
            <p14:sldId id="999"/>
            <p14:sldId id="1259"/>
            <p14:sldId id="1000"/>
            <p14:sldId id="1001"/>
            <p14:sldId id="1101"/>
            <p14:sldId id="1210"/>
            <p14:sldId id="1002"/>
          </p14:sldIdLst>
        </p14:section>
        <p14:section name="Typologie du télétravail" id="{D3BD5371-6D98-044D-8A1F-D6CADBB1EFAC}">
          <p14:sldIdLst>
            <p14:sldId id="274"/>
            <p14:sldId id="743"/>
            <p14:sldId id="1109"/>
            <p14:sldId id="1003"/>
            <p14:sldId id="1004"/>
            <p14:sldId id="1181"/>
            <p14:sldId id="1009"/>
            <p14:sldId id="737"/>
            <p14:sldId id="884"/>
            <p14:sldId id="883"/>
            <p14:sldId id="1085"/>
            <p14:sldId id="1084"/>
            <p14:sldId id="1005"/>
            <p14:sldId id="1007"/>
            <p14:sldId id="1008"/>
            <p14:sldId id="1010"/>
            <p14:sldId id="1012"/>
            <p14:sldId id="1013"/>
            <p14:sldId id="1014"/>
            <p14:sldId id="1015"/>
            <p14:sldId id="1106"/>
            <p14:sldId id="1110"/>
            <p14:sldId id="1017"/>
            <p14:sldId id="1240"/>
            <p14:sldId id="1022"/>
            <p14:sldId id="1103"/>
            <p14:sldId id="1241"/>
            <p14:sldId id="1019"/>
            <p14:sldId id="1102"/>
            <p14:sldId id="1021"/>
            <p14:sldId id="1023"/>
            <p14:sldId id="1024"/>
            <p14:sldId id="1111"/>
            <p14:sldId id="1026"/>
            <p14:sldId id="1027"/>
            <p14:sldId id="1028"/>
            <p14:sldId id="1029"/>
            <p14:sldId id="1030"/>
            <p14:sldId id="1031"/>
            <p14:sldId id="1032"/>
            <p14:sldId id="1033"/>
            <p14:sldId id="1034"/>
            <p14:sldId id="1035"/>
            <p14:sldId id="1036"/>
            <p14:sldId id="1037"/>
            <p14:sldId id="1038"/>
            <p14:sldId id="1039"/>
            <p14:sldId id="1040"/>
            <p14:sldId id="1041"/>
            <p14:sldId id="1042"/>
            <p14:sldId id="1249"/>
          </p14:sldIdLst>
        </p14:section>
        <p14:section name="Remboursement de frais" id="{708F9AC5-4F7E-004F-871D-BF27A8DCA879}">
          <p14:sldIdLst>
            <p14:sldId id="1059"/>
            <p14:sldId id="550"/>
            <p14:sldId id="897"/>
            <p14:sldId id="1062"/>
            <p14:sldId id="1251"/>
            <p14:sldId id="1184"/>
            <p14:sldId id="1253"/>
            <p14:sldId id="1199"/>
            <p14:sldId id="1250"/>
            <p14:sldId id="1063"/>
            <p14:sldId id="1245"/>
            <p14:sldId id="1196"/>
            <p14:sldId id="1065"/>
            <p14:sldId id="1071"/>
            <p14:sldId id="1260"/>
            <p14:sldId id="1263"/>
            <p14:sldId id="1254"/>
            <p14:sldId id="1072"/>
            <p14:sldId id="1066"/>
            <p14:sldId id="1067"/>
            <p14:sldId id="1070"/>
            <p14:sldId id="1183"/>
            <p14:sldId id="1152"/>
            <p14:sldId id="1069"/>
            <p14:sldId id="1142"/>
            <p14:sldId id="1143"/>
            <p14:sldId id="1264"/>
            <p14:sldId id="1073"/>
            <p14:sldId id="1074"/>
            <p14:sldId id="1265"/>
            <p14:sldId id="1141"/>
            <p14:sldId id="1076"/>
            <p14:sldId id="1145"/>
            <p14:sldId id="1146"/>
            <p14:sldId id="1200"/>
            <p14:sldId id="1147"/>
            <p14:sldId id="1237"/>
            <p14:sldId id="1246"/>
            <p14:sldId id="1079"/>
            <p14:sldId id="1262"/>
            <p14:sldId id="1078"/>
            <p14:sldId id="1261"/>
            <p14:sldId id="11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Crama" initials="NC" lastIdx="1" clrIdx="0">
    <p:extLst>
      <p:ext uri="{19B8F6BF-5375-455C-9EA6-DF929625EA0E}">
        <p15:presenceInfo xmlns:p15="http://schemas.microsoft.com/office/powerpoint/2012/main" userId="S::nc@cessoc.onmicrosoft.com::0c71ca03-485b-4da6-b5ff-ec4077254f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B7927-394B-E64E-A95A-6159E98B010E}" v="7" dt="2021-01-29T14:21:52.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1" autoAdjust="0"/>
    <p:restoredTop sz="96240"/>
  </p:normalViewPr>
  <p:slideViewPr>
    <p:cSldViewPr snapToGrid="0" snapToObjects="1">
      <p:cViewPr varScale="1">
        <p:scale>
          <a:sx n="127" d="100"/>
          <a:sy n="127" d="100"/>
        </p:scale>
        <p:origin x="1032" y="184"/>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viewProps" Target="viewProps.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theme" Target="theme/theme1.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tableStyles" Target="tableStyle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microsoft.com/office/2015/10/relationships/revisionInfo" Target="revisionInfo.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8990E-AB55-7548-A071-90A188F90034}" type="doc">
      <dgm:prSet loTypeId="urn:microsoft.com/office/officeart/2005/8/layout/gear1" loCatId="" qsTypeId="urn:microsoft.com/office/officeart/2005/8/quickstyle/simple1" qsCatId="simple" csTypeId="urn:microsoft.com/office/officeart/2005/8/colors/accent1_2" csCatId="accent1" phldr="1"/>
      <dgm:spPr/>
    </dgm:pt>
    <dgm:pt modelId="{FF1DCEFB-604B-844B-9F2A-8049DED4822C}">
      <dgm:prSet phldrT="[Texte]"/>
      <dgm:spPr/>
      <dgm:t>
        <a:bodyPr/>
        <a:lstStyle/>
        <a:p>
          <a:r>
            <a:rPr lang="fr-FR" dirty="0"/>
            <a:t>Attentes de l’employeur</a:t>
          </a:r>
        </a:p>
      </dgm:t>
    </dgm:pt>
    <dgm:pt modelId="{DAEAD6B5-2E26-334A-992E-7B73A0E35231}" type="parTrans" cxnId="{11FA16B0-531D-1D42-9955-073D01B608AC}">
      <dgm:prSet/>
      <dgm:spPr/>
      <dgm:t>
        <a:bodyPr/>
        <a:lstStyle/>
        <a:p>
          <a:endParaRPr lang="fr-FR"/>
        </a:p>
      </dgm:t>
    </dgm:pt>
    <dgm:pt modelId="{639693C7-800F-1245-9889-3C0B38CAA34A}" type="sibTrans" cxnId="{11FA16B0-531D-1D42-9955-073D01B608AC}">
      <dgm:prSet/>
      <dgm:spPr/>
      <dgm:t>
        <a:bodyPr/>
        <a:lstStyle/>
        <a:p>
          <a:endParaRPr lang="fr-FR"/>
        </a:p>
      </dgm:t>
    </dgm:pt>
    <dgm:pt modelId="{842D47C3-1A59-D749-A755-229CAF39924B}">
      <dgm:prSet phldrT="[Texte]"/>
      <dgm:spPr/>
      <dgm:t>
        <a:bodyPr/>
        <a:lstStyle/>
        <a:p>
          <a:r>
            <a:rPr lang="fr-FR" dirty="0"/>
            <a:t>Politique de télétravail</a:t>
          </a:r>
        </a:p>
      </dgm:t>
    </dgm:pt>
    <dgm:pt modelId="{621C9C4A-DA21-6248-A04D-6B688B83F957}" type="parTrans" cxnId="{72536957-8CB4-BC4E-A2C1-2EFE32445E7C}">
      <dgm:prSet/>
      <dgm:spPr/>
      <dgm:t>
        <a:bodyPr/>
        <a:lstStyle/>
        <a:p>
          <a:endParaRPr lang="fr-FR"/>
        </a:p>
      </dgm:t>
    </dgm:pt>
    <dgm:pt modelId="{B0369972-BF4E-7B4B-88F9-2BEA78A84652}" type="sibTrans" cxnId="{72536957-8CB4-BC4E-A2C1-2EFE32445E7C}">
      <dgm:prSet/>
      <dgm:spPr/>
      <dgm:t>
        <a:bodyPr/>
        <a:lstStyle/>
        <a:p>
          <a:endParaRPr lang="fr-FR"/>
        </a:p>
      </dgm:t>
    </dgm:pt>
    <dgm:pt modelId="{3D5DC52F-8D86-D140-8282-526CA86553B3}">
      <dgm:prSet phldrT="[Texte]"/>
      <dgm:spPr/>
      <dgm:t>
        <a:bodyPr/>
        <a:lstStyle/>
        <a:p>
          <a:r>
            <a:rPr lang="fr-FR" dirty="0"/>
            <a:t>Télétravailleur</a:t>
          </a:r>
        </a:p>
      </dgm:t>
    </dgm:pt>
    <dgm:pt modelId="{1F257432-28C7-DA4A-BAC2-D776F24826EC}" type="parTrans" cxnId="{B2FE3646-E66F-1C4A-A5C8-F864856C9D8D}">
      <dgm:prSet/>
      <dgm:spPr/>
      <dgm:t>
        <a:bodyPr/>
        <a:lstStyle/>
        <a:p>
          <a:endParaRPr lang="fr-FR"/>
        </a:p>
      </dgm:t>
    </dgm:pt>
    <dgm:pt modelId="{EF973DE4-EBCD-B74E-A0F4-70C9793F3321}" type="sibTrans" cxnId="{B2FE3646-E66F-1C4A-A5C8-F864856C9D8D}">
      <dgm:prSet/>
      <dgm:spPr/>
      <dgm:t>
        <a:bodyPr/>
        <a:lstStyle/>
        <a:p>
          <a:endParaRPr lang="fr-FR"/>
        </a:p>
      </dgm:t>
    </dgm:pt>
    <dgm:pt modelId="{75D5C0A3-0642-1B4F-A17D-1D7030FC5134}">
      <dgm:prSet phldrT="[Texte]"/>
      <dgm:spPr/>
      <dgm:t>
        <a:bodyPr/>
        <a:lstStyle/>
        <a:p>
          <a:endParaRPr lang="fr-FR"/>
        </a:p>
      </dgm:t>
    </dgm:pt>
    <dgm:pt modelId="{74E98CAD-FDEC-6848-9492-1D3D142632F9}" type="parTrans" cxnId="{EF1989AF-CDAD-A940-83F6-D1F8F5E5813C}">
      <dgm:prSet/>
      <dgm:spPr/>
      <dgm:t>
        <a:bodyPr/>
        <a:lstStyle/>
        <a:p>
          <a:endParaRPr lang="fr-FR"/>
        </a:p>
      </dgm:t>
    </dgm:pt>
    <dgm:pt modelId="{68F31C12-6938-3B4E-B3F5-CFA31BABCAEC}" type="sibTrans" cxnId="{EF1989AF-CDAD-A940-83F6-D1F8F5E5813C}">
      <dgm:prSet/>
      <dgm:spPr/>
      <dgm:t>
        <a:bodyPr/>
        <a:lstStyle/>
        <a:p>
          <a:endParaRPr lang="fr-FR"/>
        </a:p>
      </dgm:t>
    </dgm:pt>
    <dgm:pt modelId="{0DC34F71-809C-994E-90E1-F18BCC6A7AF6}">
      <dgm:prSet phldrT="[Texte]" custLinFactNeighborX="2163" custLinFactNeighborY="-6356"/>
      <dgm:spPr/>
      <dgm:t>
        <a:bodyPr/>
        <a:lstStyle/>
        <a:p>
          <a:endParaRPr lang="fr-FR"/>
        </a:p>
      </dgm:t>
    </dgm:pt>
    <dgm:pt modelId="{5260D6A7-3698-9140-A80B-6897629328E9}" type="parTrans" cxnId="{DF4C8522-CDF4-824C-AA35-68C0BFF018FC}">
      <dgm:prSet/>
      <dgm:spPr/>
      <dgm:t>
        <a:bodyPr/>
        <a:lstStyle/>
        <a:p>
          <a:endParaRPr lang="fr-FR"/>
        </a:p>
      </dgm:t>
    </dgm:pt>
    <dgm:pt modelId="{86718455-03B6-D242-9ED8-7EF51186D918}" type="sibTrans" cxnId="{DF4C8522-CDF4-824C-AA35-68C0BFF018FC}">
      <dgm:prSet/>
      <dgm:spPr/>
      <dgm:t>
        <a:bodyPr/>
        <a:lstStyle/>
        <a:p>
          <a:endParaRPr lang="fr-FR"/>
        </a:p>
      </dgm:t>
    </dgm:pt>
    <dgm:pt modelId="{4C7A8E0E-8F6C-7044-B478-E2E78299E0BB}">
      <dgm:prSet phldrT="[Texte]" custLinFactY="46981" custLinFactNeighborX="-60417" custLinFactNeighborY="100000"/>
      <dgm:spPr/>
      <dgm:t>
        <a:bodyPr/>
        <a:lstStyle/>
        <a:p>
          <a:endParaRPr lang="fr-FR"/>
        </a:p>
      </dgm:t>
    </dgm:pt>
    <dgm:pt modelId="{853B44AB-DD9B-1C49-8C64-980595BF24C4}" type="parTrans" cxnId="{FD6595B0-1B50-1C41-AB25-E93E4F96CD0C}">
      <dgm:prSet/>
      <dgm:spPr/>
      <dgm:t>
        <a:bodyPr/>
        <a:lstStyle/>
        <a:p>
          <a:endParaRPr lang="fr-FR"/>
        </a:p>
      </dgm:t>
    </dgm:pt>
    <dgm:pt modelId="{5AA5C870-EFB7-4C45-B42C-215F2EDCCAF5}" type="sibTrans" cxnId="{FD6595B0-1B50-1C41-AB25-E93E4F96CD0C}">
      <dgm:prSet/>
      <dgm:spPr/>
      <dgm:t>
        <a:bodyPr/>
        <a:lstStyle/>
        <a:p>
          <a:endParaRPr lang="fr-FR"/>
        </a:p>
      </dgm:t>
    </dgm:pt>
    <dgm:pt modelId="{8FC8C704-B5F4-084D-B9DB-B98CC17F0879}" type="pres">
      <dgm:prSet presAssocID="{5328990E-AB55-7548-A071-90A188F90034}" presName="composite" presStyleCnt="0">
        <dgm:presLayoutVars>
          <dgm:chMax val="3"/>
          <dgm:animLvl val="lvl"/>
          <dgm:resizeHandles val="exact"/>
        </dgm:presLayoutVars>
      </dgm:prSet>
      <dgm:spPr/>
    </dgm:pt>
    <dgm:pt modelId="{31A5D36D-AF30-6345-B9A3-55A3DB96EDA0}" type="pres">
      <dgm:prSet presAssocID="{FF1DCEFB-604B-844B-9F2A-8049DED4822C}" presName="gear1" presStyleLbl="node1" presStyleIdx="0" presStyleCnt="3">
        <dgm:presLayoutVars>
          <dgm:chMax val="1"/>
          <dgm:bulletEnabled val="1"/>
        </dgm:presLayoutVars>
      </dgm:prSet>
      <dgm:spPr/>
    </dgm:pt>
    <dgm:pt modelId="{373263C5-6794-6A49-B398-5E414C893556}" type="pres">
      <dgm:prSet presAssocID="{FF1DCEFB-604B-844B-9F2A-8049DED4822C}" presName="gear1srcNode" presStyleLbl="node1" presStyleIdx="0" presStyleCnt="3"/>
      <dgm:spPr/>
    </dgm:pt>
    <dgm:pt modelId="{0D4A3767-438D-2042-89E6-4BDBC562E49B}" type="pres">
      <dgm:prSet presAssocID="{FF1DCEFB-604B-844B-9F2A-8049DED4822C}" presName="gear1dstNode" presStyleLbl="node1" presStyleIdx="0" presStyleCnt="3"/>
      <dgm:spPr/>
    </dgm:pt>
    <dgm:pt modelId="{9A9FA1F6-7E58-5E4B-8699-09EEAAE68055}" type="pres">
      <dgm:prSet presAssocID="{842D47C3-1A59-D749-A755-229CAF39924B}" presName="gear2" presStyleLbl="node1" presStyleIdx="1" presStyleCnt="3">
        <dgm:presLayoutVars>
          <dgm:chMax val="1"/>
          <dgm:bulletEnabled val="1"/>
        </dgm:presLayoutVars>
      </dgm:prSet>
      <dgm:spPr/>
    </dgm:pt>
    <dgm:pt modelId="{075E892E-A50A-8D45-809C-5DD682828406}" type="pres">
      <dgm:prSet presAssocID="{842D47C3-1A59-D749-A755-229CAF39924B}" presName="gear2srcNode" presStyleLbl="node1" presStyleIdx="1" presStyleCnt="3"/>
      <dgm:spPr/>
    </dgm:pt>
    <dgm:pt modelId="{63E3C949-5E90-0B42-9D04-6BD8BE0E6AF9}" type="pres">
      <dgm:prSet presAssocID="{842D47C3-1A59-D749-A755-229CAF39924B}" presName="gear2dstNode" presStyleLbl="node1" presStyleIdx="1" presStyleCnt="3"/>
      <dgm:spPr/>
    </dgm:pt>
    <dgm:pt modelId="{8D550419-579B-304F-B30B-D4BCA2E56063}" type="pres">
      <dgm:prSet presAssocID="{3D5DC52F-8D86-D140-8282-526CA86553B3}" presName="gear3" presStyleLbl="node1" presStyleIdx="2" presStyleCnt="3" custLinFactNeighborX="-1672"/>
      <dgm:spPr/>
    </dgm:pt>
    <dgm:pt modelId="{BA54AD58-89F2-3F46-9FE3-B144956179F2}" type="pres">
      <dgm:prSet presAssocID="{3D5DC52F-8D86-D140-8282-526CA86553B3}" presName="gear3tx" presStyleLbl="node1" presStyleIdx="2" presStyleCnt="3">
        <dgm:presLayoutVars>
          <dgm:chMax val="1"/>
          <dgm:bulletEnabled val="1"/>
        </dgm:presLayoutVars>
      </dgm:prSet>
      <dgm:spPr/>
    </dgm:pt>
    <dgm:pt modelId="{5C7D7D9B-EAC6-8048-9E9D-874B66BCE49A}" type="pres">
      <dgm:prSet presAssocID="{3D5DC52F-8D86-D140-8282-526CA86553B3}" presName="gear3srcNode" presStyleLbl="node1" presStyleIdx="2" presStyleCnt="3"/>
      <dgm:spPr/>
    </dgm:pt>
    <dgm:pt modelId="{BD48D514-7474-9F44-B6C2-31501B05F5AB}" type="pres">
      <dgm:prSet presAssocID="{3D5DC52F-8D86-D140-8282-526CA86553B3}" presName="gear3dstNode" presStyleLbl="node1" presStyleIdx="2" presStyleCnt="3"/>
      <dgm:spPr/>
    </dgm:pt>
    <dgm:pt modelId="{C31952EA-8BA8-0B45-95BD-AA2D348507BD}" type="pres">
      <dgm:prSet presAssocID="{639693C7-800F-1245-9889-3C0B38CAA34A}" presName="connector1" presStyleLbl="sibTrans2D1" presStyleIdx="0" presStyleCnt="3"/>
      <dgm:spPr/>
    </dgm:pt>
    <dgm:pt modelId="{2F87CD83-1017-1340-9211-AFB4BEA1C997}" type="pres">
      <dgm:prSet presAssocID="{B0369972-BF4E-7B4B-88F9-2BEA78A84652}" presName="connector2" presStyleLbl="sibTrans2D1" presStyleIdx="1" presStyleCnt="3"/>
      <dgm:spPr/>
    </dgm:pt>
    <dgm:pt modelId="{D38DEB72-2B5D-4C49-9777-DE8B706459A7}" type="pres">
      <dgm:prSet presAssocID="{EF973DE4-EBCD-B74E-A0F4-70C9793F3321}" presName="connector3" presStyleLbl="sibTrans2D1" presStyleIdx="2" presStyleCnt="3"/>
      <dgm:spPr/>
    </dgm:pt>
  </dgm:ptLst>
  <dgm:cxnLst>
    <dgm:cxn modelId="{8E28E40F-72A9-F14C-8AFA-30DD845198B2}" type="presOf" srcId="{FF1DCEFB-604B-844B-9F2A-8049DED4822C}" destId="{373263C5-6794-6A49-B398-5E414C893556}" srcOrd="1" destOrd="0" presId="urn:microsoft.com/office/officeart/2005/8/layout/gear1"/>
    <dgm:cxn modelId="{DE4F681D-01A2-F847-804A-C291F4024883}" type="presOf" srcId="{3D5DC52F-8D86-D140-8282-526CA86553B3}" destId="{5C7D7D9B-EAC6-8048-9E9D-874B66BCE49A}" srcOrd="2" destOrd="0" presId="urn:microsoft.com/office/officeart/2005/8/layout/gear1"/>
    <dgm:cxn modelId="{DF4C8522-CDF4-824C-AA35-68C0BFF018FC}" srcId="{5328990E-AB55-7548-A071-90A188F90034}" destId="{0DC34F71-809C-994E-90E1-F18BCC6A7AF6}" srcOrd="4" destOrd="0" parTransId="{5260D6A7-3698-9140-A80B-6897629328E9}" sibTransId="{86718455-03B6-D242-9ED8-7EF51186D918}"/>
    <dgm:cxn modelId="{B2FE3646-E66F-1C4A-A5C8-F864856C9D8D}" srcId="{5328990E-AB55-7548-A071-90A188F90034}" destId="{3D5DC52F-8D86-D140-8282-526CA86553B3}" srcOrd="2" destOrd="0" parTransId="{1F257432-28C7-DA4A-BAC2-D776F24826EC}" sibTransId="{EF973DE4-EBCD-B74E-A0F4-70C9793F3321}"/>
    <dgm:cxn modelId="{CBB0104F-1061-3347-A366-E571CAB19CCB}" type="presOf" srcId="{5328990E-AB55-7548-A071-90A188F90034}" destId="{8FC8C704-B5F4-084D-B9DB-B98CC17F0879}" srcOrd="0" destOrd="0" presId="urn:microsoft.com/office/officeart/2005/8/layout/gear1"/>
    <dgm:cxn modelId="{7B6C1952-2CCA-C340-9531-976D63FF9F8A}" type="presOf" srcId="{3D5DC52F-8D86-D140-8282-526CA86553B3}" destId="{BD48D514-7474-9F44-B6C2-31501B05F5AB}" srcOrd="3" destOrd="0" presId="urn:microsoft.com/office/officeart/2005/8/layout/gear1"/>
    <dgm:cxn modelId="{72536957-8CB4-BC4E-A2C1-2EFE32445E7C}" srcId="{5328990E-AB55-7548-A071-90A188F90034}" destId="{842D47C3-1A59-D749-A755-229CAF39924B}" srcOrd="1" destOrd="0" parTransId="{621C9C4A-DA21-6248-A04D-6B688B83F957}" sibTransId="{B0369972-BF4E-7B4B-88F9-2BEA78A84652}"/>
    <dgm:cxn modelId="{C02E8464-09E4-EE42-9A84-EE114C70E9B0}" type="presOf" srcId="{EF973DE4-EBCD-B74E-A0F4-70C9793F3321}" destId="{D38DEB72-2B5D-4C49-9777-DE8B706459A7}" srcOrd="0" destOrd="0" presId="urn:microsoft.com/office/officeart/2005/8/layout/gear1"/>
    <dgm:cxn modelId="{7A175D78-5AF6-5C49-88A6-2D49B165D20B}" type="presOf" srcId="{639693C7-800F-1245-9889-3C0B38CAA34A}" destId="{C31952EA-8BA8-0B45-95BD-AA2D348507BD}" srcOrd="0" destOrd="0" presId="urn:microsoft.com/office/officeart/2005/8/layout/gear1"/>
    <dgm:cxn modelId="{CF41B9A2-D059-4242-8DA9-5AC215ECFE0A}" type="presOf" srcId="{FF1DCEFB-604B-844B-9F2A-8049DED4822C}" destId="{0D4A3767-438D-2042-89E6-4BDBC562E49B}" srcOrd="2" destOrd="0" presId="urn:microsoft.com/office/officeart/2005/8/layout/gear1"/>
    <dgm:cxn modelId="{31E12DAA-816E-5847-956E-61EB334497C9}" type="presOf" srcId="{3D5DC52F-8D86-D140-8282-526CA86553B3}" destId="{8D550419-579B-304F-B30B-D4BCA2E56063}" srcOrd="0" destOrd="0" presId="urn:microsoft.com/office/officeart/2005/8/layout/gear1"/>
    <dgm:cxn modelId="{7910E2AE-9668-6341-A6C1-C76093F5513C}" type="presOf" srcId="{3D5DC52F-8D86-D140-8282-526CA86553B3}" destId="{BA54AD58-89F2-3F46-9FE3-B144956179F2}" srcOrd="1" destOrd="0" presId="urn:microsoft.com/office/officeart/2005/8/layout/gear1"/>
    <dgm:cxn modelId="{EF1989AF-CDAD-A940-83F6-D1F8F5E5813C}" srcId="{5328990E-AB55-7548-A071-90A188F90034}" destId="{75D5C0A3-0642-1B4F-A17D-1D7030FC5134}" srcOrd="5" destOrd="0" parTransId="{74E98CAD-FDEC-6848-9492-1D3D142632F9}" sibTransId="{68F31C12-6938-3B4E-B3F5-CFA31BABCAEC}"/>
    <dgm:cxn modelId="{11FA16B0-531D-1D42-9955-073D01B608AC}" srcId="{5328990E-AB55-7548-A071-90A188F90034}" destId="{FF1DCEFB-604B-844B-9F2A-8049DED4822C}" srcOrd="0" destOrd="0" parTransId="{DAEAD6B5-2E26-334A-992E-7B73A0E35231}" sibTransId="{639693C7-800F-1245-9889-3C0B38CAA34A}"/>
    <dgm:cxn modelId="{FD6595B0-1B50-1C41-AB25-E93E4F96CD0C}" srcId="{5328990E-AB55-7548-A071-90A188F90034}" destId="{4C7A8E0E-8F6C-7044-B478-E2E78299E0BB}" srcOrd="3" destOrd="0" parTransId="{853B44AB-DD9B-1C49-8C64-980595BF24C4}" sibTransId="{5AA5C870-EFB7-4C45-B42C-215F2EDCCAF5}"/>
    <dgm:cxn modelId="{9ACBB1B0-1F26-4744-ACE1-52A3725C6638}" type="presOf" srcId="{B0369972-BF4E-7B4B-88F9-2BEA78A84652}" destId="{2F87CD83-1017-1340-9211-AFB4BEA1C997}" srcOrd="0" destOrd="0" presId="urn:microsoft.com/office/officeart/2005/8/layout/gear1"/>
    <dgm:cxn modelId="{D295F3BB-C318-5347-ABF8-F6DEE773321D}" type="presOf" srcId="{842D47C3-1A59-D749-A755-229CAF39924B}" destId="{63E3C949-5E90-0B42-9D04-6BD8BE0E6AF9}" srcOrd="2" destOrd="0" presId="urn:microsoft.com/office/officeart/2005/8/layout/gear1"/>
    <dgm:cxn modelId="{043789C4-528B-5E4A-805F-EB3EA05D6300}" type="presOf" srcId="{842D47C3-1A59-D749-A755-229CAF39924B}" destId="{075E892E-A50A-8D45-809C-5DD682828406}" srcOrd="1" destOrd="0" presId="urn:microsoft.com/office/officeart/2005/8/layout/gear1"/>
    <dgm:cxn modelId="{D935CCC8-222B-F34E-AD59-9663B5F01881}" type="presOf" srcId="{842D47C3-1A59-D749-A755-229CAF39924B}" destId="{9A9FA1F6-7E58-5E4B-8699-09EEAAE68055}" srcOrd="0" destOrd="0" presId="urn:microsoft.com/office/officeart/2005/8/layout/gear1"/>
    <dgm:cxn modelId="{F37A9ED7-EA08-6A4F-9E61-C75CD0BD02D8}" type="presOf" srcId="{FF1DCEFB-604B-844B-9F2A-8049DED4822C}" destId="{31A5D36D-AF30-6345-B9A3-55A3DB96EDA0}" srcOrd="0" destOrd="0" presId="urn:microsoft.com/office/officeart/2005/8/layout/gear1"/>
    <dgm:cxn modelId="{7B2954D6-CF37-BE4E-89F0-99359A91F5F3}" type="presParOf" srcId="{8FC8C704-B5F4-084D-B9DB-B98CC17F0879}" destId="{31A5D36D-AF30-6345-B9A3-55A3DB96EDA0}" srcOrd="0" destOrd="0" presId="urn:microsoft.com/office/officeart/2005/8/layout/gear1"/>
    <dgm:cxn modelId="{35AFA80F-ECE5-8242-BFA7-94AE714FC2DB}" type="presParOf" srcId="{8FC8C704-B5F4-084D-B9DB-B98CC17F0879}" destId="{373263C5-6794-6A49-B398-5E414C893556}" srcOrd="1" destOrd="0" presId="urn:microsoft.com/office/officeart/2005/8/layout/gear1"/>
    <dgm:cxn modelId="{396182CE-BEE8-E64A-B6C6-41B8A3A823E4}" type="presParOf" srcId="{8FC8C704-B5F4-084D-B9DB-B98CC17F0879}" destId="{0D4A3767-438D-2042-89E6-4BDBC562E49B}" srcOrd="2" destOrd="0" presId="urn:microsoft.com/office/officeart/2005/8/layout/gear1"/>
    <dgm:cxn modelId="{3DEC9F6F-8586-E443-AA8A-A43E90470108}" type="presParOf" srcId="{8FC8C704-B5F4-084D-B9DB-B98CC17F0879}" destId="{9A9FA1F6-7E58-5E4B-8699-09EEAAE68055}" srcOrd="3" destOrd="0" presId="urn:microsoft.com/office/officeart/2005/8/layout/gear1"/>
    <dgm:cxn modelId="{3211C0F1-893E-F64E-A02A-C1D8354472BA}" type="presParOf" srcId="{8FC8C704-B5F4-084D-B9DB-B98CC17F0879}" destId="{075E892E-A50A-8D45-809C-5DD682828406}" srcOrd="4" destOrd="0" presId="urn:microsoft.com/office/officeart/2005/8/layout/gear1"/>
    <dgm:cxn modelId="{0B94F6FC-3BF3-8C4F-9B60-EAE5B1D74C9A}" type="presParOf" srcId="{8FC8C704-B5F4-084D-B9DB-B98CC17F0879}" destId="{63E3C949-5E90-0B42-9D04-6BD8BE0E6AF9}" srcOrd="5" destOrd="0" presId="urn:microsoft.com/office/officeart/2005/8/layout/gear1"/>
    <dgm:cxn modelId="{89E8005A-BC48-5549-ADF6-C6F2F29216CE}" type="presParOf" srcId="{8FC8C704-B5F4-084D-B9DB-B98CC17F0879}" destId="{8D550419-579B-304F-B30B-D4BCA2E56063}" srcOrd="6" destOrd="0" presId="urn:microsoft.com/office/officeart/2005/8/layout/gear1"/>
    <dgm:cxn modelId="{D0CB8709-4724-0143-AF28-8D6DDDEBA461}" type="presParOf" srcId="{8FC8C704-B5F4-084D-B9DB-B98CC17F0879}" destId="{BA54AD58-89F2-3F46-9FE3-B144956179F2}" srcOrd="7" destOrd="0" presId="urn:microsoft.com/office/officeart/2005/8/layout/gear1"/>
    <dgm:cxn modelId="{46AE83C3-8111-104A-A7D6-EE803E65D179}" type="presParOf" srcId="{8FC8C704-B5F4-084D-B9DB-B98CC17F0879}" destId="{5C7D7D9B-EAC6-8048-9E9D-874B66BCE49A}" srcOrd="8" destOrd="0" presId="urn:microsoft.com/office/officeart/2005/8/layout/gear1"/>
    <dgm:cxn modelId="{3B7EF7A6-E9A4-704B-8DC0-351DC4155BD5}" type="presParOf" srcId="{8FC8C704-B5F4-084D-B9DB-B98CC17F0879}" destId="{BD48D514-7474-9F44-B6C2-31501B05F5AB}" srcOrd="9" destOrd="0" presId="urn:microsoft.com/office/officeart/2005/8/layout/gear1"/>
    <dgm:cxn modelId="{511EAE3C-3B50-EA44-BF64-18A21AE95B05}" type="presParOf" srcId="{8FC8C704-B5F4-084D-B9DB-B98CC17F0879}" destId="{C31952EA-8BA8-0B45-95BD-AA2D348507BD}" srcOrd="10" destOrd="0" presId="urn:microsoft.com/office/officeart/2005/8/layout/gear1"/>
    <dgm:cxn modelId="{259989CD-8FE0-474B-9AEC-D2491FF97680}" type="presParOf" srcId="{8FC8C704-B5F4-084D-B9DB-B98CC17F0879}" destId="{2F87CD83-1017-1340-9211-AFB4BEA1C997}" srcOrd="11" destOrd="0" presId="urn:microsoft.com/office/officeart/2005/8/layout/gear1"/>
    <dgm:cxn modelId="{72B92B1C-854D-934D-85C5-B4D914E947BA}" type="presParOf" srcId="{8FC8C704-B5F4-084D-B9DB-B98CC17F0879}" destId="{D38DEB72-2B5D-4C49-9777-DE8B706459A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26C8E9-29F8-974B-84DC-87872A8433DC}"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fr-FR"/>
        </a:p>
      </dgm:t>
    </dgm:pt>
    <dgm:pt modelId="{BE198A71-0018-1B4E-A436-45587E5BC8FF}">
      <dgm:prSet phldrT="[Texte]"/>
      <dgm:spPr/>
      <dgm:t>
        <a:bodyPr/>
        <a:lstStyle/>
        <a:p>
          <a:r>
            <a:rPr lang="fr-FR" dirty="0"/>
            <a:t>Intervention de l’employeur</a:t>
          </a:r>
        </a:p>
      </dgm:t>
    </dgm:pt>
    <dgm:pt modelId="{2936370E-7AE8-084B-B478-93C220579698}" type="parTrans" cxnId="{62A9DFF7-7CFC-5E45-92AB-DD2519A797B9}">
      <dgm:prSet/>
      <dgm:spPr/>
      <dgm:t>
        <a:bodyPr/>
        <a:lstStyle/>
        <a:p>
          <a:endParaRPr lang="fr-FR"/>
        </a:p>
      </dgm:t>
    </dgm:pt>
    <dgm:pt modelId="{F4049ED6-CC0E-DA49-AEC8-8765EEA58E57}" type="sibTrans" cxnId="{62A9DFF7-7CFC-5E45-92AB-DD2519A797B9}">
      <dgm:prSet/>
      <dgm:spPr/>
      <dgm:t>
        <a:bodyPr/>
        <a:lstStyle/>
        <a:p>
          <a:endParaRPr lang="fr-FR"/>
        </a:p>
      </dgm:t>
    </dgm:pt>
    <dgm:pt modelId="{3FC09DAB-6F88-7B4F-A6C5-6230D4331E0A}">
      <dgm:prSet phldrT="[Texte]"/>
      <dgm:spPr/>
      <dgm:t>
        <a:bodyPr/>
        <a:lstStyle/>
        <a:p>
          <a:r>
            <a:rPr lang="fr-FR" dirty="0"/>
            <a:t>Usage de matériel privé du travailleur</a:t>
          </a:r>
        </a:p>
      </dgm:t>
    </dgm:pt>
    <dgm:pt modelId="{B949F048-37EF-3541-94E2-FCED22F978F2}" type="parTrans" cxnId="{85F43522-41D7-9940-927B-EC941C26BCAE}">
      <dgm:prSet/>
      <dgm:spPr/>
      <dgm:t>
        <a:bodyPr/>
        <a:lstStyle/>
        <a:p>
          <a:endParaRPr lang="fr-FR"/>
        </a:p>
      </dgm:t>
    </dgm:pt>
    <dgm:pt modelId="{4B312CEC-7255-0F4F-90C6-7062FBBF1B11}" type="sibTrans" cxnId="{85F43522-41D7-9940-927B-EC941C26BCAE}">
      <dgm:prSet/>
      <dgm:spPr/>
      <dgm:t>
        <a:bodyPr/>
        <a:lstStyle/>
        <a:p>
          <a:endParaRPr lang="fr-FR"/>
        </a:p>
      </dgm:t>
    </dgm:pt>
    <dgm:pt modelId="{13681B4A-CA06-D04D-A42B-F4599957CE7E}">
      <dgm:prSet phldrT="[Texte]"/>
      <dgm:spPr/>
      <dgm:t>
        <a:bodyPr/>
        <a:lstStyle/>
        <a:p>
          <a:r>
            <a:rPr lang="fr-FR" dirty="0"/>
            <a:t>Frais  forfaitaires</a:t>
          </a:r>
        </a:p>
      </dgm:t>
    </dgm:pt>
    <dgm:pt modelId="{0FE141C9-6E2F-C344-A5C9-629CA0184CD7}" type="parTrans" cxnId="{5BB64883-7937-1646-8CCF-3D6D5626289F}">
      <dgm:prSet/>
      <dgm:spPr/>
      <dgm:t>
        <a:bodyPr/>
        <a:lstStyle/>
        <a:p>
          <a:endParaRPr lang="fr-FR"/>
        </a:p>
      </dgm:t>
    </dgm:pt>
    <dgm:pt modelId="{0AAFE835-8A48-3641-ABEB-66A71EF8B87D}" type="sibTrans" cxnId="{5BB64883-7937-1646-8CCF-3D6D5626289F}">
      <dgm:prSet/>
      <dgm:spPr/>
      <dgm:t>
        <a:bodyPr/>
        <a:lstStyle/>
        <a:p>
          <a:endParaRPr lang="fr-FR"/>
        </a:p>
      </dgm:t>
    </dgm:pt>
    <dgm:pt modelId="{67FD8D32-2A5F-694F-8D62-B20E4728899F}">
      <dgm:prSet phldrT="[Texte]"/>
      <dgm:spPr/>
      <dgm:t>
        <a:bodyPr/>
        <a:lstStyle/>
        <a:p>
          <a:r>
            <a:rPr lang="fr-FR" dirty="0"/>
            <a:t>Frais réels</a:t>
          </a:r>
        </a:p>
      </dgm:t>
    </dgm:pt>
    <dgm:pt modelId="{E409CF02-39DE-0D4A-A29B-F85DEB9B46B0}" type="parTrans" cxnId="{FB6266AC-9951-7249-85DC-12C972EFF969}">
      <dgm:prSet/>
      <dgm:spPr/>
      <dgm:t>
        <a:bodyPr/>
        <a:lstStyle/>
        <a:p>
          <a:endParaRPr lang="fr-FR"/>
        </a:p>
      </dgm:t>
    </dgm:pt>
    <dgm:pt modelId="{707AD740-F613-6443-B811-CCE852FAF000}" type="sibTrans" cxnId="{FB6266AC-9951-7249-85DC-12C972EFF969}">
      <dgm:prSet/>
      <dgm:spPr/>
      <dgm:t>
        <a:bodyPr/>
        <a:lstStyle/>
        <a:p>
          <a:endParaRPr lang="fr-FR"/>
        </a:p>
      </dgm:t>
    </dgm:pt>
    <dgm:pt modelId="{2EB6AFA0-ADE8-7044-A8D1-7DA77B26005F}">
      <dgm:prSet phldrT="[Texte]"/>
      <dgm:spPr/>
      <dgm:t>
        <a:bodyPr/>
        <a:lstStyle/>
        <a:p>
          <a:r>
            <a:rPr lang="fr-FR" dirty="0"/>
            <a:t>Mise à disposition de matériel par l’employeur OU remboursement du prix d’achat par l’employeur</a:t>
          </a:r>
        </a:p>
      </dgm:t>
    </dgm:pt>
    <dgm:pt modelId="{19B2CAC4-84E7-B548-B74A-33ABA7CA44E3}" type="parTrans" cxnId="{CB778B02-9684-174C-ADB8-D1C0593D7C5E}">
      <dgm:prSet/>
      <dgm:spPr/>
      <dgm:t>
        <a:bodyPr/>
        <a:lstStyle/>
        <a:p>
          <a:endParaRPr lang="fr-FR"/>
        </a:p>
      </dgm:t>
    </dgm:pt>
    <dgm:pt modelId="{820CF1DB-C586-4544-AE78-18F9C333CDD0}" type="sibTrans" cxnId="{CB778B02-9684-174C-ADB8-D1C0593D7C5E}">
      <dgm:prSet/>
      <dgm:spPr/>
      <dgm:t>
        <a:bodyPr/>
        <a:lstStyle/>
        <a:p>
          <a:endParaRPr lang="fr-FR"/>
        </a:p>
      </dgm:t>
    </dgm:pt>
    <dgm:pt modelId="{732B23A9-FC50-ED42-9214-EC5EECB0F444}">
      <dgm:prSet phldrT="[Texte]"/>
      <dgm:spPr/>
      <dgm:t>
        <a:bodyPr/>
        <a:lstStyle/>
        <a:p>
          <a:r>
            <a:rPr lang="fr-FR" dirty="0"/>
            <a:t>Liste limitative !</a:t>
          </a:r>
        </a:p>
      </dgm:t>
    </dgm:pt>
    <dgm:pt modelId="{7138E08B-F64D-6143-96D6-4489B6CC84AE}" type="parTrans" cxnId="{0874DF18-4BD9-BD44-A21A-F4DF8C378D2C}">
      <dgm:prSet/>
      <dgm:spPr/>
      <dgm:t>
        <a:bodyPr/>
        <a:lstStyle/>
        <a:p>
          <a:endParaRPr lang="fr-FR"/>
        </a:p>
      </dgm:t>
    </dgm:pt>
    <dgm:pt modelId="{B1A63866-3CEE-CF4A-AF87-C2D18BADA60A}" type="sibTrans" cxnId="{0874DF18-4BD9-BD44-A21A-F4DF8C378D2C}">
      <dgm:prSet/>
      <dgm:spPr/>
      <dgm:t>
        <a:bodyPr/>
        <a:lstStyle/>
        <a:p>
          <a:endParaRPr lang="fr-FR"/>
        </a:p>
      </dgm:t>
    </dgm:pt>
    <dgm:pt modelId="{3DC6B4CD-6397-694F-B17B-9EBAE2E63254}">
      <dgm:prSet/>
      <dgm:spPr/>
      <dgm:t>
        <a:bodyPr/>
        <a:lstStyle/>
        <a:p>
          <a:r>
            <a:rPr lang="fr-FR" dirty="0"/>
            <a:t>Indemnité de bureau</a:t>
          </a:r>
        </a:p>
      </dgm:t>
    </dgm:pt>
    <dgm:pt modelId="{E7A5621D-1616-3040-8BB7-D981A84DB376}" type="parTrans" cxnId="{6FAC36E4-6F22-3847-A355-334D98D014E9}">
      <dgm:prSet/>
      <dgm:spPr/>
      <dgm:t>
        <a:bodyPr/>
        <a:lstStyle/>
        <a:p>
          <a:endParaRPr lang="fr-FR"/>
        </a:p>
      </dgm:t>
    </dgm:pt>
    <dgm:pt modelId="{EC1E1890-A2A7-4F4C-A9F9-0D0679AC90E1}" type="sibTrans" cxnId="{6FAC36E4-6F22-3847-A355-334D98D014E9}">
      <dgm:prSet/>
      <dgm:spPr/>
      <dgm:t>
        <a:bodyPr/>
        <a:lstStyle/>
        <a:p>
          <a:endParaRPr lang="fr-FR"/>
        </a:p>
      </dgm:t>
    </dgm:pt>
    <dgm:pt modelId="{4B333845-2862-434F-AACD-B4B2E4246CC3}">
      <dgm:prSet/>
      <dgm:spPr/>
      <dgm:t>
        <a:bodyPr/>
        <a:lstStyle/>
        <a:p>
          <a:endParaRPr lang="fr-FR" dirty="0"/>
        </a:p>
        <a:p>
          <a:r>
            <a:rPr lang="fr-FR" dirty="0"/>
            <a:t>Indemnité de 40 € maximum</a:t>
          </a:r>
        </a:p>
        <a:p>
          <a:r>
            <a:rPr lang="fr-FR" dirty="0"/>
            <a:t> </a:t>
          </a:r>
        </a:p>
      </dgm:t>
    </dgm:pt>
    <dgm:pt modelId="{EC8DCAEA-5093-2E46-B51B-6DAEDDED8738}" type="parTrans" cxnId="{8D6A08AC-FEC8-D34C-A05D-548FD14D9B1A}">
      <dgm:prSet/>
      <dgm:spPr/>
      <dgm:t>
        <a:bodyPr/>
        <a:lstStyle/>
        <a:p>
          <a:endParaRPr lang="fr-FR"/>
        </a:p>
      </dgm:t>
    </dgm:pt>
    <dgm:pt modelId="{9CD2C4B8-B886-8B49-BA98-95A7A46D2BF0}" type="sibTrans" cxnId="{8D6A08AC-FEC8-D34C-A05D-548FD14D9B1A}">
      <dgm:prSet/>
      <dgm:spPr/>
      <dgm:t>
        <a:bodyPr/>
        <a:lstStyle/>
        <a:p>
          <a:endParaRPr lang="fr-FR"/>
        </a:p>
      </dgm:t>
    </dgm:pt>
    <dgm:pt modelId="{761E5451-3C2B-0E4D-A1C5-A23FA29C1395}">
      <dgm:prSet/>
      <dgm:spPr/>
      <dgm:t>
        <a:bodyPr/>
        <a:lstStyle/>
        <a:p>
          <a:r>
            <a:rPr lang="fr-FR" dirty="0"/>
            <a:t>Utilisation à des fins professionnelles d’une </a:t>
          </a:r>
          <a:r>
            <a:rPr lang="fr-FR" b="1" dirty="0"/>
            <a:t>connexion</a:t>
          </a:r>
          <a:r>
            <a:rPr lang="fr-FR" dirty="0"/>
            <a:t> et d’un </a:t>
          </a:r>
          <a:r>
            <a:rPr lang="fr-FR" b="1" dirty="0"/>
            <a:t>abonnement internet </a:t>
          </a:r>
          <a:r>
            <a:rPr lang="fr-FR" dirty="0"/>
            <a:t>privés</a:t>
          </a:r>
        </a:p>
        <a:p>
          <a:r>
            <a:rPr lang="fr-FR" dirty="0"/>
            <a:t>(20 € maximum)</a:t>
          </a:r>
        </a:p>
      </dgm:t>
    </dgm:pt>
    <dgm:pt modelId="{7BF6A081-0063-EE41-BFBB-3C8225FD2BE6}" type="parTrans" cxnId="{1A5C36AE-7DE0-9040-ADC3-5C63801A1600}">
      <dgm:prSet/>
      <dgm:spPr/>
      <dgm:t>
        <a:bodyPr/>
        <a:lstStyle/>
        <a:p>
          <a:endParaRPr lang="fr-FR"/>
        </a:p>
      </dgm:t>
    </dgm:pt>
    <dgm:pt modelId="{D1452479-B3D9-8240-AD29-8E6F9B830F87}" type="sibTrans" cxnId="{1A5C36AE-7DE0-9040-ADC3-5C63801A1600}">
      <dgm:prSet/>
      <dgm:spPr/>
      <dgm:t>
        <a:bodyPr/>
        <a:lstStyle/>
        <a:p>
          <a:endParaRPr lang="fr-FR"/>
        </a:p>
      </dgm:t>
    </dgm:pt>
    <dgm:pt modelId="{CFF39E2B-608C-DD4F-BB99-198B6BE895F3}">
      <dgm:prSet/>
      <dgm:spPr/>
      <dgm:t>
        <a:bodyPr/>
        <a:lstStyle/>
        <a:p>
          <a:r>
            <a:rPr lang="fr-FR" dirty="0"/>
            <a:t>Utilisation à des fins professionnelles d’un </a:t>
          </a:r>
          <a:r>
            <a:rPr lang="fr-FR" b="1" dirty="0"/>
            <a:t>ordinateur</a:t>
          </a:r>
          <a:r>
            <a:rPr lang="fr-FR" dirty="0"/>
            <a:t> privé</a:t>
          </a:r>
        </a:p>
        <a:p>
          <a:r>
            <a:rPr lang="fr-FR" dirty="0"/>
            <a:t>(20 € maximum))</a:t>
          </a:r>
        </a:p>
      </dgm:t>
    </dgm:pt>
    <dgm:pt modelId="{EB6BA4CC-09EA-EC4C-83FF-2910D953F684}" type="parTrans" cxnId="{A64B86FD-FE90-D148-A275-571C3BD8E952}">
      <dgm:prSet/>
      <dgm:spPr/>
      <dgm:t>
        <a:bodyPr/>
        <a:lstStyle/>
        <a:p>
          <a:endParaRPr lang="fr-FR"/>
        </a:p>
      </dgm:t>
    </dgm:pt>
    <dgm:pt modelId="{5EA0F054-D289-4A4D-93C5-6C7CF7914776}" type="sibTrans" cxnId="{A64B86FD-FE90-D148-A275-571C3BD8E952}">
      <dgm:prSet/>
      <dgm:spPr/>
      <dgm:t>
        <a:bodyPr/>
        <a:lstStyle/>
        <a:p>
          <a:endParaRPr lang="fr-FR"/>
        </a:p>
      </dgm:t>
    </dgm:pt>
    <dgm:pt modelId="{F8D71EB1-EA89-DE41-9E69-AE5321E81823}">
      <dgm:prSet/>
      <dgm:spPr/>
      <dgm:t>
        <a:bodyPr/>
        <a:lstStyle/>
        <a:p>
          <a:r>
            <a:rPr lang="fr-FR" dirty="0"/>
            <a:t>Indemnité de 5 € cumulable (max. 10 €)</a:t>
          </a:r>
        </a:p>
      </dgm:t>
    </dgm:pt>
    <dgm:pt modelId="{689DA4E7-359E-3C46-926D-40004E24A50E}" type="parTrans" cxnId="{972624A1-5C9D-614F-BE9E-65C36C4F1EE4}">
      <dgm:prSet/>
      <dgm:spPr/>
      <dgm:t>
        <a:bodyPr/>
        <a:lstStyle/>
        <a:p>
          <a:endParaRPr lang="fr-FR"/>
        </a:p>
      </dgm:t>
    </dgm:pt>
    <dgm:pt modelId="{573F248B-87F1-E546-ACA0-7A611AB50EE7}" type="sibTrans" cxnId="{972624A1-5C9D-614F-BE9E-65C36C4F1EE4}">
      <dgm:prSet/>
      <dgm:spPr/>
      <dgm:t>
        <a:bodyPr/>
        <a:lstStyle/>
        <a:p>
          <a:endParaRPr lang="fr-FR"/>
        </a:p>
      </dgm:t>
    </dgm:pt>
    <dgm:pt modelId="{AD05B970-436F-544C-A422-4B86462F8F19}">
      <dgm:prSet/>
      <dgm:spPr/>
      <dgm:t>
        <a:bodyPr/>
        <a:lstStyle/>
        <a:p>
          <a:r>
            <a:rPr lang="fr-FR" dirty="0"/>
            <a:t>Utilisation à des fins professionnelles </a:t>
          </a:r>
          <a:r>
            <a:rPr lang="fr-FR" b="1" dirty="0"/>
            <a:t>d’un 2e écran </a:t>
          </a:r>
          <a:r>
            <a:rPr lang="fr-FR" dirty="0"/>
            <a:t>d’ordinateur personnel</a:t>
          </a:r>
        </a:p>
      </dgm:t>
    </dgm:pt>
    <dgm:pt modelId="{804370E6-2C2D-7142-9C2C-3869E55B0E67}" type="parTrans" cxnId="{ED8E9B31-B573-A740-A1A0-72B74B3F7366}">
      <dgm:prSet/>
      <dgm:spPr/>
      <dgm:t>
        <a:bodyPr/>
        <a:lstStyle/>
        <a:p>
          <a:endParaRPr lang="fr-FR"/>
        </a:p>
      </dgm:t>
    </dgm:pt>
    <dgm:pt modelId="{0070EF29-413A-A247-99A8-740D1C5C1E55}" type="sibTrans" cxnId="{ED8E9B31-B573-A740-A1A0-72B74B3F7366}">
      <dgm:prSet/>
      <dgm:spPr/>
      <dgm:t>
        <a:bodyPr/>
        <a:lstStyle/>
        <a:p>
          <a:endParaRPr lang="fr-FR"/>
        </a:p>
      </dgm:t>
    </dgm:pt>
    <dgm:pt modelId="{5F090214-0111-4944-9836-6596DF46385C}">
      <dgm:prSet/>
      <dgm:spPr/>
      <dgm:t>
        <a:bodyPr/>
        <a:lstStyle/>
        <a:p>
          <a:r>
            <a:rPr lang="fr-FR" dirty="0"/>
            <a:t>Utilisation à des fins professionnelles d'un </a:t>
          </a:r>
          <a:r>
            <a:rPr lang="fr-FR" b="1" dirty="0"/>
            <a:t>scanner</a:t>
          </a:r>
          <a:r>
            <a:rPr lang="fr-FR" dirty="0"/>
            <a:t> personnel</a:t>
          </a:r>
        </a:p>
      </dgm:t>
    </dgm:pt>
    <dgm:pt modelId="{FF01CACB-1597-D844-8132-F118F9919445}" type="parTrans" cxnId="{6A30CE23-0B5A-8546-9FF6-2F77CFE74D01}">
      <dgm:prSet/>
      <dgm:spPr/>
      <dgm:t>
        <a:bodyPr/>
        <a:lstStyle/>
        <a:p>
          <a:endParaRPr lang="fr-FR"/>
        </a:p>
      </dgm:t>
    </dgm:pt>
    <dgm:pt modelId="{54EC6DBE-8514-4544-A028-12A17CB4344C}" type="sibTrans" cxnId="{6A30CE23-0B5A-8546-9FF6-2F77CFE74D01}">
      <dgm:prSet/>
      <dgm:spPr/>
      <dgm:t>
        <a:bodyPr/>
        <a:lstStyle/>
        <a:p>
          <a:endParaRPr lang="fr-FR"/>
        </a:p>
      </dgm:t>
    </dgm:pt>
    <dgm:pt modelId="{25692850-436A-8F44-A86E-66B3C8E87A2B}">
      <dgm:prSet/>
      <dgm:spPr/>
      <dgm:t>
        <a:bodyPr/>
        <a:lstStyle/>
        <a:p>
          <a:r>
            <a:rPr lang="fr-FR" dirty="0"/>
            <a:t>Utilisation à des fins professionnelles d’une </a:t>
          </a:r>
          <a:r>
            <a:rPr lang="fr-FR" b="1" dirty="0"/>
            <a:t>imprimante</a:t>
          </a:r>
          <a:r>
            <a:rPr lang="fr-FR" dirty="0"/>
            <a:t> personnelle</a:t>
          </a:r>
        </a:p>
      </dgm:t>
    </dgm:pt>
    <dgm:pt modelId="{68C1732D-9231-BE48-BD1C-A42519A26D1F}" type="parTrans" cxnId="{E61B1275-C831-2441-B777-4BB54A3DDC4E}">
      <dgm:prSet/>
      <dgm:spPr/>
      <dgm:t>
        <a:bodyPr/>
        <a:lstStyle/>
        <a:p>
          <a:endParaRPr lang="fr-FR"/>
        </a:p>
      </dgm:t>
    </dgm:pt>
    <dgm:pt modelId="{177144E7-3C5B-984A-9444-597C767C0EAA}" type="sibTrans" cxnId="{E61B1275-C831-2441-B777-4BB54A3DDC4E}">
      <dgm:prSet/>
      <dgm:spPr/>
      <dgm:t>
        <a:bodyPr/>
        <a:lstStyle/>
        <a:p>
          <a:endParaRPr lang="fr-FR"/>
        </a:p>
      </dgm:t>
    </dgm:pt>
    <dgm:pt modelId="{87261DFD-5925-B349-9DCC-97B2FBC92907}">
      <dgm:prSet/>
      <dgm:spPr/>
      <dgm:t>
        <a:bodyPr/>
        <a:lstStyle/>
        <a:p>
          <a:r>
            <a:rPr lang="fr-FR"/>
            <a:t>+ prix d’achat de mobilier de bureau et/ou du matériel informatique par l’employeur</a:t>
          </a:r>
          <a:endParaRPr lang="fr-FR" dirty="0"/>
        </a:p>
      </dgm:t>
    </dgm:pt>
    <dgm:pt modelId="{637C6328-6BA7-6942-8CAE-09C14D8F33B4}" type="parTrans" cxnId="{624EEB25-AC15-2047-9249-F4B01B163E80}">
      <dgm:prSet/>
      <dgm:spPr/>
      <dgm:t>
        <a:bodyPr/>
        <a:lstStyle/>
        <a:p>
          <a:endParaRPr lang="fr-FR"/>
        </a:p>
      </dgm:t>
    </dgm:pt>
    <dgm:pt modelId="{B7028977-0C9F-184E-AB17-B5DED3E16D4E}" type="sibTrans" cxnId="{624EEB25-AC15-2047-9249-F4B01B163E80}">
      <dgm:prSet/>
      <dgm:spPr/>
      <dgm:t>
        <a:bodyPr/>
        <a:lstStyle/>
        <a:p>
          <a:endParaRPr lang="fr-FR"/>
        </a:p>
      </dgm:t>
    </dgm:pt>
    <dgm:pt modelId="{7E294326-9CE7-A44D-AFEF-8D54FC6387B8}">
      <dgm:prSet/>
      <dgm:spPr/>
      <dgm:t>
        <a:bodyPr/>
        <a:lstStyle/>
        <a:p>
          <a:r>
            <a:rPr lang="fr-FR" dirty="0"/>
            <a:t>Frais réels</a:t>
          </a:r>
        </a:p>
      </dgm:t>
    </dgm:pt>
    <dgm:pt modelId="{546DF1FE-5732-D445-A5E7-0A9F13AF40F7}" type="parTrans" cxnId="{8F4A5650-AA28-5148-9C2D-14FFFCB2CDC6}">
      <dgm:prSet/>
      <dgm:spPr/>
      <dgm:t>
        <a:bodyPr/>
        <a:lstStyle/>
        <a:p>
          <a:endParaRPr lang="fr-FR"/>
        </a:p>
      </dgm:t>
    </dgm:pt>
    <dgm:pt modelId="{7035481F-FE9D-1F48-89DA-8D83323A4BEE}" type="sibTrans" cxnId="{8F4A5650-AA28-5148-9C2D-14FFFCB2CDC6}">
      <dgm:prSet/>
      <dgm:spPr/>
      <dgm:t>
        <a:bodyPr/>
        <a:lstStyle/>
        <a:p>
          <a:endParaRPr lang="fr-FR"/>
        </a:p>
      </dgm:t>
    </dgm:pt>
    <dgm:pt modelId="{FB28930B-92F7-CE42-B602-DAA8A517392E}" type="pres">
      <dgm:prSet presAssocID="{8926C8E9-29F8-974B-84DC-87872A8433DC}" presName="hierChild1" presStyleCnt="0">
        <dgm:presLayoutVars>
          <dgm:chPref val="1"/>
          <dgm:dir/>
          <dgm:animOne val="branch"/>
          <dgm:animLvl val="lvl"/>
          <dgm:resizeHandles/>
        </dgm:presLayoutVars>
      </dgm:prSet>
      <dgm:spPr/>
    </dgm:pt>
    <dgm:pt modelId="{83197000-C90A-CD42-B3D5-0C0A200C6E16}" type="pres">
      <dgm:prSet presAssocID="{BE198A71-0018-1B4E-A436-45587E5BC8FF}" presName="hierRoot1" presStyleCnt="0"/>
      <dgm:spPr/>
    </dgm:pt>
    <dgm:pt modelId="{C7F61D6B-F005-EF47-B7D9-BE41331CBC9E}" type="pres">
      <dgm:prSet presAssocID="{BE198A71-0018-1B4E-A436-45587E5BC8FF}" presName="composite" presStyleCnt="0"/>
      <dgm:spPr/>
    </dgm:pt>
    <dgm:pt modelId="{A9A39BA1-3A2C-BF4E-B93B-843C08162D15}" type="pres">
      <dgm:prSet presAssocID="{BE198A71-0018-1B4E-A436-45587E5BC8FF}" presName="background" presStyleLbl="node0" presStyleIdx="0" presStyleCnt="1"/>
      <dgm:spPr/>
    </dgm:pt>
    <dgm:pt modelId="{B8825E23-BE31-9942-BD4A-97D024F75824}" type="pres">
      <dgm:prSet presAssocID="{BE198A71-0018-1B4E-A436-45587E5BC8FF}" presName="text" presStyleLbl="fgAcc0" presStyleIdx="0" presStyleCnt="1">
        <dgm:presLayoutVars>
          <dgm:chPref val="3"/>
        </dgm:presLayoutVars>
      </dgm:prSet>
      <dgm:spPr/>
    </dgm:pt>
    <dgm:pt modelId="{5B56AE0A-33E4-DE48-997F-9A3782271B2C}" type="pres">
      <dgm:prSet presAssocID="{BE198A71-0018-1B4E-A436-45587E5BC8FF}" presName="hierChild2" presStyleCnt="0"/>
      <dgm:spPr/>
    </dgm:pt>
    <dgm:pt modelId="{F435C9DE-BA74-B344-86C9-F834CCC5BE82}" type="pres">
      <dgm:prSet presAssocID="{B949F048-37EF-3541-94E2-FCED22F978F2}" presName="Name10" presStyleLbl="parChTrans1D2" presStyleIdx="0" presStyleCnt="2"/>
      <dgm:spPr/>
    </dgm:pt>
    <dgm:pt modelId="{19F19AB0-F00D-7149-80DA-EE8CEF0AC63C}" type="pres">
      <dgm:prSet presAssocID="{3FC09DAB-6F88-7B4F-A6C5-6230D4331E0A}" presName="hierRoot2" presStyleCnt="0"/>
      <dgm:spPr/>
    </dgm:pt>
    <dgm:pt modelId="{A2E03431-9C73-DF47-9B35-510A06734055}" type="pres">
      <dgm:prSet presAssocID="{3FC09DAB-6F88-7B4F-A6C5-6230D4331E0A}" presName="composite2" presStyleCnt="0"/>
      <dgm:spPr/>
    </dgm:pt>
    <dgm:pt modelId="{70FDC10A-54B3-D147-9A0D-5AF4A77639C9}" type="pres">
      <dgm:prSet presAssocID="{3FC09DAB-6F88-7B4F-A6C5-6230D4331E0A}" presName="background2" presStyleLbl="node2" presStyleIdx="0" presStyleCnt="2"/>
      <dgm:spPr/>
    </dgm:pt>
    <dgm:pt modelId="{CF6DEA46-FD92-094B-9A98-185848E19FD1}" type="pres">
      <dgm:prSet presAssocID="{3FC09DAB-6F88-7B4F-A6C5-6230D4331E0A}" presName="text2" presStyleLbl="fgAcc2" presStyleIdx="0" presStyleCnt="2">
        <dgm:presLayoutVars>
          <dgm:chPref val="3"/>
        </dgm:presLayoutVars>
      </dgm:prSet>
      <dgm:spPr/>
    </dgm:pt>
    <dgm:pt modelId="{D640C92C-513C-514E-9AF7-7650EC049E06}" type="pres">
      <dgm:prSet presAssocID="{3FC09DAB-6F88-7B4F-A6C5-6230D4331E0A}" presName="hierChild3" presStyleCnt="0"/>
      <dgm:spPr/>
    </dgm:pt>
    <dgm:pt modelId="{BEFCD894-D699-364D-8F35-C18BE9797866}" type="pres">
      <dgm:prSet presAssocID="{E409CF02-39DE-0D4A-A29B-F85DEB9B46B0}" presName="Name17" presStyleLbl="parChTrans1D3" presStyleIdx="0" presStyleCnt="4"/>
      <dgm:spPr/>
    </dgm:pt>
    <dgm:pt modelId="{D383CFA7-B882-144E-B8BB-0A1284026E66}" type="pres">
      <dgm:prSet presAssocID="{67FD8D32-2A5F-694F-8D62-B20E4728899F}" presName="hierRoot3" presStyleCnt="0"/>
      <dgm:spPr/>
    </dgm:pt>
    <dgm:pt modelId="{CF68E455-3A48-A24B-92B4-2B48A6F16600}" type="pres">
      <dgm:prSet presAssocID="{67FD8D32-2A5F-694F-8D62-B20E4728899F}" presName="composite3" presStyleCnt="0"/>
      <dgm:spPr/>
    </dgm:pt>
    <dgm:pt modelId="{7997E5B4-53D2-E54B-904C-13220B8A25B6}" type="pres">
      <dgm:prSet presAssocID="{67FD8D32-2A5F-694F-8D62-B20E4728899F}" presName="background3" presStyleLbl="node3" presStyleIdx="0" presStyleCnt="4"/>
      <dgm:spPr/>
    </dgm:pt>
    <dgm:pt modelId="{FEB5292F-1261-FB4C-B703-75747CB7B243}" type="pres">
      <dgm:prSet presAssocID="{67FD8D32-2A5F-694F-8D62-B20E4728899F}" presName="text3" presStyleLbl="fgAcc3" presStyleIdx="0" presStyleCnt="4">
        <dgm:presLayoutVars>
          <dgm:chPref val="3"/>
        </dgm:presLayoutVars>
      </dgm:prSet>
      <dgm:spPr/>
    </dgm:pt>
    <dgm:pt modelId="{A995E0EC-BCE2-D844-80EC-06AA93E752C2}" type="pres">
      <dgm:prSet presAssocID="{67FD8D32-2A5F-694F-8D62-B20E4728899F}" presName="hierChild4" presStyleCnt="0"/>
      <dgm:spPr/>
    </dgm:pt>
    <dgm:pt modelId="{79168AAC-3F3B-7A42-9E84-214509436865}" type="pres">
      <dgm:prSet presAssocID="{637C6328-6BA7-6942-8CAE-09C14D8F33B4}" presName="Name23" presStyleLbl="parChTrans1D4" presStyleIdx="0" presStyleCnt="9"/>
      <dgm:spPr/>
    </dgm:pt>
    <dgm:pt modelId="{7379E046-08E0-3741-BAFF-6F4B69091C64}" type="pres">
      <dgm:prSet presAssocID="{87261DFD-5925-B349-9DCC-97B2FBC92907}" presName="hierRoot4" presStyleCnt="0"/>
      <dgm:spPr/>
    </dgm:pt>
    <dgm:pt modelId="{11BEF4E5-223A-2D41-9441-DF6610921671}" type="pres">
      <dgm:prSet presAssocID="{87261DFD-5925-B349-9DCC-97B2FBC92907}" presName="composite4" presStyleCnt="0"/>
      <dgm:spPr/>
    </dgm:pt>
    <dgm:pt modelId="{B3E25E2C-5689-3C42-A5A5-874EEC7D69C5}" type="pres">
      <dgm:prSet presAssocID="{87261DFD-5925-B349-9DCC-97B2FBC92907}" presName="background4" presStyleLbl="node4" presStyleIdx="0" presStyleCnt="9"/>
      <dgm:spPr/>
    </dgm:pt>
    <dgm:pt modelId="{6D23581A-BCD7-E542-AD5D-9548A1D20DA5}" type="pres">
      <dgm:prSet presAssocID="{87261DFD-5925-B349-9DCC-97B2FBC92907}" presName="text4" presStyleLbl="fgAcc4" presStyleIdx="0" presStyleCnt="9">
        <dgm:presLayoutVars>
          <dgm:chPref val="3"/>
        </dgm:presLayoutVars>
      </dgm:prSet>
      <dgm:spPr/>
    </dgm:pt>
    <dgm:pt modelId="{2C4E862B-9A4F-A74C-89E8-861B3C79F14C}" type="pres">
      <dgm:prSet presAssocID="{87261DFD-5925-B349-9DCC-97B2FBC92907}" presName="hierChild5" presStyleCnt="0"/>
      <dgm:spPr/>
    </dgm:pt>
    <dgm:pt modelId="{E7EC7133-BAB8-DD42-AA54-121C04058A0F}" type="pres">
      <dgm:prSet presAssocID="{0FE141C9-6E2F-C344-A5C9-629CA0184CD7}" presName="Name17" presStyleLbl="parChTrans1D3" presStyleIdx="1" presStyleCnt="4"/>
      <dgm:spPr/>
    </dgm:pt>
    <dgm:pt modelId="{5E7895CF-1BBB-8A46-8C02-0116C22BB654}" type="pres">
      <dgm:prSet presAssocID="{13681B4A-CA06-D04D-A42B-F4599957CE7E}" presName="hierRoot3" presStyleCnt="0"/>
      <dgm:spPr/>
    </dgm:pt>
    <dgm:pt modelId="{CEC7A7C0-E322-2F48-BA00-C16DECC66A18}" type="pres">
      <dgm:prSet presAssocID="{13681B4A-CA06-D04D-A42B-F4599957CE7E}" presName="composite3" presStyleCnt="0"/>
      <dgm:spPr/>
    </dgm:pt>
    <dgm:pt modelId="{B8176EDE-DB10-FA47-86BD-140B0F52A8E2}" type="pres">
      <dgm:prSet presAssocID="{13681B4A-CA06-D04D-A42B-F4599957CE7E}" presName="background3" presStyleLbl="node3" presStyleIdx="1" presStyleCnt="4"/>
      <dgm:spPr/>
    </dgm:pt>
    <dgm:pt modelId="{3EE681ED-1328-9740-A4B2-0C0F96E58F44}" type="pres">
      <dgm:prSet presAssocID="{13681B4A-CA06-D04D-A42B-F4599957CE7E}" presName="text3" presStyleLbl="fgAcc3" presStyleIdx="1" presStyleCnt="4">
        <dgm:presLayoutVars>
          <dgm:chPref val="3"/>
        </dgm:presLayoutVars>
      </dgm:prSet>
      <dgm:spPr/>
    </dgm:pt>
    <dgm:pt modelId="{ACAB713B-28D8-4846-B405-B05817517988}" type="pres">
      <dgm:prSet presAssocID="{13681B4A-CA06-D04D-A42B-F4599957CE7E}" presName="hierChild4" presStyleCnt="0"/>
      <dgm:spPr/>
    </dgm:pt>
    <dgm:pt modelId="{2B3659A2-F669-1D4F-AFA4-DCFEBDB35DDF}" type="pres">
      <dgm:prSet presAssocID="{E7A5621D-1616-3040-8BB7-D981A84DB376}" presName="Name23" presStyleLbl="parChTrans1D4" presStyleIdx="1" presStyleCnt="9"/>
      <dgm:spPr/>
    </dgm:pt>
    <dgm:pt modelId="{82B3D335-9E79-5046-892A-F07449C6B8CD}" type="pres">
      <dgm:prSet presAssocID="{3DC6B4CD-6397-694F-B17B-9EBAE2E63254}" presName="hierRoot4" presStyleCnt="0"/>
      <dgm:spPr/>
    </dgm:pt>
    <dgm:pt modelId="{7234A5D5-84A5-1A4E-BFA9-9D6923DA4933}" type="pres">
      <dgm:prSet presAssocID="{3DC6B4CD-6397-694F-B17B-9EBAE2E63254}" presName="composite4" presStyleCnt="0"/>
      <dgm:spPr/>
    </dgm:pt>
    <dgm:pt modelId="{B15A4AAE-2137-654E-843A-74C309DB7994}" type="pres">
      <dgm:prSet presAssocID="{3DC6B4CD-6397-694F-B17B-9EBAE2E63254}" presName="background4" presStyleLbl="node4" presStyleIdx="1" presStyleCnt="9"/>
      <dgm:spPr/>
    </dgm:pt>
    <dgm:pt modelId="{62EC74AD-9BF4-9F4A-92D5-9F08910239B9}" type="pres">
      <dgm:prSet presAssocID="{3DC6B4CD-6397-694F-B17B-9EBAE2E63254}" presName="text4" presStyleLbl="fgAcc4" presStyleIdx="1" presStyleCnt="9">
        <dgm:presLayoutVars>
          <dgm:chPref val="3"/>
        </dgm:presLayoutVars>
      </dgm:prSet>
      <dgm:spPr/>
    </dgm:pt>
    <dgm:pt modelId="{A6458D6D-0367-E047-9CEE-0DB9212B72A2}" type="pres">
      <dgm:prSet presAssocID="{3DC6B4CD-6397-694F-B17B-9EBAE2E63254}" presName="hierChild5" presStyleCnt="0"/>
      <dgm:spPr/>
    </dgm:pt>
    <dgm:pt modelId="{7ACCCDA0-6F29-FC4F-85C4-104F057986DB}" type="pres">
      <dgm:prSet presAssocID="{EC8DCAEA-5093-2E46-B51B-6DAEDDED8738}" presName="Name23" presStyleLbl="parChTrans1D4" presStyleIdx="2" presStyleCnt="9"/>
      <dgm:spPr/>
    </dgm:pt>
    <dgm:pt modelId="{93F77C07-9B93-F64C-A66B-3A0462AD12F9}" type="pres">
      <dgm:prSet presAssocID="{4B333845-2862-434F-AACD-B4B2E4246CC3}" presName="hierRoot4" presStyleCnt="0"/>
      <dgm:spPr/>
    </dgm:pt>
    <dgm:pt modelId="{E150836E-91F3-7A4C-AD18-CE8D38843597}" type="pres">
      <dgm:prSet presAssocID="{4B333845-2862-434F-AACD-B4B2E4246CC3}" presName="composite4" presStyleCnt="0"/>
      <dgm:spPr/>
    </dgm:pt>
    <dgm:pt modelId="{3D163E3A-21AB-1A42-B203-9A96DC286BCF}" type="pres">
      <dgm:prSet presAssocID="{4B333845-2862-434F-AACD-B4B2E4246CC3}" presName="background4" presStyleLbl="node4" presStyleIdx="2" presStyleCnt="9"/>
      <dgm:spPr/>
    </dgm:pt>
    <dgm:pt modelId="{9CA968C2-DD2A-C44C-9CBB-6FECE5C3DF22}" type="pres">
      <dgm:prSet presAssocID="{4B333845-2862-434F-AACD-B4B2E4246CC3}" presName="text4" presStyleLbl="fgAcc4" presStyleIdx="2" presStyleCnt="9">
        <dgm:presLayoutVars>
          <dgm:chPref val="3"/>
        </dgm:presLayoutVars>
      </dgm:prSet>
      <dgm:spPr/>
    </dgm:pt>
    <dgm:pt modelId="{11B50A00-F290-6944-BB74-41F19A1DF5CE}" type="pres">
      <dgm:prSet presAssocID="{4B333845-2862-434F-AACD-B4B2E4246CC3}" presName="hierChild5" presStyleCnt="0"/>
      <dgm:spPr/>
    </dgm:pt>
    <dgm:pt modelId="{CA68B1E9-F66A-4749-96E3-9C458738E4E8}" type="pres">
      <dgm:prSet presAssocID="{7BF6A081-0063-EE41-BFBB-3C8225FD2BE6}" presName="Name23" presStyleLbl="parChTrans1D4" presStyleIdx="3" presStyleCnt="9"/>
      <dgm:spPr/>
    </dgm:pt>
    <dgm:pt modelId="{FD83F0AA-7734-894D-A6DA-9E30C94FE8D7}" type="pres">
      <dgm:prSet presAssocID="{761E5451-3C2B-0E4D-A1C5-A23FA29C1395}" presName="hierRoot4" presStyleCnt="0"/>
      <dgm:spPr/>
    </dgm:pt>
    <dgm:pt modelId="{E05E1317-F0E3-594D-A9C4-7742BEA5EA78}" type="pres">
      <dgm:prSet presAssocID="{761E5451-3C2B-0E4D-A1C5-A23FA29C1395}" presName="composite4" presStyleCnt="0"/>
      <dgm:spPr/>
    </dgm:pt>
    <dgm:pt modelId="{34B7D916-05AD-714A-B21A-4BE3BB3B5500}" type="pres">
      <dgm:prSet presAssocID="{761E5451-3C2B-0E4D-A1C5-A23FA29C1395}" presName="background4" presStyleLbl="node4" presStyleIdx="3" presStyleCnt="9"/>
      <dgm:spPr/>
    </dgm:pt>
    <dgm:pt modelId="{37A37354-7688-C94C-98D1-4FD6F013E2DC}" type="pres">
      <dgm:prSet presAssocID="{761E5451-3C2B-0E4D-A1C5-A23FA29C1395}" presName="text4" presStyleLbl="fgAcc4" presStyleIdx="3" presStyleCnt="9">
        <dgm:presLayoutVars>
          <dgm:chPref val="3"/>
        </dgm:presLayoutVars>
      </dgm:prSet>
      <dgm:spPr/>
    </dgm:pt>
    <dgm:pt modelId="{512DB51D-CCCD-974B-80EF-EB4C24AFA84F}" type="pres">
      <dgm:prSet presAssocID="{761E5451-3C2B-0E4D-A1C5-A23FA29C1395}" presName="hierChild5" presStyleCnt="0"/>
      <dgm:spPr/>
    </dgm:pt>
    <dgm:pt modelId="{5A99CB3E-0D9F-E941-A019-416E6111F921}" type="pres">
      <dgm:prSet presAssocID="{EB6BA4CC-09EA-EC4C-83FF-2910D953F684}" presName="Name23" presStyleLbl="parChTrans1D4" presStyleIdx="4" presStyleCnt="9"/>
      <dgm:spPr/>
    </dgm:pt>
    <dgm:pt modelId="{9F22431A-B9C8-F343-9092-1147F0B8DA80}" type="pres">
      <dgm:prSet presAssocID="{CFF39E2B-608C-DD4F-BB99-198B6BE895F3}" presName="hierRoot4" presStyleCnt="0"/>
      <dgm:spPr/>
    </dgm:pt>
    <dgm:pt modelId="{09F6100A-CBD6-1540-9F14-5CEBAD2A4269}" type="pres">
      <dgm:prSet presAssocID="{CFF39E2B-608C-DD4F-BB99-198B6BE895F3}" presName="composite4" presStyleCnt="0"/>
      <dgm:spPr/>
    </dgm:pt>
    <dgm:pt modelId="{4BA518B5-AE62-FB4A-9B7F-FD0978185136}" type="pres">
      <dgm:prSet presAssocID="{CFF39E2B-608C-DD4F-BB99-198B6BE895F3}" presName="background4" presStyleLbl="node4" presStyleIdx="4" presStyleCnt="9"/>
      <dgm:spPr/>
    </dgm:pt>
    <dgm:pt modelId="{6DED0203-9F96-964D-86CC-4DC7020548A8}" type="pres">
      <dgm:prSet presAssocID="{CFF39E2B-608C-DD4F-BB99-198B6BE895F3}" presName="text4" presStyleLbl="fgAcc4" presStyleIdx="4" presStyleCnt="9">
        <dgm:presLayoutVars>
          <dgm:chPref val="3"/>
        </dgm:presLayoutVars>
      </dgm:prSet>
      <dgm:spPr/>
    </dgm:pt>
    <dgm:pt modelId="{9EEFF1F5-E5C7-8448-AE69-F05AB588FAC5}" type="pres">
      <dgm:prSet presAssocID="{CFF39E2B-608C-DD4F-BB99-198B6BE895F3}" presName="hierChild5" presStyleCnt="0"/>
      <dgm:spPr/>
    </dgm:pt>
    <dgm:pt modelId="{1B7FB27F-9337-BE44-8BDA-B1350D09C175}" type="pres">
      <dgm:prSet presAssocID="{689DA4E7-359E-3C46-926D-40004E24A50E}" presName="Name23" presStyleLbl="parChTrans1D4" presStyleIdx="5" presStyleCnt="9"/>
      <dgm:spPr/>
    </dgm:pt>
    <dgm:pt modelId="{516EDBD6-3B3C-6C4B-8313-EAF2F12D6835}" type="pres">
      <dgm:prSet presAssocID="{F8D71EB1-EA89-DE41-9E69-AE5321E81823}" presName="hierRoot4" presStyleCnt="0"/>
      <dgm:spPr/>
    </dgm:pt>
    <dgm:pt modelId="{26D23904-B747-6D41-9428-ECF00F822201}" type="pres">
      <dgm:prSet presAssocID="{F8D71EB1-EA89-DE41-9E69-AE5321E81823}" presName="composite4" presStyleCnt="0"/>
      <dgm:spPr/>
    </dgm:pt>
    <dgm:pt modelId="{F023881E-957B-B846-A00E-2D5150BEC852}" type="pres">
      <dgm:prSet presAssocID="{F8D71EB1-EA89-DE41-9E69-AE5321E81823}" presName="background4" presStyleLbl="node4" presStyleIdx="5" presStyleCnt="9"/>
      <dgm:spPr/>
    </dgm:pt>
    <dgm:pt modelId="{07EFF8E6-881D-1D48-8F54-CFE4C70AB2BA}" type="pres">
      <dgm:prSet presAssocID="{F8D71EB1-EA89-DE41-9E69-AE5321E81823}" presName="text4" presStyleLbl="fgAcc4" presStyleIdx="5" presStyleCnt="9">
        <dgm:presLayoutVars>
          <dgm:chPref val="3"/>
        </dgm:presLayoutVars>
      </dgm:prSet>
      <dgm:spPr/>
    </dgm:pt>
    <dgm:pt modelId="{02A9E2B3-A5B3-1640-B830-18CC85B66B9C}" type="pres">
      <dgm:prSet presAssocID="{F8D71EB1-EA89-DE41-9E69-AE5321E81823}" presName="hierChild5" presStyleCnt="0"/>
      <dgm:spPr/>
    </dgm:pt>
    <dgm:pt modelId="{B35E3AAF-56D6-D448-8EE0-E5A1CAD192DB}" type="pres">
      <dgm:prSet presAssocID="{804370E6-2C2D-7142-9C2C-3869E55B0E67}" presName="Name23" presStyleLbl="parChTrans1D4" presStyleIdx="6" presStyleCnt="9"/>
      <dgm:spPr/>
    </dgm:pt>
    <dgm:pt modelId="{B0A83384-9386-E147-AC4D-3DB8696B3BE5}" type="pres">
      <dgm:prSet presAssocID="{AD05B970-436F-544C-A422-4B86462F8F19}" presName="hierRoot4" presStyleCnt="0"/>
      <dgm:spPr/>
    </dgm:pt>
    <dgm:pt modelId="{7D81CF68-56FC-6E42-B5C2-7A85674774DD}" type="pres">
      <dgm:prSet presAssocID="{AD05B970-436F-544C-A422-4B86462F8F19}" presName="composite4" presStyleCnt="0"/>
      <dgm:spPr/>
    </dgm:pt>
    <dgm:pt modelId="{04A78917-F7F9-7647-ACB5-19D5361BACA8}" type="pres">
      <dgm:prSet presAssocID="{AD05B970-436F-544C-A422-4B86462F8F19}" presName="background4" presStyleLbl="node4" presStyleIdx="6" presStyleCnt="9"/>
      <dgm:spPr/>
    </dgm:pt>
    <dgm:pt modelId="{7423A6A7-2CC6-A741-941C-20FFC89FCC2A}" type="pres">
      <dgm:prSet presAssocID="{AD05B970-436F-544C-A422-4B86462F8F19}" presName="text4" presStyleLbl="fgAcc4" presStyleIdx="6" presStyleCnt="9">
        <dgm:presLayoutVars>
          <dgm:chPref val="3"/>
        </dgm:presLayoutVars>
      </dgm:prSet>
      <dgm:spPr/>
    </dgm:pt>
    <dgm:pt modelId="{7C572339-6333-054F-8FA4-6440135E456C}" type="pres">
      <dgm:prSet presAssocID="{AD05B970-436F-544C-A422-4B86462F8F19}" presName="hierChild5" presStyleCnt="0"/>
      <dgm:spPr/>
    </dgm:pt>
    <dgm:pt modelId="{0CDB72A9-7BB6-FC40-9D86-18FAA454C438}" type="pres">
      <dgm:prSet presAssocID="{FF01CACB-1597-D844-8132-F118F9919445}" presName="Name23" presStyleLbl="parChTrans1D4" presStyleIdx="7" presStyleCnt="9"/>
      <dgm:spPr/>
    </dgm:pt>
    <dgm:pt modelId="{0B19D0A4-18C2-C349-B3D7-24E04A6D74E5}" type="pres">
      <dgm:prSet presAssocID="{5F090214-0111-4944-9836-6596DF46385C}" presName="hierRoot4" presStyleCnt="0"/>
      <dgm:spPr/>
    </dgm:pt>
    <dgm:pt modelId="{674F0C1B-2E3A-EF41-9F82-45E0198901BD}" type="pres">
      <dgm:prSet presAssocID="{5F090214-0111-4944-9836-6596DF46385C}" presName="composite4" presStyleCnt="0"/>
      <dgm:spPr/>
    </dgm:pt>
    <dgm:pt modelId="{05329A03-75ED-0541-BED2-B42648EB289E}" type="pres">
      <dgm:prSet presAssocID="{5F090214-0111-4944-9836-6596DF46385C}" presName="background4" presStyleLbl="node4" presStyleIdx="7" presStyleCnt="9"/>
      <dgm:spPr/>
    </dgm:pt>
    <dgm:pt modelId="{DEEEA5B1-6155-5A4C-B47D-328593708FF9}" type="pres">
      <dgm:prSet presAssocID="{5F090214-0111-4944-9836-6596DF46385C}" presName="text4" presStyleLbl="fgAcc4" presStyleIdx="7" presStyleCnt="9">
        <dgm:presLayoutVars>
          <dgm:chPref val="3"/>
        </dgm:presLayoutVars>
      </dgm:prSet>
      <dgm:spPr/>
    </dgm:pt>
    <dgm:pt modelId="{81B65E65-D91F-0140-B7AB-DAC7130EE8E0}" type="pres">
      <dgm:prSet presAssocID="{5F090214-0111-4944-9836-6596DF46385C}" presName="hierChild5" presStyleCnt="0"/>
      <dgm:spPr/>
    </dgm:pt>
    <dgm:pt modelId="{2C9EFDF9-85BD-F34D-A8EF-C0847EECB3C6}" type="pres">
      <dgm:prSet presAssocID="{68C1732D-9231-BE48-BD1C-A42519A26D1F}" presName="Name23" presStyleLbl="parChTrans1D4" presStyleIdx="8" presStyleCnt="9"/>
      <dgm:spPr/>
    </dgm:pt>
    <dgm:pt modelId="{25F5929E-98C1-2A42-9608-CEF12F7D6454}" type="pres">
      <dgm:prSet presAssocID="{25692850-436A-8F44-A86E-66B3C8E87A2B}" presName="hierRoot4" presStyleCnt="0"/>
      <dgm:spPr/>
    </dgm:pt>
    <dgm:pt modelId="{C69897E1-C542-7C44-A593-B8184B51A49B}" type="pres">
      <dgm:prSet presAssocID="{25692850-436A-8F44-A86E-66B3C8E87A2B}" presName="composite4" presStyleCnt="0"/>
      <dgm:spPr/>
    </dgm:pt>
    <dgm:pt modelId="{358B6FF9-887C-0F47-8BE6-1581D6A9DB79}" type="pres">
      <dgm:prSet presAssocID="{25692850-436A-8F44-A86E-66B3C8E87A2B}" presName="background4" presStyleLbl="node4" presStyleIdx="8" presStyleCnt="9"/>
      <dgm:spPr/>
    </dgm:pt>
    <dgm:pt modelId="{929A8D7A-A5A4-DA4F-8602-7F2E222C52EF}" type="pres">
      <dgm:prSet presAssocID="{25692850-436A-8F44-A86E-66B3C8E87A2B}" presName="text4" presStyleLbl="fgAcc4" presStyleIdx="8" presStyleCnt="9">
        <dgm:presLayoutVars>
          <dgm:chPref val="3"/>
        </dgm:presLayoutVars>
      </dgm:prSet>
      <dgm:spPr/>
    </dgm:pt>
    <dgm:pt modelId="{D2958354-3EA8-AA47-86ED-71E23B0123A2}" type="pres">
      <dgm:prSet presAssocID="{25692850-436A-8F44-A86E-66B3C8E87A2B}" presName="hierChild5" presStyleCnt="0"/>
      <dgm:spPr/>
    </dgm:pt>
    <dgm:pt modelId="{0D46DC39-26A8-A04D-A2CA-70B39CAC2174}" type="pres">
      <dgm:prSet presAssocID="{19B2CAC4-84E7-B548-B74A-33ABA7CA44E3}" presName="Name10" presStyleLbl="parChTrans1D2" presStyleIdx="1" presStyleCnt="2"/>
      <dgm:spPr/>
    </dgm:pt>
    <dgm:pt modelId="{DAB637E5-5817-B949-8D44-947A9818F7C4}" type="pres">
      <dgm:prSet presAssocID="{2EB6AFA0-ADE8-7044-A8D1-7DA77B26005F}" presName="hierRoot2" presStyleCnt="0"/>
      <dgm:spPr/>
    </dgm:pt>
    <dgm:pt modelId="{A660A67D-33FC-EB48-83E5-6D10BF1E9A6C}" type="pres">
      <dgm:prSet presAssocID="{2EB6AFA0-ADE8-7044-A8D1-7DA77B26005F}" presName="composite2" presStyleCnt="0"/>
      <dgm:spPr/>
    </dgm:pt>
    <dgm:pt modelId="{65D8766F-5F5E-0142-9640-4450A1E50879}" type="pres">
      <dgm:prSet presAssocID="{2EB6AFA0-ADE8-7044-A8D1-7DA77B26005F}" presName="background2" presStyleLbl="node2" presStyleIdx="1" presStyleCnt="2"/>
      <dgm:spPr/>
    </dgm:pt>
    <dgm:pt modelId="{2A8F1E56-A04B-C241-AF19-C47272461613}" type="pres">
      <dgm:prSet presAssocID="{2EB6AFA0-ADE8-7044-A8D1-7DA77B26005F}" presName="text2" presStyleLbl="fgAcc2" presStyleIdx="1" presStyleCnt="2" custLinFactNeighborX="60011">
        <dgm:presLayoutVars>
          <dgm:chPref val="3"/>
        </dgm:presLayoutVars>
      </dgm:prSet>
      <dgm:spPr/>
    </dgm:pt>
    <dgm:pt modelId="{A51BA1D2-A709-CD42-B6AB-24FC63DFAA8E}" type="pres">
      <dgm:prSet presAssocID="{2EB6AFA0-ADE8-7044-A8D1-7DA77B26005F}" presName="hierChild3" presStyleCnt="0"/>
      <dgm:spPr/>
    </dgm:pt>
    <dgm:pt modelId="{2F6A0E73-4CC1-5543-AE21-9CEDD65BBCE9}" type="pres">
      <dgm:prSet presAssocID="{7138E08B-F64D-6143-96D6-4489B6CC84AE}" presName="Name17" presStyleLbl="parChTrans1D3" presStyleIdx="2" presStyleCnt="4"/>
      <dgm:spPr/>
    </dgm:pt>
    <dgm:pt modelId="{F2AB7E1D-DD7A-5645-81AA-3D8F5876F3C5}" type="pres">
      <dgm:prSet presAssocID="{732B23A9-FC50-ED42-9214-EC5EECB0F444}" presName="hierRoot3" presStyleCnt="0"/>
      <dgm:spPr/>
    </dgm:pt>
    <dgm:pt modelId="{A5ED9213-83EB-5649-AA8A-61749EAE4448}" type="pres">
      <dgm:prSet presAssocID="{732B23A9-FC50-ED42-9214-EC5EECB0F444}" presName="composite3" presStyleCnt="0"/>
      <dgm:spPr/>
    </dgm:pt>
    <dgm:pt modelId="{5D2399CB-7AE7-7E48-9CBB-A306CBBEBAA5}" type="pres">
      <dgm:prSet presAssocID="{732B23A9-FC50-ED42-9214-EC5EECB0F444}" presName="background3" presStyleLbl="node3" presStyleIdx="2" presStyleCnt="4"/>
      <dgm:spPr/>
    </dgm:pt>
    <dgm:pt modelId="{141B8D12-F987-844A-9596-791058C4B6AF}" type="pres">
      <dgm:prSet presAssocID="{732B23A9-FC50-ED42-9214-EC5EECB0F444}" presName="text3" presStyleLbl="fgAcc3" presStyleIdx="2" presStyleCnt="4" custLinFactNeighborX="60012">
        <dgm:presLayoutVars>
          <dgm:chPref val="3"/>
        </dgm:presLayoutVars>
      </dgm:prSet>
      <dgm:spPr/>
    </dgm:pt>
    <dgm:pt modelId="{2C5635E8-C4BC-E546-92FE-05250F2EDDEE}" type="pres">
      <dgm:prSet presAssocID="{732B23A9-FC50-ED42-9214-EC5EECB0F444}" presName="hierChild4" presStyleCnt="0"/>
      <dgm:spPr/>
    </dgm:pt>
    <dgm:pt modelId="{E5E61B5F-A40E-3849-B37A-FC85D47BB047}" type="pres">
      <dgm:prSet presAssocID="{546DF1FE-5732-D445-A5E7-0A9F13AF40F7}" presName="Name17" presStyleLbl="parChTrans1D3" presStyleIdx="3" presStyleCnt="4"/>
      <dgm:spPr/>
    </dgm:pt>
    <dgm:pt modelId="{87768CDA-F547-C140-AE12-F0BBDA8A9A2E}" type="pres">
      <dgm:prSet presAssocID="{7E294326-9CE7-A44D-AFEF-8D54FC6387B8}" presName="hierRoot3" presStyleCnt="0"/>
      <dgm:spPr/>
    </dgm:pt>
    <dgm:pt modelId="{7AA79373-9F81-8B41-801B-E1EA8DC51187}" type="pres">
      <dgm:prSet presAssocID="{7E294326-9CE7-A44D-AFEF-8D54FC6387B8}" presName="composite3" presStyleCnt="0"/>
      <dgm:spPr/>
    </dgm:pt>
    <dgm:pt modelId="{CD7748F5-3035-934C-A8C8-C97D7C37C33D}" type="pres">
      <dgm:prSet presAssocID="{7E294326-9CE7-A44D-AFEF-8D54FC6387B8}" presName="background3" presStyleLbl="node3" presStyleIdx="3" presStyleCnt="4"/>
      <dgm:spPr/>
    </dgm:pt>
    <dgm:pt modelId="{9BD2F813-9F1C-4649-95C6-81CBD4582E05}" type="pres">
      <dgm:prSet presAssocID="{7E294326-9CE7-A44D-AFEF-8D54FC6387B8}" presName="text3" presStyleLbl="fgAcc3" presStyleIdx="3" presStyleCnt="4" custLinFactNeighborX="64243" custLinFactNeighborY="-1711">
        <dgm:presLayoutVars>
          <dgm:chPref val="3"/>
        </dgm:presLayoutVars>
      </dgm:prSet>
      <dgm:spPr/>
    </dgm:pt>
    <dgm:pt modelId="{D1F207BF-1389-D749-AA4B-194058ECF737}" type="pres">
      <dgm:prSet presAssocID="{7E294326-9CE7-A44D-AFEF-8D54FC6387B8}" presName="hierChild4" presStyleCnt="0"/>
      <dgm:spPr/>
    </dgm:pt>
  </dgm:ptLst>
  <dgm:cxnLst>
    <dgm:cxn modelId="{CB778B02-9684-174C-ADB8-D1C0593D7C5E}" srcId="{BE198A71-0018-1B4E-A436-45587E5BC8FF}" destId="{2EB6AFA0-ADE8-7044-A8D1-7DA77B26005F}" srcOrd="1" destOrd="0" parTransId="{19B2CAC4-84E7-B548-B74A-33ABA7CA44E3}" sibTransId="{820CF1DB-C586-4544-AE78-18F9C333CDD0}"/>
    <dgm:cxn modelId="{ED500F0E-85CF-1D46-BF72-3906F8110016}" type="presOf" srcId="{F8D71EB1-EA89-DE41-9E69-AE5321E81823}" destId="{07EFF8E6-881D-1D48-8F54-CFE4C70AB2BA}" srcOrd="0" destOrd="0" presId="urn:microsoft.com/office/officeart/2005/8/layout/hierarchy1"/>
    <dgm:cxn modelId="{29607711-AA0E-484D-A671-23F9DE89A738}" type="presOf" srcId="{2EB6AFA0-ADE8-7044-A8D1-7DA77B26005F}" destId="{2A8F1E56-A04B-C241-AF19-C47272461613}" srcOrd="0" destOrd="0" presId="urn:microsoft.com/office/officeart/2005/8/layout/hierarchy1"/>
    <dgm:cxn modelId="{E2FE1314-C880-C644-8B9A-68263CFC2986}" type="presOf" srcId="{3DC6B4CD-6397-694F-B17B-9EBAE2E63254}" destId="{62EC74AD-9BF4-9F4A-92D5-9F08910239B9}" srcOrd="0" destOrd="0" presId="urn:microsoft.com/office/officeart/2005/8/layout/hierarchy1"/>
    <dgm:cxn modelId="{0874DF18-4BD9-BD44-A21A-F4DF8C378D2C}" srcId="{2EB6AFA0-ADE8-7044-A8D1-7DA77B26005F}" destId="{732B23A9-FC50-ED42-9214-EC5EECB0F444}" srcOrd="0" destOrd="0" parTransId="{7138E08B-F64D-6143-96D6-4489B6CC84AE}" sibTransId="{B1A63866-3CEE-CF4A-AF87-C2D18BADA60A}"/>
    <dgm:cxn modelId="{75F3821C-0812-8943-A7E6-CFA5F3F13EEC}" type="presOf" srcId="{546DF1FE-5732-D445-A5E7-0A9F13AF40F7}" destId="{E5E61B5F-A40E-3849-B37A-FC85D47BB047}" srcOrd="0" destOrd="0" presId="urn:microsoft.com/office/officeart/2005/8/layout/hierarchy1"/>
    <dgm:cxn modelId="{E0E9E11C-5618-5744-A238-539B1131A590}" type="presOf" srcId="{EB6BA4CC-09EA-EC4C-83FF-2910D953F684}" destId="{5A99CB3E-0D9F-E941-A019-416E6111F921}" srcOrd="0" destOrd="0" presId="urn:microsoft.com/office/officeart/2005/8/layout/hierarchy1"/>
    <dgm:cxn modelId="{85F43522-41D7-9940-927B-EC941C26BCAE}" srcId="{BE198A71-0018-1B4E-A436-45587E5BC8FF}" destId="{3FC09DAB-6F88-7B4F-A6C5-6230D4331E0A}" srcOrd="0" destOrd="0" parTransId="{B949F048-37EF-3541-94E2-FCED22F978F2}" sibTransId="{4B312CEC-7255-0F4F-90C6-7062FBBF1B11}"/>
    <dgm:cxn modelId="{6A30CE23-0B5A-8546-9FF6-2F77CFE74D01}" srcId="{F8D71EB1-EA89-DE41-9E69-AE5321E81823}" destId="{5F090214-0111-4944-9836-6596DF46385C}" srcOrd="1" destOrd="0" parTransId="{FF01CACB-1597-D844-8132-F118F9919445}" sibTransId="{54EC6DBE-8514-4544-A028-12A17CB4344C}"/>
    <dgm:cxn modelId="{624EEB25-AC15-2047-9249-F4B01B163E80}" srcId="{67FD8D32-2A5F-694F-8D62-B20E4728899F}" destId="{87261DFD-5925-B349-9DCC-97B2FBC92907}" srcOrd="0" destOrd="0" parTransId="{637C6328-6BA7-6942-8CAE-09C14D8F33B4}" sibTransId="{B7028977-0C9F-184E-AB17-B5DED3E16D4E}"/>
    <dgm:cxn modelId="{ED8E9B31-B573-A740-A1A0-72B74B3F7366}" srcId="{F8D71EB1-EA89-DE41-9E69-AE5321E81823}" destId="{AD05B970-436F-544C-A422-4B86462F8F19}" srcOrd="0" destOrd="0" parTransId="{804370E6-2C2D-7142-9C2C-3869E55B0E67}" sibTransId="{0070EF29-413A-A247-99A8-740D1C5C1E55}"/>
    <dgm:cxn modelId="{4282173A-1662-0D47-94F6-6A2F752C7C74}" type="presOf" srcId="{E7A5621D-1616-3040-8BB7-D981A84DB376}" destId="{2B3659A2-F669-1D4F-AFA4-DCFEBDB35DDF}" srcOrd="0" destOrd="0" presId="urn:microsoft.com/office/officeart/2005/8/layout/hierarchy1"/>
    <dgm:cxn modelId="{5F6E5440-A03D-F346-95AC-CB6D416B344C}" type="presOf" srcId="{7BF6A081-0063-EE41-BFBB-3C8225FD2BE6}" destId="{CA68B1E9-F66A-4749-96E3-9C458738E4E8}" srcOrd="0" destOrd="0" presId="urn:microsoft.com/office/officeart/2005/8/layout/hierarchy1"/>
    <dgm:cxn modelId="{8F4A5650-AA28-5148-9C2D-14FFFCB2CDC6}" srcId="{2EB6AFA0-ADE8-7044-A8D1-7DA77B26005F}" destId="{7E294326-9CE7-A44D-AFEF-8D54FC6387B8}" srcOrd="1" destOrd="0" parTransId="{546DF1FE-5732-D445-A5E7-0A9F13AF40F7}" sibTransId="{7035481F-FE9D-1F48-89DA-8D83323A4BEE}"/>
    <dgm:cxn modelId="{188B0956-D071-2442-9FCE-771FD72DD61C}" type="presOf" srcId="{13681B4A-CA06-D04D-A42B-F4599957CE7E}" destId="{3EE681ED-1328-9740-A4B2-0C0F96E58F44}" srcOrd="0" destOrd="0" presId="urn:microsoft.com/office/officeart/2005/8/layout/hierarchy1"/>
    <dgm:cxn modelId="{449CAB5D-4DBC-124B-8B81-6E1AF937804B}" type="presOf" srcId="{637C6328-6BA7-6942-8CAE-09C14D8F33B4}" destId="{79168AAC-3F3B-7A42-9E84-214509436865}" srcOrd="0" destOrd="0" presId="urn:microsoft.com/office/officeart/2005/8/layout/hierarchy1"/>
    <dgm:cxn modelId="{C4A58761-FCF6-634E-B125-2AE67BA61593}" type="presOf" srcId="{EC8DCAEA-5093-2E46-B51B-6DAEDDED8738}" destId="{7ACCCDA0-6F29-FC4F-85C4-104F057986DB}" srcOrd="0" destOrd="0" presId="urn:microsoft.com/office/officeart/2005/8/layout/hierarchy1"/>
    <dgm:cxn modelId="{4C798963-AA41-7245-8F78-D37D771438CB}" type="presOf" srcId="{B949F048-37EF-3541-94E2-FCED22F978F2}" destId="{F435C9DE-BA74-B344-86C9-F834CCC5BE82}" srcOrd="0" destOrd="0" presId="urn:microsoft.com/office/officeart/2005/8/layout/hierarchy1"/>
    <dgm:cxn modelId="{F4721764-EEB9-0E41-884D-3A8043422009}" type="presOf" srcId="{8926C8E9-29F8-974B-84DC-87872A8433DC}" destId="{FB28930B-92F7-CE42-B602-DAA8A517392E}" srcOrd="0" destOrd="0" presId="urn:microsoft.com/office/officeart/2005/8/layout/hierarchy1"/>
    <dgm:cxn modelId="{18687964-778C-6D43-9A6E-34C4F6A02A8C}" type="presOf" srcId="{E409CF02-39DE-0D4A-A29B-F85DEB9B46B0}" destId="{BEFCD894-D699-364D-8F35-C18BE9797866}" srcOrd="0" destOrd="0" presId="urn:microsoft.com/office/officeart/2005/8/layout/hierarchy1"/>
    <dgm:cxn modelId="{A7415E6C-FEF8-7F42-9748-C84E19328EE7}" type="presOf" srcId="{68C1732D-9231-BE48-BD1C-A42519A26D1F}" destId="{2C9EFDF9-85BD-F34D-A8EF-C0847EECB3C6}" srcOrd="0" destOrd="0" presId="urn:microsoft.com/office/officeart/2005/8/layout/hierarchy1"/>
    <dgm:cxn modelId="{92A6A36C-6BDD-BE43-81FD-D8591716474A}" type="presOf" srcId="{761E5451-3C2B-0E4D-A1C5-A23FA29C1395}" destId="{37A37354-7688-C94C-98D1-4FD6F013E2DC}" srcOrd="0" destOrd="0" presId="urn:microsoft.com/office/officeart/2005/8/layout/hierarchy1"/>
    <dgm:cxn modelId="{E61B1275-C831-2441-B777-4BB54A3DDC4E}" srcId="{F8D71EB1-EA89-DE41-9E69-AE5321E81823}" destId="{25692850-436A-8F44-A86E-66B3C8E87A2B}" srcOrd="2" destOrd="0" parTransId="{68C1732D-9231-BE48-BD1C-A42519A26D1F}" sibTransId="{177144E7-3C5B-984A-9444-597C767C0EAA}"/>
    <dgm:cxn modelId="{E6267279-0FDC-7E4A-8152-8FF12B9CD4CD}" type="presOf" srcId="{87261DFD-5925-B349-9DCC-97B2FBC92907}" destId="{6D23581A-BCD7-E542-AD5D-9548A1D20DA5}" srcOrd="0" destOrd="0" presId="urn:microsoft.com/office/officeart/2005/8/layout/hierarchy1"/>
    <dgm:cxn modelId="{5BB64883-7937-1646-8CCF-3D6D5626289F}" srcId="{3FC09DAB-6F88-7B4F-A6C5-6230D4331E0A}" destId="{13681B4A-CA06-D04D-A42B-F4599957CE7E}" srcOrd="1" destOrd="0" parTransId="{0FE141C9-6E2F-C344-A5C9-629CA0184CD7}" sibTransId="{0AAFE835-8A48-3641-ABEB-66A71EF8B87D}"/>
    <dgm:cxn modelId="{150B8790-B3C6-5040-81CB-5CCEF24E7724}" type="presOf" srcId="{0FE141C9-6E2F-C344-A5C9-629CA0184CD7}" destId="{E7EC7133-BAB8-DD42-AA54-121C04058A0F}" srcOrd="0" destOrd="0" presId="urn:microsoft.com/office/officeart/2005/8/layout/hierarchy1"/>
    <dgm:cxn modelId="{71BB6192-3ACD-6644-A6E3-ED4F86FD714A}" type="presOf" srcId="{AD05B970-436F-544C-A422-4B86462F8F19}" destId="{7423A6A7-2CC6-A741-941C-20FFC89FCC2A}" srcOrd="0" destOrd="0" presId="urn:microsoft.com/office/officeart/2005/8/layout/hierarchy1"/>
    <dgm:cxn modelId="{56EE8292-1101-4B44-A94A-2E3B848C0404}" type="presOf" srcId="{689DA4E7-359E-3C46-926D-40004E24A50E}" destId="{1B7FB27F-9337-BE44-8BDA-B1350D09C175}" srcOrd="0" destOrd="0" presId="urn:microsoft.com/office/officeart/2005/8/layout/hierarchy1"/>
    <dgm:cxn modelId="{C9054E94-77D1-0D4D-A6E6-147AD1A2E35F}" type="presOf" srcId="{804370E6-2C2D-7142-9C2C-3869E55B0E67}" destId="{B35E3AAF-56D6-D448-8EE0-E5A1CAD192DB}" srcOrd="0" destOrd="0" presId="urn:microsoft.com/office/officeart/2005/8/layout/hierarchy1"/>
    <dgm:cxn modelId="{210E8098-42A2-4143-B6DF-BAB74ACA9560}" type="presOf" srcId="{732B23A9-FC50-ED42-9214-EC5EECB0F444}" destId="{141B8D12-F987-844A-9596-791058C4B6AF}" srcOrd="0" destOrd="0" presId="urn:microsoft.com/office/officeart/2005/8/layout/hierarchy1"/>
    <dgm:cxn modelId="{2C928298-5203-7345-968D-01989EF3676F}" type="presOf" srcId="{25692850-436A-8F44-A86E-66B3C8E87A2B}" destId="{929A8D7A-A5A4-DA4F-8602-7F2E222C52EF}" srcOrd="0" destOrd="0" presId="urn:microsoft.com/office/officeart/2005/8/layout/hierarchy1"/>
    <dgm:cxn modelId="{972624A1-5C9D-614F-BE9E-65C36C4F1EE4}" srcId="{13681B4A-CA06-D04D-A42B-F4599957CE7E}" destId="{F8D71EB1-EA89-DE41-9E69-AE5321E81823}" srcOrd="2" destOrd="0" parTransId="{689DA4E7-359E-3C46-926D-40004E24A50E}" sibTransId="{573F248B-87F1-E546-ACA0-7A611AB50EE7}"/>
    <dgm:cxn modelId="{990C9CA4-5680-5348-A0C0-CB7A6CB74701}" type="presOf" srcId="{BE198A71-0018-1B4E-A436-45587E5BC8FF}" destId="{B8825E23-BE31-9942-BD4A-97D024F75824}" srcOrd="0" destOrd="0" presId="urn:microsoft.com/office/officeart/2005/8/layout/hierarchy1"/>
    <dgm:cxn modelId="{68C425A8-5163-7440-91E1-02A2FB9B6C6A}" type="presOf" srcId="{FF01CACB-1597-D844-8132-F118F9919445}" destId="{0CDB72A9-7BB6-FC40-9D86-18FAA454C438}" srcOrd="0" destOrd="0" presId="urn:microsoft.com/office/officeart/2005/8/layout/hierarchy1"/>
    <dgm:cxn modelId="{7D22A3A8-4FE6-D44C-8926-8050187CF5D8}" type="presOf" srcId="{5F090214-0111-4944-9836-6596DF46385C}" destId="{DEEEA5B1-6155-5A4C-B47D-328593708FF9}" srcOrd="0" destOrd="0" presId="urn:microsoft.com/office/officeart/2005/8/layout/hierarchy1"/>
    <dgm:cxn modelId="{DF6CCFAB-AFBD-2A41-A87D-A348E456874D}" type="presOf" srcId="{19B2CAC4-84E7-B548-B74A-33ABA7CA44E3}" destId="{0D46DC39-26A8-A04D-A2CA-70B39CAC2174}" srcOrd="0" destOrd="0" presId="urn:microsoft.com/office/officeart/2005/8/layout/hierarchy1"/>
    <dgm:cxn modelId="{8D6A08AC-FEC8-D34C-A05D-548FD14D9B1A}" srcId="{13681B4A-CA06-D04D-A42B-F4599957CE7E}" destId="{4B333845-2862-434F-AACD-B4B2E4246CC3}" srcOrd="1" destOrd="0" parTransId="{EC8DCAEA-5093-2E46-B51B-6DAEDDED8738}" sibTransId="{9CD2C4B8-B886-8B49-BA98-95A7A46D2BF0}"/>
    <dgm:cxn modelId="{FB6266AC-9951-7249-85DC-12C972EFF969}" srcId="{3FC09DAB-6F88-7B4F-A6C5-6230D4331E0A}" destId="{67FD8D32-2A5F-694F-8D62-B20E4728899F}" srcOrd="0" destOrd="0" parTransId="{E409CF02-39DE-0D4A-A29B-F85DEB9B46B0}" sibTransId="{707AD740-F613-6443-B811-CCE852FAF000}"/>
    <dgm:cxn modelId="{1A5C36AE-7DE0-9040-ADC3-5C63801A1600}" srcId="{4B333845-2862-434F-AACD-B4B2E4246CC3}" destId="{761E5451-3C2B-0E4D-A1C5-A23FA29C1395}" srcOrd="0" destOrd="0" parTransId="{7BF6A081-0063-EE41-BFBB-3C8225FD2BE6}" sibTransId="{D1452479-B3D9-8240-AD29-8E6F9B830F87}"/>
    <dgm:cxn modelId="{770E78BF-7818-F64C-8A84-BDCB86A699FA}" type="presOf" srcId="{7E294326-9CE7-A44D-AFEF-8D54FC6387B8}" destId="{9BD2F813-9F1C-4649-95C6-81CBD4582E05}" srcOrd="0" destOrd="0" presId="urn:microsoft.com/office/officeart/2005/8/layout/hierarchy1"/>
    <dgm:cxn modelId="{201935CB-BA85-584E-AEDC-6DF237C947B8}" type="presOf" srcId="{3FC09DAB-6F88-7B4F-A6C5-6230D4331E0A}" destId="{CF6DEA46-FD92-094B-9A98-185848E19FD1}" srcOrd="0" destOrd="0" presId="urn:microsoft.com/office/officeart/2005/8/layout/hierarchy1"/>
    <dgm:cxn modelId="{59D415CC-F68E-B54C-B6EA-6BEBDC0AF491}" type="presOf" srcId="{4B333845-2862-434F-AACD-B4B2E4246CC3}" destId="{9CA968C2-DD2A-C44C-9CBB-6FECE5C3DF22}" srcOrd="0" destOrd="0" presId="urn:microsoft.com/office/officeart/2005/8/layout/hierarchy1"/>
    <dgm:cxn modelId="{4D434ED9-F45B-5448-9671-79583F04AB4A}" type="presOf" srcId="{7138E08B-F64D-6143-96D6-4489B6CC84AE}" destId="{2F6A0E73-4CC1-5543-AE21-9CEDD65BBCE9}" srcOrd="0" destOrd="0" presId="urn:microsoft.com/office/officeart/2005/8/layout/hierarchy1"/>
    <dgm:cxn modelId="{4AC0A1DA-1A7D-4D48-B680-E0DF31B758B3}" type="presOf" srcId="{CFF39E2B-608C-DD4F-BB99-198B6BE895F3}" destId="{6DED0203-9F96-964D-86CC-4DC7020548A8}" srcOrd="0" destOrd="0" presId="urn:microsoft.com/office/officeart/2005/8/layout/hierarchy1"/>
    <dgm:cxn modelId="{6FAC36E4-6F22-3847-A355-334D98D014E9}" srcId="{13681B4A-CA06-D04D-A42B-F4599957CE7E}" destId="{3DC6B4CD-6397-694F-B17B-9EBAE2E63254}" srcOrd="0" destOrd="0" parTransId="{E7A5621D-1616-3040-8BB7-D981A84DB376}" sibTransId="{EC1E1890-A2A7-4F4C-A9F9-0D0679AC90E1}"/>
    <dgm:cxn modelId="{5A3896E7-9C01-6846-A62A-649888ED3145}" type="presOf" srcId="{67FD8D32-2A5F-694F-8D62-B20E4728899F}" destId="{FEB5292F-1261-FB4C-B703-75747CB7B243}" srcOrd="0" destOrd="0" presId="urn:microsoft.com/office/officeart/2005/8/layout/hierarchy1"/>
    <dgm:cxn modelId="{62A9DFF7-7CFC-5E45-92AB-DD2519A797B9}" srcId="{8926C8E9-29F8-974B-84DC-87872A8433DC}" destId="{BE198A71-0018-1B4E-A436-45587E5BC8FF}" srcOrd="0" destOrd="0" parTransId="{2936370E-7AE8-084B-B478-93C220579698}" sibTransId="{F4049ED6-CC0E-DA49-AEC8-8765EEA58E57}"/>
    <dgm:cxn modelId="{A64B86FD-FE90-D148-A275-571C3BD8E952}" srcId="{4B333845-2862-434F-AACD-B4B2E4246CC3}" destId="{CFF39E2B-608C-DD4F-BB99-198B6BE895F3}" srcOrd="1" destOrd="0" parTransId="{EB6BA4CC-09EA-EC4C-83FF-2910D953F684}" sibTransId="{5EA0F054-D289-4A4D-93C5-6C7CF7914776}"/>
    <dgm:cxn modelId="{84FCE15E-46EA-9C47-9BAD-798F0AF3C6A8}" type="presParOf" srcId="{FB28930B-92F7-CE42-B602-DAA8A517392E}" destId="{83197000-C90A-CD42-B3D5-0C0A200C6E16}" srcOrd="0" destOrd="0" presId="urn:microsoft.com/office/officeart/2005/8/layout/hierarchy1"/>
    <dgm:cxn modelId="{F54BC6F4-AB5F-094B-886B-6B116CD80EB1}" type="presParOf" srcId="{83197000-C90A-CD42-B3D5-0C0A200C6E16}" destId="{C7F61D6B-F005-EF47-B7D9-BE41331CBC9E}" srcOrd="0" destOrd="0" presId="urn:microsoft.com/office/officeart/2005/8/layout/hierarchy1"/>
    <dgm:cxn modelId="{FD12A3BE-5366-B844-81F1-8947BB06F789}" type="presParOf" srcId="{C7F61D6B-F005-EF47-B7D9-BE41331CBC9E}" destId="{A9A39BA1-3A2C-BF4E-B93B-843C08162D15}" srcOrd="0" destOrd="0" presId="urn:microsoft.com/office/officeart/2005/8/layout/hierarchy1"/>
    <dgm:cxn modelId="{5CEEDA0F-C38B-CE4E-9623-956EDF0C215A}" type="presParOf" srcId="{C7F61D6B-F005-EF47-B7D9-BE41331CBC9E}" destId="{B8825E23-BE31-9942-BD4A-97D024F75824}" srcOrd="1" destOrd="0" presId="urn:microsoft.com/office/officeart/2005/8/layout/hierarchy1"/>
    <dgm:cxn modelId="{BCA8ACDC-AE86-304B-A308-4AB1AF05353A}" type="presParOf" srcId="{83197000-C90A-CD42-B3D5-0C0A200C6E16}" destId="{5B56AE0A-33E4-DE48-997F-9A3782271B2C}" srcOrd="1" destOrd="0" presId="urn:microsoft.com/office/officeart/2005/8/layout/hierarchy1"/>
    <dgm:cxn modelId="{D8ABDB15-DF57-0140-9152-A9E882EBC489}" type="presParOf" srcId="{5B56AE0A-33E4-DE48-997F-9A3782271B2C}" destId="{F435C9DE-BA74-B344-86C9-F834CCC5BE82}" srcOrd="0" destOrd="0" presId="urn:microsoft.com/office/officeart/2005/8/layout/hierarchy1"/>
    <dgm:cxn modelId="{7C37956C-EB5A-0448-A942-6A51477CCDEE}" type="presParOf" srcId="{5B56AE0A-33E4-DE48-997F-9A3782271B2C}" destId="{19F19AB0-F00D-7149-80DA-EE8CEF0AC63C}" srcOrd="1" destOrd="0" presId="urn:microsoft.com/office/officeart/2005/8/layout/hierarchy1"/>
    <dgm:cxn modelId="{E64BBB99-8761-4240-BFF2-1792B4697928}" type="presParOf" srcId="{19F19AB0-F00D-7149-80DA-EE8CEF0AC63C}" destId="{A2E03431-9C73-DF47-9B35-510A06734055}" srcOrd="0" destOrd="0" presId="urn:microsoft.com/office/officeart/2005/8/layout/hierarchy1"/>
    <dgm:cxn modelId="{AE7D1693-7A7F-2745-BE84-ED0323DBCD57}" type="presParOf" srcId="{A2E03431-9C73-DF47-9B35-510A06734055}" destId="{70FDC10A-54B3-D147-9A0D-5AF4A77639C9}" srcOrd="0" destOrd="0" presId="urn:microsoft.com/office/officeart/2005/8/layout/hierarchy1"/>
    <dgm:cxn modelId="{92FC6660-FC73-BC4F-BD84-936F07E7FF5E}" type="presParOf" srcId="{A2E03431-9C73-DF47-9B35-510A06734055}" destId="{CF6DEA46-FD92-094B-9A98-185848E19FD1}" srcOrd="1" destOrd="0" presId="urn:microsoft.com/office/officeart/2005/8/layout/hierarchy1"/>
    <dgm:cxn modelId="{F7C0F50B-EC37-F746-A0AD-970C64FDC0CF}" type="presParOf" srcId="{19F19AB0-F00D-7149-80DA-EE8CEF0AC63C}" destId="{D640C92C-513C-514E-9AF7-7650EC049E06}" srcOrd="1" destOrd="0" presId="urn:microsoft.com/office/officeart/2005/8/layout/hierarchy1"/>
    <dgm:cxn modelId="{3FECE58F-9C09-D846-A77D-9CE8CD6E3E65}" type="presParOf" srcId="{D640C92C-513C-514E-9AF7-7650EC049E06}" destId="{BEFCD894-D699-364D-8F35-C18BE9797866}" srcOrd="0" destOrd="0" presId="urn:microsoft.com/office/officeart/2005/8/layout/hierarchy1"/>
    <dgm:cxn modelId="{1ADC2B49-94C2-1D42-82D7-65AD747452D0}" type="presParOf" srcId="{D640C92C-513C-514E-9AF7-7650EC049E06}" destId="{D383CFA7-B882-144E-B8BB-0A1284026E66}" srcOrd="1" destOrd="0" presId="urn:microsoft.com/office/officeart/2005/8/layout/hierarchy1"/>
    <dgm:cxn modelId="{B1853E7E-DC82-464F-8A42-FC3318188B73}" type="presParOf" srcId="{D383CFA7-B882-144E-B8BB-0A1284026E66}" destId="{CF68E455-3A48-A24B-92B4-2B48A6F16600}" srcOrd="0" destOrd="0" presId="urn:microsoft.com/office/officeart/2005/8/layout/hierarchy1"/>
    <dgm:cxn modelId="{513F58DF-8378-DC46-8B98-CFF7D4C9CAAC}" type="presParOf" srcId="{CF68E455-3A48-A24B-92B4-2B48A6F16600}" destId="{7997E5B4-53D2-E54B-904C-13220B8A25B6}" srcOrd="0" destOrd="0" presId="urn:microsoft.com/office/officeart/2005/8/layout/hierarchy1"/>
    <dgm:cxn modelId="{F0D3F28B-2E75-C74F-8A98-1C53783DFF52}" type="presParOf" srcId="{CF68E455-3A48-A24B-92B4-2B48A6F16600}" destId="{FEB5292F-1261-FB4C-B703-75747CB7B243}" srcOrd="1" destOrd="0" presId="urn:microsoft.com/office/officeart/2005/8/layout/hierarchy1"/>
    <dgm:cxn modelId="{050B7D2C-9635-7C44-8167-40A68E3D9010}" type="presParOf" srcId="{D383CFA7-B882-144E-B8BB-0A1284026E66}" destId="{A995E0EC-BCE2-D844-80EC-06AA93E752C2}" srcOrd="1" destOrd="0" presId="urn:microsoft.com/office/officeart/2005/8/layout/hierarchy1"/>
    <dgm:cxn modelId="{F626D704-0257-684F-BC39-A3BBAB374D83}" type="presParOf" srcId="{A995E0EC-BCE2-D844-80EC-06AA93E752C2}" destId="{79168AAC-3F3B-7A42-9E84-214509436865}" srcOrd="0" destOrd="0" presId="urn:microsoft.com/office/officeart/2005/8/layout/hierarchy1"/>
    <dgm:cxn modelId="{F20D1327-995C-CE45-8447-D5D986E43BC1}" type="presParOf" srcId="{A995E0EC-BCE2-D844-80EC-06AA93E752C2}" destId="{7379E046-08E0-3741-BAFF-6F4B69091C64}" srcOrd="1" destOrd="0" presId="urn:microsoft.com/office/officeart/2005/8/layout/hierarchy1"/>
    <dgm:cxn modelId="{C2968E40-4AB1-F24F-A5FD-3D734912B913}" type="presParOf" srcId="{7379E046-08E0-3741-BAFF-6F4B69091C64}" destId="{11BEF4E5-223A-2D41-9441-DF6610921671}" srcOrd="0" destOrd="0" presId="urn:microsoft.com/office/officeart/2005/8/layout/hierarchy1"/>
    <dgm:cxn modelId="{8F92F4FD-9006-EC47-BC9E-2EF1CF1E1065}" type="presParOf" srcId="{11BEF4E5-223A-2D41-9441-DF6610921671}" destId="{B3E25E2C-5689-3C42-A5A5-874EEC7D69C5}" srcOrd="0" destOrd="0" presId="urn:microsoft.com/office/officeart/2005/8/layout/hierarchy1"/>
    <dgm:cxn modelId="{A88AF8B5-7281-3A49-923E-7A8199536E4B}" type="presParOf" srcId="{11BEF4E5-223A-2D41-9441-DF6610921671}" destId="{6D23581A-BCD7-E542-AD5D-9548A1D20DA5}" srcOrd="1" destOrd="0" presId="urn:microsoft.com/office/officeart/2005/8/layout/hierarchy1"/>
    <dgm:cxn modelId="{A9FAE26C-3F9D-F24F-BD28-BBE5FB07AAA9}" type="presParOf" srcId="{7379E046-08E0-3741-BAFF-6F4B69091C64}" destId="{2C4E862B-9A4F-A74C-89E8-861B3C79F14C}" srcOrd="1" destOrd="0" presId="urn:microsoft.com/office/officeart/2005/8/layout/hierarchy1"/>
    <dgm:cxn modelId="{8D9EE79B-75E3-D14C-B9C8-84EFC1DD3759}" type="presParOf" srcId="{D640C92C-513C-514E-9AF7-7650EC049E06}" destId="{E7EC7133-BAB8-DD42-AA54-121C04058A0F}" srcOrd="2" destOrd="0" presId="urn:microsoft.com/office/officeart/2005/8/layout/hierarchy1"/>
    <dgm:cxn modelId="{138DBBE8-F79B-0247-A721-2F74C95FBDF8}" type="presParOf" srcId="{D640C92C-513C-514E-9AF7-7650EC049E06}" destId="{5E7895CF-1BBB-8A46-8C02-0116C22BB654}" srcOrd="3" destOrd="0" presId="urn:microsoft.com/office/officeart/2005/8/layout/hierarchy1"/>
    <dgm:cxn modelId="{AD5458A3-64D0-064F-B829-F939A5008623}" type="presParOf" srcId="{5E7895CF-1BBB-8A46-8C02-0116C22BB654}" destId="{CEC7A7C0-E322-2F48-BA00-C16DECC66A18}" srcOrd="0" destOrd="0" presId="urn:microsoft.com/office/officeart/2005/8/layout/hierarchy1"/>
    <dgm:cxn modelId="{E56F9D2B-69AA-B14D-A7FA-A78668AF1DDC}" type="presParOf" srcId="{CEC7A7C0-E322-2F48-BA00-C16DECC66A18}" destId="{B8176EDE-DB10-FA47-86BD-140B0F52A8E2}" srcOrd="0" destOrd="0" presId="urn:microsoft.com/office/officeart/2005/8/layout/hierarchy1"/>
    <dgm:cxn modelId="{7B24DB4D-5A61-7847-8CE4-D5BBB55D8A6B}" type="presParOf" srcId="{CEC7A7C0-E322-2F48-BA00-C16DECC66A18}" destId="{3EE681ED-1328-9740-A4B2-0C0F96E58F44}" srcOrd="1" destOrd="0" presId="urn:microsoft.com/office/officeart/2005/8/layout/hierarchy1"/>
    <dgm:cxn modelId="{02F73342-5766-E740-BF93-A71226CBE7D6}" type="presParOf" srcId="{5E7895CF-1BBB-8A46-8C02-0116C22BB654}" destId="{ACAB713B-28D8-4846-B405-B05817517988}" srcOrd="1" destOrd="0" presId="urn:microsoft.com/office/officeart/2005/8/layout/hierarchy1"/>
    <dgm:cxn modelId="{2D1A28BE-A370-7246-B46E-E55BF7B00471}" type="presParOf" srcId="{ACAB713B-28D8-4846-B405-B05817517988}" destId="{2B3659A2-F669-1D4F-AFA4-DCFEBDB35DDF}" srcOrd="0" destOrd="0" presId="urn:microsoft.com/office/officeart/2005/8/layout/hierarchy1"/>
    <dgm:cxn modelId="{2BBA8031-BB04-E942-9A16-A28CE0457DE7}" type="presParOf" srcId="{ACAB713B-28D8-4846-B405-B05817517988}" destId="{82B3D335-9E79-5046-892A-F07449C6B8CD}" srcOrd="1" destOrd="0" presId="urn:microsoft.com/office/officeart/2005/8/layout/hierarchy1"/>
    <dgm:cxn modelId="{D9818CD2-05D1-FD47-AF05-99986F2A62FC}" type="presParOf" srcId="{82B3D335-9E79-5046-892A-F07449C6B8CD}" destId="{7234A5D5-84A5-1A4E-BFA9-9D6923DA4933}" srcOrd="0" destOrd="0" presId="urn:microsoft.com/office/officeart/2005/8/layout/hierarchy1"/>
    <dgm:cxn modelId="{93A78B89-A80B-3C4B-859E-405EB9B9E214}" type="presParOf" srcId="{7234A5D5-84A5-1A4E-BFA9-9D6923DA4933}" destId="{B15A4AAE-2137-654E-843A-74C309DB7994}" srcOrd="0" destOrd="0" presId="urn:microsoft.com/office/officeart/2005/8/layout/hierarchy1"/>
    <dgm:cxn modelId="{0FB72E3D-FD2A-B94C-A52A-9AC79909D9F9}" type="presParOf" srcId="{7234A5D5-84A5-1A4E-BFA9-9D6923DA4933}" destId="{62EC74AD-9BF4-9F4A-92D5-9F08910239B9}" srcOrd="1" destOrd="0" presId="urn:microsoft.com/office/officeart/2005/8/layout/hierarchy1"/>
    <dgm:cxn modelId="{4FF62D2A-143D-2847-B67C-E793EA843C51}" type="presParOf" srcId="{82B3D335-9E79-5046-892A-F07449C6B8CD}" destId="{A6458D6D-0367-E047-9CEE-0DB9212B72A2}" srcOrd="1" destOrd="0" presId="urn:microsoft.com/office/officeart/2005/8/layout/hierarchy1"/>
    <dgm:cxn modelId="{5F68E3B9-6B3E-BE47-9DAE-41B5C3595E41}" type="presParOf" srcId="{ACAB713B-28D8-4846-B405-B05817517988}" destId="{7ACCCDA0-6F29-FC4F-85C4-104F057986DB}" srcOrd="2" destOrd="0" presId="urn:microsoft.com/office/officeart/2005/8/layout/hierarchy1"/>
    <dgm:cxn modelId="{B25FD4DB-AD31-F041-AE9A-81303A9365CC}" type="presParOf" srcId="{ACAB713B-28D8-4846-B405-B05817517988}" destId="{93F77C07-9B93-F64C-A66B-3A0462AD12F9}" srcOrd="3" destOrd="0" presId="urn:microsoft.com/office/officeart/2005/8/layout/hierarchy1"/>
    <dgm:cxn modelId="{3502233C-EED1-CC40-AE1D-1CC1CE3F477A}" type="presParOf" srcId="{93F77C07-9B93-F64C-A66B-3A0462AD12F9}" destId="{E150836E-91F3-7A4C-AD18-CE8D38843597}" srcOrd="0" destOrd="0" presId="urn:microsoft.com/office/officeart/2005/8/layout/hierarchy1"/>
    <dgm:cxn modelId="{97F30ACB-40ED-814E-B59B-EECEF37C8A1B}" type="presParOf" srcId="{E150836E-91F3-7A4C-AD18-CE8D38843597}" destId="{3D163E3A-21AB-1A42-B203-9A96DC286BCF}" srcOrd="0" destOrd="0" presId="urn:microsoft.com/office/officeart/2005/8/layout/hierarchy1"/>
    <dgm:cxn modelId="{BB88C6AA-7BCE-BB42-BADF-2C2E31B7DE18}" type="presParOf" srcId="{E150836E-91F3-7A4C-AD18-CE8D38843597}" destId="{9CA968C2-DD2A-C44C-9CBB-6FECE5C3DF22}" srcOrd="1" destOrd="0" presId="urn:microsoft.com/office/officeart/2005/8/layout/hierarchy1"/>
    <dgm:cxn modelId="{832A55E6-2CAD-794C-82AC-797B0A3FFB71}" type="presParOf" srcId="{93F77C07-9B93-F64C-A66B-3A0462AD12F9}" destId="{11B50A00-F290-6944-BB74-41F19A1DF5CE}" srcOrd="1" destOrd="0" presId="urn:microsoft.com/office/officeart/2005/8/layout/hierarchy1"/>
    <dgm:cxn modelId="{6B0387DE-24B2-4345-A8DB-9AEDF1088989}" type="presParOf" srcId="{11B50A00-F290-6944-BB74-41F19A1DF5CE}" destId="{CA68B1E9-F66A-4749-96E3-9C458738E4E8}" srcOrd="0" destOrd="0" presId="urn:microsoft.com/office/officeart/2005/8/layout/hierarchy1"/>
    <dgm:cxn modelId="{1ABB0C21-ABF8-2D4B-93A9-A5EA3A530683}" type="presParOf" srcId="{11B50A00-F290-6944-BB74-41F19A1DF5CE}" destId="{FD83F0AA-7734-894D-A6DA-9E30C94FE8D7}" srcOrd="1" destOrd="0" presId="urn:microsoft.com/office/officeart/2005/8/layout/hierarchy1"/>
    <dgm:cxn modelId="{2FD36ED2-43A2-7A4F-B399-C7A1826509C4}" type="presParOf" srcId="{FD83F0AA-7734-894D-A6DA-9E30C94FE8D7}" destId="{E05E1317-F0E3-594D-A9C4-7742BEA5EA78}" srcOrd="0" destOrd="0" presId="urn:microsoft.com/office/officeart/2005/8/layout/hierarchy1"/>
    <dgm:cxn modelId="{A7DC79A0-1EFF-A748-A31A-21194545BEB3}" type="presParOf" srcId="{E05E1317-F0E3-594D-A9C4-7742BEA5EA78}" destId="{34B7D916-05AD-714A-B21A-4BE3BB3B5500}" srcOrd="0" destOrd="0" presId="urn:microsoft.com/office/officeart/2005/8/layout/hierarchy1"/>
    <dgm:cxn modelId="{247D213A-7814-AC41-BEE0-D6CA6E1D99D7}" type="presParOf" srcId="{E05E1317-F0E3-594D-A9C4-7742BEA5EA78}" destId="{37A37354-7688-C94C-98D1-4FD6F013E2DC}" srcOrd="1" destOrd="0" presId="urn:microsoft.com/office/officeart/2005/8/layout/hierarchy1"/>
    <dgm:cxn modelId="{79A3E1BD-5BFE-9744-B868-857DBB592199}" type="presParOf" srcId="{FD83F0AA-7734-894D-A6DA-9E30C94FE8D7}" destId="{512DB51D-CCCD-974B-80EF-EB4C24AFA84F}" srcOrd="1" destOrd="0" presId="urn:microsoft.com/office/officeart/2005/8/layout/hierarchy1"/>
    <dgm:cxn modelId="{65072008-E090-5444-97F5-6C6E115A6A34}" type="presParOf" srcId="{11B50A00-F290-6944-BB74-41F19A1DF5CE}" destId="{5A99CB3E-0D9F-E941-A019-416E6111F921}" srcOrd="2" destOrd="0" presId="urn:microsoft.com/office/officeart/2005/8/layout/hierarchy1"/>
    <dgm:cxn modelId="{9730DA33-68A6-9E4C-8B23-E1EF7B02D2FB}" type="presParOf" srcId="{11B50A00-F290-6944-BB74-41F19A1DF5CE}" destId="{9F22431A-B9C8-F343-9092-1147F0B8DA80}" srcOrd="3" destOrd="0" presId="urn:microsoft.com/office/officeart/2005/8/layout/hierarchy1"/>
    <dgm:cxn modelId="{002194DD-29F5-1847-A492-1A29139D2BE8}" type="presParOf" srcId="{9F22431A-B9C8-F343-9092-1147F0B8DA80}" destId="{09F6100A-CBD6-1540-9F14-5CEBAD2A4269}" srcOrd="0" destOrd="0" presId="urn:microsoft.com/office/officeart/2005/8/layout/hierarchy1"/>
    <dgm:cxn modelId="{02277F22-F7B8-934E-8DE2-169B8F503B8C}" type="presParOf" srcId="{09F6100A-CBD6-1540-9F14-5CEBAD2A4269}" destId="{4BA518B5-AE62-FB4A-9B7F-FD0978185136}" srcOrd="0" destOrd="0" presId="urn:microsoft.com/office/officeart/2005/8/layout/hierarchy1"/>
    <dgm:cxn modelId="{EBAFF052-3BFD-9046-A4E0-CC9DED1D63E1}" type="presParOf" srcId="{09F6100A-CBD6-1540-9F14-5CEBAD2A4269}" destId="{6DED0203-9F96-964D-86CC-4DC7020548A8}" srcOrd="1" destOrd="0" presId="urn:microsoft.com/office/officeart/2005/8/layout/hierarchy1"/>
    <dgm:cxn modelId="{AD516CC1-63D9-8746-AEC1-0D0B27D695C5}" type="presParOf" srcId="{9F22431A-B9C8-F343-9092-1147F0B8DA80}" destId="{9EEFF1F5-E5C7-8448-AE69-F05AB588FAC5}" srcOrd="1" destOrd="0" presId="urn:microsoft.com/office/officeart/2005/8/layout/hierarchy1"/>
    <dgm:cxn modelId="{0C47F3FC-F9C1-7F4B-B046-528C598DAE11}" type="presParOf" srcId="{ACAB713B-28D8-4846-B405-B05817517988}" destId="{1B7FB27F-9337-BE44-8BDA-B1350D09C175}" srcOrd="4" destOrd="0" presId="urn:microsoft.com/office/officeart/2005/8/layout/hierarchy1"/>
    <dgm:cxn modelId="{9C523E1C-6696-6645-8126-FC728B2BE4F3}" type="presParOf" srcId="{ACAB713B-28D8-4846-B405-B05817517988}" destId="{516EDBD6-3B3C-6C4B-8313-EAF2F12D6835}" srcOrd="5" destOrd="0" presId="urn:microsoft.com/office/officeart/2005/8/layout/hierarchy1"/>
    <dgm:cxn modelId="{EADF7188-F9E9-9C47-B21A-AA1F0A548909}" type="presParOf" srcId="{516EDBD6-3B3C-6C4B-8313-EAF2F12D6835}" destId="{26D23904-B747-6D41-9428-ECF00F822201}" srcOrd="0" destOrd="0" presId="urn:microsoft.com/office/officeart/2005/8/layout/hierarchy1"/>
    <dgm:cxn modelId="{FA6BBF45-39C6-4D4B-84EA-CB10D1D51DCC}" type="presParOf" srcId="{26D23904-B747-6D41-9428-ECF00F822201}" destId="{F023881E-957B-B846-A00E-2D5150BEC852}" srcOrd="0" destOrd="0" presId="urn:microsoft.com/office/officeart/2005/8/layout/hierarchy1"/>
    <dgm:cxn modelId="{C3488D77-8D28-ED44-851C-98C13C8270DF}" type="presParOf" srcId="{26D23904-B747-6D41-9428-ECF00F822201}" destId="{07EFF8E6-881D-1D48-8F54-CFE4C70AB2BA}" srcOrd="1" destOrd="0" presId="urn:microsoft.com/office/officeart/2005/8/layout/hierarchy1"/>
    <dgm:cxn modelId="{FE624BFC-8BB5-8A4E-8543-F3A33E30CEC1}" type="presParOf" srcId="{516EDBD6-3B3C-6C4B-8313-EAF2F12D6835}" destId="{02A9E2B3-A5B3-1640-B830-18CC85B66B9C}" srcOrd="1" destOrd="0" presId="urn:microsoft.com/office/officeart/2005/8/layout/hierarchy1"/>
    <dgm:cxn modelId="{BEB61219-2BC4-E34F-AA06-67A5DDB45161}" type="presParOf" srcId="{02A9E2B3-A5B3-1640-B830-18CC85B66B9C}" destId="{B35E3AAF-56D6-D448-8EE0-E5A1CAD192DB}" srcOrd="0" destOrd="0" presId="urn:microsoft.com/office/officeart/2005/8/layout/hierarchy1"/>
    <dgm:cxn modelId="{8A80C032-866E-234F-AAAF-A84A42D249A8}" type="presParOf" srcId="{02A9E2B3-A5B3-1640-B830-18CC85B66B9C}" destId="{B0A83384-9386-E147-AC4D-3DB8696B3BE5}" srcOrd="1" destOrd="0" presId="urn:microsoft.com/office/officeart/2005/8/layout/hierarchy1"/>
    <dgm:cxn modelId="{0D4DC3C3-5E80-7C4E-8E2C-2E143BB77D9E}" type="presParOf" srcId="{B0A83384-9386-E147-AC4D-3DB8696B3BE5}" destId="{7D81CF68-56FC-6E42-B5C2-7A85674774DD}" srcOrd="0" destOrd="0" presId="urn:microsoft.com/office/officeart/2005/8/layout/hierarchy1"/>
    <dgm:cxn modelId="{6E0EECE0-651B-254A-8F62-B38B81E71E50}" type="presParOf" srcId="{7D81CF68-56FC-6E42-B5C2-7A85674774DD}" destId="{04A78917-F7F9-7647-ACB5-19D5361BACA8}" srcOrd="0" destOrd="0" presId="urn:microsoft.com/office/officeart/2005/8/layout/hierarchy1"/>
    <dgm:cxn modelId="{8117A9A0-346F-6E42-9FEE-CD09CCDF9FFA}" type="presParOf" srcId="{7D81CF68-56FC-6E42-B5C2-7A85674774DD}" destId="{7423A6A7-2CC6-A741-941C-20FFC89FCC2A}" srcOrd="1" destOrd="0" presId="urn:microsoft.com/office/officeart/2005/8/layout/hierarchy1"/>
    <dgm:cxn modelId="{82AE77D7-013B-9241-AC79-DEF50B908926}" type="presParOf" srcId="{B0A83384-9386-E147-AC4D-3DB8696B3BE5}" destId="{7C572339-6333-054F-8FA4-6440135E456C}" srcOrd="1" destOrd="0" presId="urn:microsoft.com/office/officeart/2005/8/layout/hierarchy1"/>
    <dgm:cxn modelId="{ADF7361E-A46B-FA4A-BC27-A6BC335F9BFD}" type="presParOf" srcId="{02A9E2B3-A5B3-1640-B830-18CC85B66B9C}" destId="{0CDB72A9-7BB6-FC40-9D86-18FAA454C438}" srcOrd="2" destOrd="0" presId="urn:microsoft.com/office/officeart/2005/8/layout/hierarchy1"/>
    <dgm:cxn modelId="{78E629D3-3BCF-7D4F-866B-563F43FFBF16}" type="presParOf" srcId="{02A9E2B3-A5B3-1640-B830-18CC85B66B9C}" destId="{0B19D0A4-18C2-C349-B3D7-24E04A6D74E5}" srcOrd="3" destOrd="0" presId="urn:microsoft.com/office/officeart/2005/8/layout/hierarchy1"/>
    <dgm:cxn modelId="{FDF43522-F73A-3A4D-87DC-778B58E347C4}" type="presParOf" srcId="{0B19D0A4-18C2-C349-B3D7-24E04A6D74E5}" destId="{674F0C1B-2E3A-EF41-9F82-45E0198901BD}" srcOrd="0" destOrd="0" presId="urn:microsoft.com/office/officeart/2005/8/layout/hierarchy1"/>
    <dgm:cxn modelId="{8A9A350E-E056-F944-97DA-32A9CCD40EAB}" type="presParOf" srcId="{674F0C1B-2E3A-EF41-9F82-45E0198901BD}" destId="{05329A03-75ED-0541-BED2-B42648EB289E}" srcOrd="0" destOrd="0" presId="urn:microsoft.com/office/officeart/2005/8/layout/hierarchy1"/>
    <dgm:cxn modelId="{0F9B4EF2-D2C8-5145-A25E-BE64BA1EF905}" type="presParOf" srcId="{674F0C1B-2E3A-EF41-9F82-45E0198901BD}" destId="{DEEEA5B1-6155-5A4C-B47D-328593708FF9}" srcOrd="1" destOrd="0" presId="urn:microsoft.com/office/officeart/2005/8/layout/hierarchy1"/>
    <dgm:cxn modelId="{C82FCD6A-9C36-EF47-9FB8-9382E8E4A5EB}" type="presParOf" srcId="{0B19D0A4-18C2-C349-B3D7-24E04A6D74E5}" destId="{81B65E65-D91F-0140-B7AB-DAC7130EE8E0}" srcOrd="1" destOrd="0" presId="urn:microsoft.com/office/officeart/2005/8/layout/hierarchy1"/>
    <dgm:cxn modelId="{84E4DD9A-4BE4-664B-AB03-A9B3E5056F1D}" type="presParOf" srcId="{02A9E2B3-A5B3-1640-B830-18CC85B66B9C}" destId="{2C9EFDF9-85BD-F34D-A8EF-C0847EECB3C6}" srcOrd="4" destOrd="0" presId="urn:microsoft.com/office/officeart/2005/8/layout/hierarchy1"/>
    <dgm:cxn modelId="{18E8DD65-05B8-BA45-9FAD-C2912C401A1B}" type="presParOf" srcId="{02A9E2B3-A5B3-1640-B830-18CC85B66B9C}" destId="{25F5929E-98C1-2A42-9608-CEF12F7D6454}" srcOrd="5" destOrd="0" presId="urn:microsoft.com/office/officeart/2005/8/layout/hierarchy1"/>
    <dgm:cxn modelId="{D6F5FF38-CB84-9640-A108-987CE2630817}" type="presParOf" srcId="{25F5929E-98C1-2A42-9608-CEF12F7D6454}" destId="{C69897E1-C542-7C44-A593-B8184B51A49B}" srcOrd="0" destOrd="0" presId="urn:microsoft.com/office/officeart/2005/8/layout/hierarchy1"/>
    <dgm:cxn modelId="{7AD4E71C-4756-9445-9E39-D1C549779977}" type="presParOf" srcId="{C69897E1-C542-7C44-A593-B8184B51A49B}" destId="{358B6FF9-887C-0F47-8BE6-1581D6A9DB79}" srcOrd="0" destOrd="0" presId="urn:microsoft.com/office/officeart/2005/8/layout/hierarchy1"/>
    <dgm:cxn modelId="{669DB14C-0DC5-F54C-8E19-D9D420B00485}" type="presParOf" srcId="{C69897E1-C542-7C44-A593-B8184B51A49B}" destId="{929A8D7A-A5A4-DA4F-8602-7F2E222C52EF}" srcOrd="1" destOrd="0" presId="urn:microsoft.com/office/officeart/2005/8/layout/hierarchy1"/>
    <dgm:cxn modelId="{E33466BF-E5E7-1A48-B5B3-DA80FC4B6A67}" type="presParOf" srcId="{25F5929E-98C1-2A42-9608-CEF12F7D6454}" destId="{D2958354-3EA8-AA47-86ED-71E23B0123A2}" srcOrd="1" destOrd="0" presId="urn:microsoft.com/office/officeart/2005/8/layout/hierarchy1"/>
    <dgm:cxn modelId="{425DF56F-D45D-F544-8491-83AF18E7957A}" type="presParOf" srcId="{5B56AE0A-33E4-DE48-997F-9A3782271B2C}" destId="{0D46DC39-26A8-A04D-A2CA-70B39CAC2174}" srcOrd="2" destOrd="0" presId="urn:microsoft.com/office/officeart/2005/8/layout/hierarchy1"/>
    <dgm:cxn modelId="{77787BA1-7B95-AC48-8306-18D81F6E5C4C}" type="presParOf" srcId="{5B56AE0A-33E4-DE48-997F-9A3782271B2C}" destId="{DAB637E5-5817-B949-8D44-947A9818F7C4}" srcOrd="3" destOrd="0" presId="urn:microsoft.com/office/officeart/2005/8/layout/hierarchy1"/>
    <dgm:cxn modelId="{4FF7D794-DE56-1543-85FF-43DD1B2E3505}" type="presParOf" srcId="{DAB637E5-5817-B949-8D44-947A9818F7C4}" destId="{A660A67D-33FC-EB48-83E5-6D10BF1E9A6C}" srcOrd="0" destOrd="0" presId="urn:microsoft.com/office/officeart/2005/8/layout/hierarchy1"/>
    <dgm:cxn modelId="{BC132097-21D1-4A4C-B9A9-49C4E8DC0768}" type="presParOf" srcId="{A660A67D-33FC-EB48-83E5-6D10BF1E9A6C}" destId="{65D8766F-5F5E-0142-9640-4450A1E50879}" srcOrd="0" destOrd="0" presId="urn:microsoft.com/office/officeart/2005/8/layout/hierarchy1"/>
    <dgm:cxn modelId="{61487710-118D-E944-8116-3D336A640797}" type="presParOf" srcId="{A660A67D-33FC-EB48-83E5-6D10BF1E9A6C}" destId="{2A8F1E56-A04B-C241-AF19-C47272461613}" srcOrd="1" destOrd="0" presId="urn:microsoft.com/office/officeart/2005/8/layout/hierarchy1"/>
    <dgm:cxn modelId="{0A884594-AE11-3A41-A52D-0F4A710425FC}" type="presParOf" srcId="{DAB637E5-5817-B949-8D44-947A9818F7C4}" destId="{A51BA1D2-A709-CD42-B6AB-24FC63DFAA8E}" srcOrd="1" destOrd="0" presId="urn:microsoft.com/office/officeart/2005/8/layout/hierarchy1"/>
    <dgm:cxn modelId="{33CBAB4C-DF8C-6246-9E82-4663478778EE}" type="presParOf" srcId="{A51BA1D2-A709-CD42-B6AB-24FC63DFAA8E}" destId="{2F6A0E73-4CC1-5543-AE21-9CEDD65BBCE9}" srcOrd="0" destOrd="0" presId="urn:microsoft.com/office/officeart/2005/8/layout/hierarchy1"/>
    <dgm:cxn modelId="{9D10A7C9-DF00-B242-842E-E08CB35061D8}" type="presParOf" srcId="{A51BA1D2-A709-CD42-B6AB-24FC63DFAA8E}" destId="{F2AB7E1D-DD7A-5645-81AA-3D8F5876F3C5}" srcOrd="1" destOrd="0" presId="urn:microsoft.com/office/officeart/2005/8/layout/hierarchy1"/>
    <dgm:cxn modelId="{344442F7-D357-F641-8A42-327DAB41036F}" type="presParOf" srcId="{F2AB7E1D-DD7A-5645-81AA-3D8F5876F3C5}" destId="{A5ED9213-83EB-5649-AA8A-61749EAE4448}" srcOrd="0" destOrd="0" presId="urn:microsoft.com/office/officeart/2005/8/layout/hierarchy1"/>
    <dgm:cxn modelId="{9FC88271-676B-B84F-B727-52FE94350EEB}" type="presParOf" srcId="{A5ED9213-83EB-5649-AA8A-61749EAE4448}" destId="{5D2399CB-7AE7-7E48-9CBB-A306CBBEBAA5}" srcOrd="0" destOrd="0" presId="urn:microsoft.com/office/officeart/2005/8/layout/hierarchy1"/>
    <dgm:cxn modelId="{6E158A2D-B185-404A-8D02-3CE39507707A}" type="presParOf" srcId="{A5ED9213-83EB-5649-AA8A-61749EAE4448}" destId="{141B8D12-F987-844A-9596-791058C4B6AF}" srcOrd="1" destOrd="0" presId="urn:microsoft.com/office/officeart/2005/8/layout/hierarchy1"/>
    <dgm:cxn modelId="{6BBD743D-40BA-9040-897B-F224AC8F190C}" type="presParOf" srcId="{F2AB7E1D-DD7A-5645-81AA-3D8F5876F3C5}" destId="{2C5635E8-C4BC-E546-92FE-05250F2EDDEE}" srcOrd="1" destOrd="0" presId="urn:microsoft.com/office/officeart/2005/8/layout/hierarchy1"/>
    <dgm:cxn modelId="{9DEC914A-7E00-A042-915D-D3339608DFF1}" type="presParOf" srcId="{A51BA1D2-A709-CD42-B6AB-24FC63DFAA8E}" destId="{E5E61B5F-A40E-3849-B37A-FC85D47BB047}" srcOrd="2" destOrd="0" presId="urn:microsoft.com/office/officeart/2005/8/layout/hierarchy1"/>
    <dgm:cxn modelId="{50E946B6-9728-F84E-B5D6-EBCB2B3F5F85}" type="presParOf" srcId="{A51BA1D2-A709-CD42-B6AB-24FC63DFAA8E}" destId="{87768CDA-F547-C140-AE12-F0BBDA8A9A2E}" srcOrd="3" destOrd="0" presId="urn:microsoft.com/office/officeart/2005/8/layout/hierarchy1"/>
    <dgm:cxn modelId="{8A0D5CBA-67A0-754B-AD5B-666B7DE67D1A}" type="presParOf" srcId="{87768CDA-F547-C140-AE12-F0BBDA8A9A2E}" destId="{7AA79373-9F81-8B41-801B-E1EA8DC51187}" srcOrd="0" destOrd="0" presId="urn:microsoft.com/office/officeart/2005/8/layout/hierarchy1"/>
    <dgm:cxn modelId="{B7387AB6-850E-D84E-900D-39E488359164}" type="presParOf" srcId="{7AA79373-9F81-8B41-801B-E1EA8DC51187}" destId="{CD7748F5-3035-934C-A8C8-C97D7C37C33D}" srcOrd="0" destOrd="0" presId="urn:microsoft.com/office/officeart/2005/8/layout/hierarchy1"/>
    <dgm:cxn modelId="{74817B8C-A03A-B34E-B916-68B17E2606C5}" type="presParOf" srcId="{7AA79373-9F81-8B41-801B-E1EA8DC51187}" destId="{9BD2F813-9F1C-4649-95C6-81CBD4582E05}" srcOrd="1" destOrd="0" presId="urn:microsoft.com/office/officeart/2005/8/layout/hierarchy1"/>
    <dgm:cxn modelId="{570A6726-EBCD-2C4F-9D40-F3F70DEDA7D4}" type="presParOf" srcId="{87768CDA-F547-C140-AE12-F0BBDA8A9A2E}" destId="{D1F207BF-1389-D749-AA4B-194058ECF7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ECF55C-A969-3F4C-9CDD-F56F27C4E2E6}" type="doc">
      <dgm:prSet loTypeId="urn:microsoft.com/office/officeart/2005/8/layout/hierarchy2" loCatId="" qsTypeId="urn:microsoft.com/office/officeart/2005/8/quickstyle/simple1" qsCatId="simple" csTypeId="urn:microsoft.com/office/officeart/2005/8/colors/colorful2" csCatId="colorful" phldr="1"/>
      <dgm:spPr/>
      <dgm:t>
        <a:bodyPr/>
        <a:lstStyle/>
        <a:p>
          <a:endParaRPr lang="fr-FR"/>
        </a:p>
      </dgm:t>
    </dgm:pt>
    <dgm:pt modelId="{AA4C28D9-5A22-FB4C-BA7C-9D37A1014DF7}">
      <dgm:prSet phldrT="[Texte]"/>
      <dgm:spPr/>
      <dgm:t>
        <a:bodyPr/>
        <a:lstStyle/>
        <a:p>
          <a:r>
            <a:rPr lang="fr-FR" dirty="0"/>
            <a:t>Non accepté dans l’indemnité</a:t>
          </a:r>
        </a:p>
      </dgm:t>
    </dgm:pt>
    <dgm:pt modelId="{A0325880-F887-C74E-A5B4-98A0F7438D3C}" type="parTrans" cxnId="{9EE41C3C-3121-0C4D-A790-A5B4B4A5FE9F}">
      <dgm:prSet/>
      <dgm:spPr/>
      <dgm:t>
        <a:bodyPr/>
        <a:lstStyle/>
        <a:p>
          <a:endParaRPr lang="fr-FR"/>
        </a:p>
      </dgm:t>
    </dgm:pt>
    <dgm:pt modelId="{257420FD-D0B6-BE40-A626-44CECEFC1838}" type="sibTrans" cxnId="{9EE41C3C-3121-0C4D-A790-A5B4B4A5FE9F}">
      <dgm:prSet/>
      <dgm:spPr/>
      <dgm:t>
        <a:bodyPr/>
        <a:lstStyle/>
        <a:p>
          <a:endParaRPr lang="fr-FR"/>
        </a:p>
      </dgm:t>
    </dgm:pt>
    <dgm:pt modelId="{08231642-493F-FF45-851F-7800ACD755A1}">
      <dgm:prSet phldrT="[Texte]"/>
      <dgm:spPr/>
      <dgm:t>
        <a:bodyPr/>
        <a:lstStyle/>
        <a:p>
          <a:r>
            <a:rPr lang="fr-FR" dirty="0"/>
            <a:t>Chaise de bureau</a:t>
          </a:r>
        </a:p>
      </dgm:t>
    </dgm:pt>
    <dgm:pt modelId="{DA3ED92F-CEA3-9047-B69F-5FAC49C016B4}" type="parTrans" cxnId="{64B3766E-0F2F-8148-A0CD-ED23F27A969B}">
      <dgm:prSet/>
      <dgm:spPr/>
      <dgm:t>
        <a:bodyPr/>
        <a:lstStyle/>
        <a:p>
          <a:endParaRPr lang="fr-FR"/>
        </a:p>
      </dgm:t>
    </dgm:pt>
    <dgm:pt modelId="{F6A03A9D-80F7-3146-B4AE-057178FF0418}" type="sibTrans" cxnId="{64B3766E-0F2F-8148-A0CD-ED23F27A969B}">
      <dgm:prSet/>
      <dgm:spPr/>
      <dgm:t>
        <a:bodyPr/>
        <a:lstStyle/>
        <a:p>
          <a:endParaRPr lang="fr-FR"/>
        </a:p>
      </dgm:t>
    </dgm:pt>
    <dgm:pt modelId="{F4154CB7-1E5A-594E-A871-C2432D6E04F8}">
      <dgm:prSet phldrT="[Texte]"/>
      <dgm:spPr/>
      <dgm:t>
        <a:bodyPr/>
        <a:lstStyle/>
        <a:p>
          <a:r>
            <a:rPr lang="fr-FR" dirty="0"/>
            <a:t>Lampe de bureau</a:t>
          </a:r>
        </a:p>
      </dgm:t>
    </dgm:pt>
    <dgm:pt modelId="{33037F2A-119A-A740-9D55-2EA0251D311D}" type="parTrans" cxnId="{AB18AC6F-E1E1-2544-AF27-DDD6D8DD499A}">
      <dgm:prSet/>
      <dgm:spPr/>
      <dgm:t>
        <a:bodyPr/>
        <a:lstStyle/>
        <a:p>
          <a:endParaRPr lang="fr-FR"/>
        </a:p>
      </dgm:t>
    </dgm:pt>
    <dgm:pt modelId="{759E7C21-E297-0443-9047-2C6D5502F537}" type="sibTrans" cxnId="{AB18AC6F-E1E1-2544-AF27-DDD6D8DD499A}">
      <dgm:prSet/>
      <dgm:spPr/>
      <dgm:t>
        <a:bodyPr/>
        <a:lstStyle/>
        <a:p>
          <a:endParaRPr lang="fr-FR"/>
        </a:p>
      </dgm:t>
    </dgm:pt>
    <dgm:pt modelId="{1D4C272F-4617-C146-B4A6-C63CB464E242}">
      <dgm:prSet/>
      <dgm:spPr/>
      <dgm:t>
        <a:bodyPr/>
        <a:lstStyle/>
        <a:p>
          <a:r>
            <a:rPr lang="fr-FR" dirty="0"/>
            <a:t>Bureau</a:t>
          </a:r>
        </a:p>
      </dgm:t>
    </dgm:pt>
    <dgm:pt modelId="{0486B8E6-7B84-B642-99F0-607245B89DA2}" type="parTrans" cxnId="{56B115A7-9240-B04B-9D6C-2B5C07CBE14A}">
      <dgm:prSet/>
      <dgm:spPr/>
      <dgm:t>
        <a:bodyPr/>
        <a:lstStyle/>
        <a:p>
          <a:endParaRPr lang="fr-FR"/>
        </a:p>
      </dgm:t>
    </dgm:pt>
    <dgm:pt modelId="{DFF25682-B4A7-B743-9E7D-78AAB36F7E3D}" type="sibTrans" cxnId="{56B115A7-9240-B04B-9D6C-2B5C07CBE14A}">
      <dgm:prSet/>
      <dgm:spPr/>
      <dgm:t>
        <a:bodyPr/>
        <a:lstStyle/>
        <a:p>
          <a:endParaRPr lang="fr-FR"/>
        </a:p>
      </dgm:t>
    </dgm:pt>
    <dgm:pt modelId="{BE2D4B70-98F8-6F4C-9467-0EF13C9658E7}">
      <dgm:prSet/>
      <dgm:spPr/>
      <dgm:t>
        <a:bodyPr/>
        <a:lstStyle/>
        <a:p>
          <a:r>
            <a:rPr lang="fr-FR" dirty="0"/>
            <a:t>Écran supplémentaire</a:t>
          </a:r>
        </a:p>
      </dgm:t>
    </dgm:pt>
    <dgm:pt modelId="{E0DA4A45-5F8E-0F41-9B56-91B5921774F3}" type="parTrans" cxnId="{1D49842D-D604-B24F-AC66-4DE54DF2CB1F}">
      <dgm:prSet/>
      <dgm:spPr/>
      <dgm:t>
        <a:bodyPr/>
        <a:lstStyle/>
        <a:p>
          <a:endParaRPr lang="fr-FR"/>
        </a:p>
      </dgm:t>
    </dgm:pt>
    <dgm:pt modelId="{E3D56278-AAFC-E248-9368-3C5B50F87408}" type="sibTrans" cxnId="{1D49842D-D604-B24F-AC66-4DE54DF2CB1F}">
      <dgm:prSet/>
      <dgm:spPr/>
      <dgm:t>
        <a:bodyPr/>
        <a:lstStyle/>
        <a:p>
          <a:endParaRPr lang="fr-FR"/>
        </a:p>
      </dgm:t>
    </dgm:pt>
    <dgm:pt modelId="{913E6326-F65F-7A4B-8F0F-EF423787CD88}">
      <dgm:prSet/>
      <dgm:spPr/>
      <dgm:t>
        <a:bodyPr/>
        <a:lstStyle/>
        <a:p>
          <a:r>
            <a:rPr lang="fr-FR" dirty="0"/>
            <a:t>Imprimante/scanner</a:t>
          </a:r>
        </a:p>
      </dgm:t>
    </dgm:pt>
    <dgm:pt modelId="{2509292E-2186-CB42-BF4E-68B7D31C4E90}" type="parTrans" cxnId="{BFEFD6F6-2A75-214D-B0E6-A46337F22298}">
      <dgm:prSet/>
      <dgm:spPr/>
      <dgm:t>
        <a:bodyPr/>
        <a:lstStyle/>
        <a:p>
          <a:endParaRPr lang="fr-FR"/>
        </a:p>
      </dgm:t>
    </dgm:pt>
    <dgm:pt modelId="{34CCAC04-1F43-1E4B-8C7C-23AEBF712435}" type="sibTrans" cxnId="{BFEFD6F6-2A75-214D-B0E6-A46337F22298}">
      <dgm:prSet/>
      <dgm:spPr/>
      <dgm:t>
        <a:bodyPr/>
        <a:lstStyle/>
        <a:p>
          <a:endParaRPr lang="fr-FR"/>
        </a:p>
      </dgm:t>
    </dgm:pt>
    <dgm:pt modelId="{3ACF1CC6-5B03-C440-848D-683DDCF36652}">
      <dgm:prSet/>
      <dgm:spPr/>
      <dgm:t>
        <a:bodyPr/>
        <a:lstStyle/>
        <a:p>
          <a:r>
            <a:rPr lang="fr-FR" dirty="0"/>
            <a:t>Clavier, souris, souris à pédale, boule de commande, pavé tactile</a:t>
          </a:r>
        </a:p>
      </dgm:t>
    </dgm:pt>
    <dgm:pt modelId="{84136AE6-12B5-3049-9110-401079EF574E}" type="parTrans" cxnId="{240D84A2-8689-0942-ADED-6D0CD463ABE4}">
      <dgm:prSet/>
      <dgm:spPr/>
      <dgm:t>
        <a:bodyPr/>
        <a:lstStyle/>
        <a:p>
          <a:endParaRPr lang="fr-FR"/>
        </a:p>
      </dgm:t>
    </dgm:pt>
    <dgm:pt modelId="{8164F0B1-4A65-8A41-99D3-DF0FE6060EE2}" type="sibTrans" cxnId="{240D84A2-8689-0942-ADED-6D0CD463ABE4}">
      <dgm:prSet/>
      <dgm:spPr/>
      <dgm:t>
        <a:bodyPr/>
        <a:lstStyle/>
        <a:p>
          <a:endParaRPr lang="fr-FR"/>
        </a:p>
      </dgm:t>
    </dgm:pt>
    <dgm:pt modelId="{4C0CF800-4C1F-4747-B7A8-2FC86F7048CA}">
      <dgm:prSet/>
      <dgm:spPr/>
      <dgm:t>
        <a:bodyPr/>
        <a:lstStyle/>
        <a:p>
          <a:r>
            <a:rPr lang="fr-FR" dirty="0"/>
            <a:t>Casque, enceinte conférence mains libres</a:t>
          </a:r>
        </a:p>
      </dgm:t>
    </dgm:pt>
    <dgm:pt modelId="{7C46FCC8-364E-3142-97FF-09F0753D71E5}" type="parTrans" cxnId="{284DD55D-64E7-914C-AA34-AE7C4CA050A5}">
      <dgm:prSet/>
      <dgm:spPr/>
      <dgm:t>
        <a:bodyPr/>
        <a:lstStyle/>
        <a:p>
          <a:endParaRPr lang="fr-FR"/>
        </a:p>
      </dgm:t>
    </dgm:pt>
    <dgm:pt modelId="{0360374D-09E1-8440-BC0D-63ED384FD996}" type="sibTrans" cxnId="{284DD55D-64E7-914C-AA34-AE7C4CA050A5}">
      <dgm:prSet/>
      <dgm:spPr/>
      <dgm:t>
        <a:bodyPr/>
        <a:lstStyle/>
        <a:p>
          <a:endParaRPr lang="fr-FR"/>
        </a:p>
      </dgm:t>
    </dgm:pt>
    <dgm:pt modelId="{869A3EBA-618B-0240-91F3-D67C49D33869}" type="pres">
      <dgm:prSet presAssocID="{51ECF55C-A969-3F4C-9CDD-F56F27C4E2E6}" presName="diagram" presStyleCnt="0">
        <dgm:presLayoutVars>
          <dgm:chPref val="1"/>
          <dgm:dir/>
          <dgm:animOne val="branch"/>
          <dgm:animLvl val="lvl"/>
          <dgm:resizeHandles val="exact"/>
        </dgm:presLayoutVars>
      </dgm:prSet>
      <dgm:spPr/>
    </dgm:pt>
    <dgm:pt modelId="{905D5720-BFD2-5340-A9D3-390FDE6A51DB}" type="pres">
      <dgm:prSet presAssocID="{AA4C28D9-5A22-FB4C-BA7C-9D37A1014DF7}" presName="root1" presStyleCnt="0"/>
      <dgm:spPr/>
    </dgm:pt>
    <dgm:pt modelId="{500DA8A1-B272-DA46-A9B4-E3E872D554B6}" type="pres">
      <dgm:prSet presAssocID="{AA4C28D9-5A22-FB4C-BA7C-9D37A1014DF7}" presName="LevelOneTextNode" presStyleLbl="node0" presStyleIdx="0" presStyleCnt="1" custLinFactX="-82860" custLinFactNeighborX="-100000" custLinFactNeighborY="3004">
        <dgm:presLayoutVars>
          <dgm:chPref val="3"/>
        </dgm:presLayoutVars>
      </dgm:prSet>
      <dgm:spPr/>
    </dgm:pt>
    <dgm:pt modelId="{46EE99A3-9812-5C42-8F1C-FE65AA8C98BB}" type="pres">
      <dgm:prSet presAssocID="{AA4C28D9-5A22-FB4C-BA7C-9D37A1014DF7}" presName="level2hierChild" presStyleCnt="0"/>
      <dgm:spPr/>
    </dgm:pt>
    <dgm:pt modelId="{012CFC5D-E6E4-AB4B-979A-E7EBEA47A6D7}" type="pres">
      <dgm:prSet presAssocID="{DA3ED92F-CEA3-9047-B69F-5FAC49C016B4}" presName="conn2-1" presStyleLbl="parChTrans1D2" presStyleIdx="0" presStyleCnt="7"/>
      <dgm:spPr/>
    </dgm:pt>
    <dgm:pt modelId="{DF18B2A8-BA94-6746-913B-B10E2A93961A}" type="pres">
      <dgm:prSet presAssocID="{DA3ED92F-CEA3-9047-B69F-5FAC49C016B4}" presName="connTx" presStyleLbl="parChTrans1D2" presStyleIdx="0" presStyleCnt="7"/>
      <dgm:spPr/>
    </dgm:pt>
    <dgm:pt modelId="{8DAF616E-C833-1249-9149-6362064CDC95}" type="pres">
      <dgm:prSet presAssocID="{08231642-493F-FF45-851F-7800ACD755A1}" presName="root2" presStyleCnt="0"/>
      <dgm:spPr/>
    </dgm:pt>
    <dgm:pt modelId="{FF26CB76-A19D-C245-A773-EEFCF4E4DF5F}" type="pres">
      <dgm:prSet presAssocID="{08231642-493F-FF45-851F-7800ACD755A1}" presName="LevelTwoTextNode" presStyleLbl="node2" presStyleIdx="0" presStyleCnt="7">
        <dgm:presLayoutVars>
          <dgm:chPref val="3"/>
        </dgm:presLayoutVars>
      </dgm:prSet>
      <dgm:spPr/>
    </dgm:pt>
    <dgm:pt modelId="{AEBB9EC4-B6FC-7A40-8C71-D36D2DB98753}" type="pres">
      <dgm:prSet presAssocID="{08231642-493F-FF45-851F-7800ACD755A1}" presName="level3hierChild" presStyleCnt="0"/>
      <dgm:spPr/>
    </dgm:pt>
    <dgm:pt modelId="{F192D8B3-DBD8-514F-BED1-402C3F9465EB}" type="pres">
      <dgm:prSet presAssocID="{33037F2A-119A-A740-9D55-2EA0251D311D}" presName="conn2-1" presStyleLbl="parChTrans1D2" presStyleIdx="1" presStyleCnt="7"/>
      <dgm:spPr/>
    </dgm:pt>
    <dgm:pt modelId="{BA927CBF-7941-3B4A-B294-BCC7199E2051}" type="pres">
      <dgm:prSet presAssocID="{33037F2A-119A-A740-9D55-2EA0251D311D}" presName="connTx" presStyleLbl="parChTrans1D2" presStyleIdx="1" presStyleCnt="7"/>
      <dgm:spPr/>
    </dgm:pt>
    <dgm:pt modelId="{C5656FD8-8398-0F4D-801F-DE944EFF6D29}" type="pres">
      <dgm:prSet presAssocID="{F4154CB7-1E5A-594E-A871-C2432D6E04F8}" presName="root2" presStyleCnt="0"/>
      <dgm:spPr/>
    </dgm:pt>
    <dgm:pt modelId="{B329BE7F-1FDD-654A-9898-DDF2258CECB4}" type="pres">
      <dgm:prSet presAssocID="{F4154CB7-1E5A-594E-A871-C2432D6E04F8}" presName="LevelTwoTextNode" presStyleLbl="node2" presStyleIdx="1" presStyleCnt="7">
        <dgm:presLayoutVars>
          <dgm:chPref val="3"/>
        </dgm:presLayoutVars>
      </dgm:prSet>
      <dgm:spPr/>
    </dgm:pt>
    <dgm:pt modelId="{363D849D-5A9D-3248-B71E-DFD884D66A42}" type="pres">
      <dgm:prSet presAssocID="{F4154CB7-1E5A-594E-A871-C2432D6E04F8}" presName="level3hierChild" presStyleCnt="0"/>
      <dgm:spPr/>
    </dgm:pt>
    <dgm:pt modelId="{3E411592-D372-CE43-B866-AF9962E62865}" type="pres">
      <dgm:prSet presAssocID="{0486B8E6-7B84-B642-99F0-607245B89DA2}" presName="conn2-1" presStyleLbl="parChTrans1D2" presStyleIdx="2" presStyleCnt="7"/>
      <dgm:spPr/>
    </dgm:pt>
    <dgm:pt modelId="{D3BE4360-D0DE-C146-8206-6485224A3E7A}" type="pres">
      <dgm:prSet presAssocID="{0486B8E6-7B84-B642-99F0-607245B89DA2}" presName="connTx" presStyleLbl="parChTrans1D2" presStyleIdx="2" presStyleCnt="7"/>
      <dgm:spPr/>
    </dgm:pt>
    <dgm:pt modelId="{757C5136-EC4F-6D4A-AB22-9BC2CAE76AF6}" type="pres">
      <dgm:prSet presAssocID="{1D4C272F-4617-C146-B4A6-C63CB464E242}" presName="root2" presStyleCnt="0"/>
      <dgm:spPr/>
    </dgm:pt>
    <dgm:pt modelId="{DD8E7C4D-DB1E-EB46-B2EA-67064635AB34}" type="pres">
      <dgm:prSet presAssocID="{1D4C272F-4617-C146-B4A6-C63CB464E242}" presName="LevelTwoTextNode" presStyleLbl="node2" presStyleIdx="2" presStyleCnt="7">
        <dgm:presLayoutVars>
          <dgm:chPref val="3"/>
        </dgm:presLayoutVars>
      </dgm:prSet>
      <dgm:spPr/>
    </dgm:pt>
    <dgm:pt modelId="{48F19996-3AFF-8645-8FA0-CFB4DF2C41A8}" type="pres">
      <dgm:prSet presAssocID="{1D4C272F-4617-C146-B4A6-C63CB464E242}" presName="level3hierChild" presStyleCnt="0"/>
      <dgm:spPr/>
    </dgm:pt>
    <dgm:pt modelId="{17F6C381-C0A9-2D46-B9C4-45E2277ADF20}" type="pres">
      <dgm:prSet presAssocID="{E0DA4A45-5F8E-0F41-9B56-91B5921774F3}" presName="conn2-1" presStyleLbl="parChTrans1D2" presStyleIdx="3" presStyleCnt="7"/>
      <dgm:spPr/>
    </dgm:pt>
    <dgm:pt modelId="{65185F02-8FEE-814C-9FB7-FC5C3EA46F95}" type="pres">
      <dgm:prSet presAssocID="{E0DA4A45-5F8E-0F41-9B56-91B5921774F3}" presName="connTx" presStyleLbl="parChTrans1D2" presStyleIdx="3" presStyleCnt="7"/>
      <dgm:spPr/>
    </dgm:pt>
    <dgm:pt modelId="{AA1B73C8-C419-A24F-ABFF-19299BFC0E8C}" type="pres">
      <dgm:prSet presAssocID="{BE2D4B70-98F8-6F4C-9467-0EF13C9658E7}" presName="root2" presStyleCnt="0"/>
      <dgm:spPr/>
    </dgm:pt>
    <dgm:pt modelId="{C90D11DE-5546-A242-99B1-8624C6B06F45}" type="pres">
      <dgm:prSet presAssocID="{BE2D4B70-98F8-6F4C-9467-0EF13C9658E7}" presName="LevelTwoTextNode" presStyleLbl="node2" presStyleIdx="3" presStyleCnt="7">
        <dgm:presLayoutVars>
          <dgm:chPref val="3"/>
        </dgm:presLayoutVars>
      </dgm:prSet>
      <dgm:spPr/>
    </dgm:pt>
    <dgm:pt modelId="{0F34BEEE-174F-B44D-A15E-7D41F2093A07}" type="pres">
      <dgm:prSet presAssocID="{BE2D4B70-98F8-6F4C-9467-0EF13C9658E7}" presName="level3hierChild" presStyleCnt="0"/>
      <dgm:spPr/>
    </dgm:pt>
    <dgm:pt modelId="{CC7FC48E-C75D-9B4E-AF6D-9745E7B6B3CF}" type="pres">
      <dgm:prSet presAssocID="{2509292E-2186-CB42-BF4E-68B7D31C4E90}" presName="conn2-1" presStyleLbl="parChTrans1D2" presStyleIdx="4" presStyleCnt="7"/>
      <dgm:spPr/>
    </dgm:pt>
    <dgm:pt modelId="{EFB016B3-90CA-9947-A04E-A9E3551D9E2C}" type="pres">
      <dgm:prSet presAssocID="{2509292E-2186-CB42-BF4E-68B7D31C4E90}" presName="connTx" presStyleLbl="parChTrans1D2" presStyleIdx="4" presStyleCnt="7"/>
      <dgm:spPr/>
    </dgm:pt>
    <dgm:pt modelId="{9D143AAA-FDD1-9A45-B766-35B4DAD9A080}" type="pres">
      <dgm:prSet presAssocID="{913E6326-F65F-7A4B-8F0F-EF423787CD88}" presName="root2" presStyleCnt="0"/>
      <dgm:spPr/>
    </dgm:pt>
    <dgm:pt modelId="{677907D0-81D3-054B-A343-A8E8BF51D6DE}" type="pres">
      <dgm:prSet presAssocID="{913E6326-F65F-7A4B-8F0F-EF423787CD88}" presName="LevelTwoTextNode" presStyleLbl="node2" presStyleIdx="4" presStyleCnt="7">
        <dgm:presLayoutVars>
          <dgm:chPref val="3"/>
        </dgm:presLayoutVars>
      </dgm:prSet>
      <dgm:spPr/>
    </dgm:pt>
    <dgm:pt modelId="{0A3B5C9E-20A8-224A-AF9B-1236925AAA99}" type="pres">
      <dgm:prSet presAssocID="{913E6326-F65F-7A4B-8F0F-EF423787CD88}" presName="level3hierChild" presStyleCnt="0"/>
      <dgm:spPr/>
    </dgm:pt>
    <dgm:pt modelId="{E17CF9CC-E6DA-FC4C-8E39-3EB0CEA21712}" type="pres">
      <dgm:prSet presAssocID="{84136AE6-12B5-3049-9110-401079EF574E}" presName="conn2-1" presStyleLbl="parChTrans1D2" presStyleIdx="5" presStyleCnt="7"/>
      <dgm:spPr/>
    </dgm:pt>
    <dgm:pt modelId="{5B2494BA-A25B-4B46-B46C-66C1D5FE8481}" type="pres">
      <dgm:prSet presAssocID="{84136AE6-12B5-3049-9110-401079EF574E}" presName="connTx" presStyleLbl="parChTrans1D2" presStyleIdx="5" presStyleCnt="7"/>
      <dgm:spPr/>
    </dgm:pt>
    <dgm:pt modelId="{18594F0F-35DC-9F46-BA37-1B928A1F3B1B}" type="pres">
      <dgm:prSet presAssocID="{3ACF1CC6-5B03-C440-848D-683DDCF36652}" presName="root2" presStyleCnt="0"/>
      <dgm:spPr/>
    </dgm:pt>
    <dgm:pt modelId="{AB44AC29-F70A-9A45-8F54-4B894097A96A}" type="pres">
      <dgm:prSet presAssocID="{3ACF1CC6-5B03-C440-848D-683DDCF36652}" presName="LevelTwoTextNode" presStyleLbl="node2" presStyleIdx="5" presStyleCnt="7">
        <dgm:presLayoutVars>
          <dgm:chPref val="3"/>
        </dgm:presLayoutVars>
      </dgm:prSet>
      <dgm:spPr/>
    </dgm:pt>
    <dgm:pt modelId="{5425C346-8C40-0548-ACA7-A1D333F76021}" type="pres">
      <dgm:prSet presAssocID="{3ACF1CC6-5B03-C440-848D-683DDCF36652}" presName="level3hierChild" presStyleCnt="0"/>
      <dgm:spPr/>
    </dgm:pt>
    <dgm:pt modelId="{30280BDB-B377-5646-97A9-C3B89E081917}" type="pres">
      <dgm:prSet presAssocID="{7C46FCC8-364E-3142-97FF-09F0753D71E5}" presName="conn2-1" presStyleLbl="parChTrans1D2" presStyleIdx="6" presStyleCnt="7"/>
      <dgm:spPr/>
    </dgm:pt>
    <dgm:pt modelId="{9C2070CA-59FC-A845-8029-3C7E2C92E365}" type="pres">
      <dgm:prSet presAssocID="{7C46FCC8-364E-3142-97FF-09F0753D71E5}" presName="connTx" presStyleLbl="parChTrans1D2" presStyleIdx="6" presStyleCnt="7"/>
      <dgm:spPr/>
    </dgm:pt>
    <dgm:pt modelId="{FAB5E767-4457-714F-ADA3-A49A7AB9CE1F}" type="pres">
      <dgm:prSet presAssocID="{4C0CF800-4C1F-4747-B7A8-2FC86F7048CA}" presName="root2" presStyleCnt="0"/>
      <dgm:spPr/>
    </dgm:pt>
    <dgm:pt modelId="{FB5D2489-C1CA-3F47-BBD8-34E2994D373B}" type="pres">
      <dgm:prSet presAssocID="{4C0CF800-4C1F-4747-B7A8-2FC86F7048CA}" presName="LevelTwoTextNode" presStyleLbl="node2" presStyleIdx="6" presStyleCnt="7">
        <dgm:presLayoutVars>
          <dgm:chPref val="3"/>
        </dgm:presLayoutVars>
      </dgm:prSet>
      <dgm:spPr/>
    </dgm:pt>
    <dgm:pt modelId="{0103AAF0-D9DB-744C-BBE3-2BB0AEF28869}" type="pres">
      <dgm:prSet presAssocID="{4C0CF800-4C1F-4747-B7A8-2FC86F7048CA}" presName="level3hierChild" presStyleCnt="0"/>
      <dgm:spPr/>
    </dgm:pt>
  </dgm:ptLst>
  <dgm:cxnLst>
    <dgm:cxn modelId="{1A1E7201-AB28-6F4A-B268-A427D3B13D2F}" type="presOf" srcId="{AA4C28D9-5A22-FB4C-BA7C-9D37A1014DF7}" destId="{500DA8A1-B272-DA46-A9B4-E3E872D554B6}" srcOrd="0" destOrd="0" presId="urn:microsoft.com/office/officeart/2005/8/layout/hierarchy2"/>
    <dgm:cxn modelId="{7131590A-3223-2146-856A-87F3B674341A}" type="presOf" srcId="{7C46FCC8-364E-3142-97FF-09F0753D71E5}" destId="{9C2070CA-59FC-A845-8029-3C7E2C92E365}" srcOrd="1" destOrd="0" presId="urn:microsoft.com/office/officeart/2005/8/layout/hierarchy2"/>
    <dgm:cxn modelId="{6E69A118-D5DD-F942-A46F-B12EAC17BA61}" type="presOf" srcId="{51ECF55C-A969-3F4C-9CDD-F56F27C4E2E6}" destId="{869A3EBA-618B-0240-91F3-D67C49D33869}" srcOrd="0" destOrd="0" presId="urn:microsoft.com/office/officeart/2005/8/layout/hierarchy2"/>
    <dgm:cxn modelId="{5A61C11B-FB0A-0840-B9E4-73E61DB1CA93}" type="presOf" srcId="{1D4C272F-4617-C146-B4A6-C63CB464E242}" destId="{DD8E7C4D-DB1E-EB46-B2EA-67064635AB34}" srcOrd="0" destOrd="0" presId="urn:microsoft.com/office/officeart/2005/8/layout/hierarchy2"/>
    <dgm:cxn modelId="{EA6C461D-3DFE-4348-AA18-D118F78E0763}" type="presOf" srcId="{DA3ED92F-CEA3-9047-B69F-5FAC49C016B4}" destId="{012CFC5D-E6E4-AB4B-979A-E7EBEA47A6D7}" srcOrd="0" destOrd="0" presId="urn:microsoft.com/office/officeart/2005/8/layout/hierarchy2"/>
    <dgm:cxn modelId="{1D49842D-D604-B24F-AC66-4DE54DF2CB1F}" srcId="{AA4C28D9-5A22-FB4C-BA7C-9D37A1014DF7}" destId="{BE2D4B70-98F8-6F4C-9467-0EF13C9658E7}" srcOrd="3" destOrd="0" parTransId="{E0DA4A45-5F8E-0F41-9B56-91B5921774F3}" sibTransId="{E3D56278-AAFC-E248-9368-3C5B50F87408}"/>
    <dgm:cxn modelId="{42EDDC32-1AE8-B742-BB8E-FEF475FB0A03}" type="presOf" srcId="{84136AE6-12B5-3049-9110-401079EF574E}" destId="{E17CF9CC-E6DA-FC4C-8E39-3EB0CEA21712}" srcOrd="0" destOrd="0" presId="urn:microsoft.com/office/officeart/2005/8/layout/hierarchy2"/>
    <dgm:cxn modelId="{11FF7939-AF8F-3347-8B37-CEE1BBBAE750}" type="presOf" srcId="{913E6326-F65F-7A4B-8F0F-EF423787CD88}" destId="{677907D0-81D3-054B-A343-A8E8BF51D6DE}" srcOrd="0" destOrd="0" presId="urn:microsoft.com/office/officeart/2005/8/layout/hierarchy2"/>
    <dgm:cxn modelId="{5FEBA839-3631-9F4A-B025-3807687E12A8}" type="presOf" srcId="{0486B8E6-7B84-B642-99F0-607245B89DA2}" destId="{3E411592-D372-CE43-B866-AF9962E62865}" srcOrd="0" destOrd="0" presId="urn:microsoft.com/office/officeart/2005/8/layout/hierarchy2"/>
    <dgm:cxn modelId="{9EE41C3C-3121-0C4D-A790-A5B4B4A5FE9F}" srcId="{51ECF55C-A969-3F4C-9CDD-F56F27C4E2E6}" destId="{AA4C28D9-5A22-FB4C-BA7C-9D37A1014DF7}" srcOrd="0" destOrd="0" parTransId="{A0325880-F887-C74E-A5B4-98A0F7438D3C}" sibTransId="{257420FD-D0B6-BE40-A626-44CECEFC1838}"/>
    <dgm:cxn modelId="{3FCABB48-26DC-3546-B52B-C46DC814725D}" type="presOf" srcId="{84136AE6-12B5-3049-9110-401079EF574E}" destId="{5B2494BA-A25B-4B46-B46C-66C1D5FE8481}" srcOrd="1" destOrd="0" presId="urn:microsoft.com/office/officeart/2005/8/layout/hierarchy2"/>
    <dgm:cxn modelId="{AC2FA14D-9FEE-A242-88AE-73326850F440}" type="presOf" srcId="{08231642-493F-FF45-851F-7800ACD755A1}" destId="{FF26CB76-A19D-C245-A773-EEFCF4E4DF5F}" srcOrd="0" destOrd="0" presId="urn:microsoft.com/office/officeart/2005/8/layout/hierarchy2"/>
    <dgm:cxn modelId="{2B93A855-A448-8D4F-ABC1-39E120627C91}" type="presOf" srcId="{33037F2A-119A-A740-9D55-2EA0251D311D}" destId="{F192D8B3-DBD8-514F-BED1-402C3F9465EB}" srcOrd="0" destOrd="0" presId="urn:microsoft.com/office/officeart/2005/8/layout/hierarchy2"/>
    <dgm:cxn modelId="{284DD55D-64E7-914C-AA34-AE7C4CA050A5}" srcId="{AA4C28D9-5A22-FB4C-BA7C-9D37A1014DF7}" destId="{4C0CF800-4C1F-4747-B7A8-2FC86F7048CA}" srcOrd="6" destOrd="0" parTransId="{7C46FCC8-364E-3142-97FF-09F0753D71E5}" sibTransId="{0360374D-09E1-8440-BC0D-63ED384FD996}"/>
    <dgm:cxn modelId="{54F68C69-8578-F443-A490-D55E1745B444}" type="presOf" srcId="{DA3ED92F-CEA3-9047-B69F-5FAC49C016B4}" destId="{DF18B2A8-BA94-6746-913B-B10E2A93961A}" srcOrd="1" destOrd="0" presId="urn:microsoft.com/office/officeart/2005/8/layout/hierarchy2"/>
    <dgm:cxn modelId="{64B3766E-0F2F-8148-A0CD-ED23F27A969B}" srcId="{AA4C28D9-5A22-FB4C-BA7C-9D37A1014DF7}" destId="{08231642-493F-FF45-851F-7800ACD755A1}" srcOrd="0" destOrd="0" parTransId="{DA3ED92F-CEA3-9047-B69F-5FAC49C016B4}" sibTransId="{F6A03A9D-80F7-3146-B4AE-057178FF0418}"/>
    <dgm:cxn modelId="{4A02FF6E-CABE-D54A-8304-11DA48CD8C4F}" type="presOf" srcId="{E0DA4A45-5F8E-0F41-9B56-91B5921774F3}" destId="{65185F02-8FEE-814C-9FB7-FC5C3EA46F95}" srcOrd="1" destOrd="0" presId="urn:microsoft.com/office/officeart/2005/8/layout/hierarchy2"/>
    <dgm:cxn modelId="{AB18AC6F-E1E1-2544-AF27-DDD6D8DD499A}" srcId="{AA4C28D9-5A22-FB4C-BA7C-9D37A1014DF7}" destId="{F4154CB7-1E5A-594E-A871-C2432D6E04F8}" srcOrd="1" destOrd="0" parTransId="{33037F2A-119A-A740-9D55-2EA0251D311D}" sibTransId="{759E7C21-E297-0443-9047-2C6D5502F537}"/>
    <dgm:cxn modelId="{2EA84174-E28E-154A-8EF1-1557F1D1593F}" type="presOf" srcId="{F4154CB7-1E5A-594E-A871-C2432D6E04F8}" destId="{B329BE7F-1FDD-654A-9898-DDF2258CECB4}" srcOrd="0" destOrd="0" presId="urn:microsoft.com/office/officeart/2005/8/layout/hierarchy2"/>
    <dgm:cxn modelId="{5405F577-DDCA-9048-9464-C6283D9654A4}" type="presOf" srcId="{4C0CF800-4C1F-4747-B7A8-2FC86F7048CA}" destId="{FB5D2489-C1CA-3F47-BBD8-34E2994D373B}" srcOrd="0" destOrd="0" presId="urn:microsoft.com/office/officeart/2005/8/layout/hierarchy2"/>
    <dgm:cxn modelId="{D7648E9B-1199-4846-936D-C2FF72C3390F}" type="presOf" srcId="{BE2D4B70-98F8-6F4C-9467-0EF13C9658E7}" destId="{C90D11DE-5546-A242-99B1-8624C6B06F45}" srcOrd="0" destOrd="0" presId="urn:microsoft.com/office/officeart/2005/8/layout/hierarchy2"/>
    <dgm:cxn modelId="{6A6E07A1-4C55-7D42-B6D0-535EB8502714}" type="presOf" srcId="{3ACF1CC6-5B03-C440-848D-683DDCF36652}" destId="{AB44AC29-F70A-9A45-8F54-4B894097A96A}" srcOrd="0" destOrd="0" presId="urn:microsoft.com/office/officeart/2005/8/layout/hierarchy2"/>
    <dgm:cxn modelId="{240D84A2-8689-0942-ADED-6D0CD463ABE4}" srcId="{AA4C28D9-5A22-FB4C-BA7C-9D37A1014DF7}" destId="{3ACF1CC6-5B03-C440-848D-683DDCF36652}" srcOrd="5" destOrd="0" parTransId="{84136AE6-12B5-3049-9110-401079EF574E}" sibTransId="{8164F0B1-4A65-8A41-99D3-DF0FE6060EE2}"/>
    <dgm:cxn modelId="{56B115A7-9240-B04B-9D6C-2B5C07CBE14A}" srcId="{AA4C28D9-5A22-FB4C-BA7C-9D37A1014DF7}" destId="{1D4C272F-4617-C146-B4A6-C63CB464E242}" srcOrd="2" destOrd="0" parTransId="{0486B8E6-7B84-B642-99F0-607245B89DA2}" sibTransId="{DFF25682-B4A7-B743-9E7D-78AAB36F7E3D}"/>
    <dgm:cxn modelId="{54F996B3-5124-7D48-A6B4-0D8733FF2FEA}" type="presOf" srcId="{2509292E-2186-CB42-BF4E-68B7D31C4E90}" destId="{CC7FC48E-C75D-9B4E-AF6D-9745E7B6B3CF}" srcOrd="0" destOrd="0" presId="urn:microsoft.com/office/officeart/2005/8/layout/hierarchy2"/>
    <dgm:cxn modelId="{3C714ED8-119C-0E43-9A57-5DC3FA4B1829}" type="presOf" srcId="{0486B8E6-7B84-B642-99F0-607245B89DA2}" destId="{D3BE4360-D0DE-C146-8206-6485224A3E7A}" srcOrd="1" destOrd="0" presId="urn:microsoft.com/office/officeart/2005/8/layout/hierarchy2"/>
    <dgm:cxn modelId="{109B3EE1-DD63-7D4A-B5E3-13D44601D7E7}" type="presOf" srcId="{E0DA4A45-5F8E-0F41-9B56-91B5921774F3}" destId="{17F6C381-C0A9-2D46-B9C4-45E2277ADF20}" srcOrd="0" destOrd="0" presId="urn:microsoft.com/office/officeart/2005/8/layout/hierarchy2"/>
    <dgm:cxn modelId="{5C7E8AEA-74FB-0844-A2A8-E03F1331C321}" type="presOf" srcId="{7C46FCC8-364E-3142-97FF-09F0753D71E5}" destId="{30280BDB-B377-5646-97A9-C3B89E081917}" srcOrd="0" destOrd="0" presId="urn:microsoft.com/office/officeart/2005/8/layout/hierarchy2"/>
    <dgm:cxn modelId="{9E7483F4-B7E9-B240-9826-A81EA72BC952}" type="presOf" srcId="{33037F2A-119A-A740-9D55-2EA0251D311D}" destId="{BA927CBF-7941-3B4A-B294-BCC7199E2051}" srcOrd="1" destOrd="0" presId="urn:microsoft.com/office/officeart/2005/8/layout/hierarchy2"/>
    <dgm:cxn modelId="{AA7C88F5-3CCD-A244-8821-5EEA4A75D8A4}" type="presOf" srcId="{2509292E-2186-CB42-BF4E-68B7D31C4E90}" destId="{EFB016B3-90CA-9947-A04E-A9E3551D9E2C}" srcOrd="1" destOrd="0" presId="urn:microsoft.com/office/officeart/2005/8/layout/hierarchy2"/>
    <dgm:cxn modelId="{BFEFD6F6-2A75-214D-B0E6-A46337F22298}" srcId="{AA4C28D9-5A22-FB4C-BA7C-9D37A1014DF7}" destId="{913E6326-F65F-7A4B-8F0F-EF423787CD88}" srcOrd="4" destOrd="0" parTransId="{2509292E-2186-CB42-BF4E-68B7D31C4E90}" sibTransId="{34CCAC04-1F43-1E4B-8C7C-23AEBF712435}"/>
    <dgm:cxn modelId="{914BC13C-895C-3744-A134-3ABB0F8D0696}" type="presParOf" srcId="{869A3EBA-618B-0240-91F3-D67C49D33869}" destId="{905D5720-BFD2-5340-A9D3-390FDE6A51DB}" srcOrd="0" destOrd="0" presId="urn:microsoft.com/office/officeart/2005/8/layout/hierarchy2"/>
    <dgm:cxn modelId="{C659BFEF-C1F9-E341-A1AF-9E693AE6587E}" type="presParOf" srcId="{905D5720-BFD2-5340-A9D3-390FDE6A51DB}" destId="{500DA8A1-B272-DA46-A9B4-E3E872D554B6}" srcOrd="0" destOrd="0" presId="urn:microsoft.com/office/officeart/2005/8/layout/hierarchy2"/>
    <dgm:cxn modelId="{BC6C78A6-9E9F-AC4E-BF9E-644A277DCE9B}" type="presParOf" srcId="{905D5720-BFD2-5340-A9D3-390FDE6A51DB}" destId="{46EE99A3-9812-5C42-8F1C-FE65AA8C98BB}" srcOrd="1" destOrd="0" presId="urn:microsoft.com/office/officeart/2005/8/layout/hierarchy2"/>
    <dgm:cxn modelId="{B4E4D9C8-B85C-D444-B52F-5D917C746725}" type="presParOf" srcId="{46EE99A3-9812-5C42-8F1C-FE65AA8C98BB}" destId="{012CFC5D-E6E4-AB4B-979A-E7EBEA47A6D7}" srcOrd="0" destOrd="0" presId="urn:microsoft.com/office/officeart/2005/8/layout/hierarchy2"/>
    <dgm:cxn modelId="{ED5B1723-27CE-5C4B-BF93-052226D2558C}" type="presParOf" srcId="{012CFC5D-E6E4-AB4B-979A-E7EBEA47A6D7}" destId="{DF18B2A8-BA94-6746-913B-B10E2A93961A}" srcOrd="0" destOrd="0" presId="urn:microsoft.com/office/officeart/2005/8/layout/hierarchy2"/>
    <dgm:cxn modelId="{7E87918A-88C9-534F-A233-0426093281A4}" type="presParOf" srcId="{46EE99A3-9812-5C42-8F1C-FE65AA8C98BB}" destId="{8DAF616E-C833-1249-9149-6362064CDC95}" srcOrd="1" destOrd="0" presId="urn:microsoft.com/office/officeart/2005/8/layout/hierarchy2"/>
    <dgm:cxn modelId="{2B05C591-4DDE-9447-9444-AE10471FDA7C}" type="presParOf" srcId="{8DAF616E-C833-1249-9149-6362064CDC95}" destId="{FF26CB76-A19D-C245-A773-EEFCF4E4DF5F}" srcOrd="0" destOrd="0" presId="urn:microsoft.com/office/officeart/2005/8/layout/hierarchy2"/>
    <dgm:cxn modelId="{11C83FE4-8C6B-B14A-95AF-1DC64C647989}" type="presParOf" srcId="{8DAF616E-C833-1249-9149-6362064CDC95}" destId="{AEBB9EC4-B6FC-7A40-8C71-D36D2DB98753}" srcOrd="1" destOrd="0" presId="urn:microsoft.com/office/officeart/2005/8/layout/hierarchy2"/>
    <dgm:cxn modelId="{36A8E474-905B-8C4C-B954-F5CADF9EB1F6}" type="presParOf" srcId="{46EE99A3-9812-5C42-8F1C-FE65AA8C98BB}" destId="{F192D8B3-DBD8-514F-BED1-402C3F9465EB}" srcOrd="2" destOrd="0" presId="urn:microsoft.com/office/officeart/2005/8/layout/hierarchy2"/>
    <dgm:cxn modelId="{B59EFE7A-42A1-1842-AD85-89CFE88E46E4}" type="presParOf" srcId="{F192D8B3-DBD8-514F-BED1-402C3F9465EB}" destId="{BA927CBF-7941-3B4A-B294-BCC7199E2051}" srcOrd="0" destOrd="0" presId="urn:microsoft.com/office/officeart/2005/8/layout/hierarchy2"/>
    <dgm:cxn modelId="{5F7796AE-889F-2843-9EAB-C49085797F80}" type="presParOf" srcId="{46EE99A3-9812-5C42-8F1C-FE65AA8C98BB}" destId="{C5656FD8-8398-0F4D-801F-DE944EFF6D29}" srcOrd="3" destOrd="0" presId="urn:microsoft.com/office/officeart/2005/8/layout/hierarchy2"/>
    <dgm:cxn modelId="{D46B5E5B-2141-074B-B551-FA6DEC80D768}" type="presParOf" srcId="{C5656FD8-8398-0F4D-801F-DE944EFF6D29}" destId="{B329BE7F-1FDD-654A-9898-DDF2258CECB4}" srcOrd="0" destOrd="0" presId="urn:microsoft.com/office/officeart/2005/8/layout/hierarchy2"/>
    <dgm:cxn modelId="{89C33537-D98B-4F4B-8C0A-D61613824074}" type="presParOf" srcId="{C5656FD8-8398-0F4D-801F-DE944EFF6D29}" destId="{363D849D-5A9D-3248-B71E-DFD884D66A42}" srcOrd="1" destOrd="0" presId="urn:microsoft.com/office/officeart/2005/8/layout/hierarchy2"/>
    <dgm:cxn modelId="{607AF96F-5336-3D4C-85C9-D2E0A40B9219}" type="presParOf" srcId="{46EE99A3-9812-5C42-8F1C-FE65AA8C98BB}" destId="{3E411592-D372-CE43-B866-AF9962E62865}" srcOrd="4" destOrd="0" presId="urn:microsoft.com/office/officeart/2005/8/layout/hierarchy2"/>
    <dgm:cxn modelId="{F43561D1-DD2E-3448-8476-807B5C7DF37A}" type="presParOf" srcId="{3E411592-D372-CE43-B866-AF9962E62865}" destId="{D3BE4360-D0DE-C146-8206-6485224A3E7A}" srcOrd="0" destOrd="0" presId="urn:microsoft.com/office/officeart/2005/8/layout/hierarchy2"/>
    <dgm:cxn modelId="{A6ADFE03-917F-BD4A-B51B-A650080FC259}" type="presParOf" srcId="{46EE99A3-9812-5C42-8F1C-FE65AA8C98BB}" destId="{757C5136-EC4F-6D4A-AB22-9BC2CAE76AF6}" srcOrd="5" destOrd="0" presId="urn:microsoft.com/office/officeart/2005/8/layout/hierarchy2"/>
    <dgm:cxn modelId="{57E0DA23-D795-3446-AD2B-37B6FD4A3705}" type="presParOf" srcId="{757C5136-EC4F-6D4A-AB22-9BC2CAE76AF6}" destId="{DD8E7C4D-DB1E-EB46-B2EA-67064635AB34}" srcOrd="0" destOrd="0" presId="urn:microsoft.com/office/officeart/2005/8/layout/hierarchy2"/>
    <dgm:cxn modelId="{7176E494-7E01-BE41-99EF-646A08A6E439}" type="presParOf" srcId="{757C5136-EC4F-6D4A-AB22-9BC2CAE76AF6}" destId="{48F19996-3AFF-8645-8FA0-CFB4DF2C41A8}" srcOrd="1" destOrd="0" presId="urn:microsoft.com/office/officeart/2005/8/layout/hierarchy2"/>
    <dgm:cxn modelId="{E5BF5DBD-F96F-D543-8CB8-0E765BADD099}" type="presParOf" srcId="{46EE99A3-9812-5C42-8F1C-FE65AA8C98BB}" destId="{17F6C381-C0A9-2D46-B9C4-45E2277ADF20}" srcOrd="6" destOrd="0" presId="urn:microsoft.com/office/officeart/2005/8/layout/hierarchy2"/>
    <dgm:cxn modelId="{6C7D508B-E7EB-F546-B934-E529E1BB2E97}" type="presParOf" srcId="{17F6C381-C0A9-2D46-B9C4-45E2277ADF20}" destId="{65185F02-8FEE-814C-9FB7-FC5C3EA46F95}" srcOrd="0" destOrd="0" presId="urn:microsoft.com/office/officeart/2005/8/layout/hierarchy2"/>
    <dgm:cxn modelId="{EFCEC1E6-4474-3945-9C0E-187FE41D581A}" type="presParOf" srcId="{46EE99A3-9812-5C42-8F1C-FE65AA8C98BB}" destId="{AA1B73C8-C419-A24F-ABFF-19299BFC0E8C}" srcOrd="7" destOrd="0" presId="urn:microsoft.com/office/officeart/2005/8/layout/hierarchy2"/>
    <dgm:cxn modelId="{B5FBE99A-202A-FC44-A34E-E5F3F285B592}" type="presParOf" srcId="{AA1B73C8-C419-A24F-ABFF-19299BFC0E8C}" destId="{C90D11DE-5546-A242-99B1-8624C6B06F45}" srcOrd="0" destOrd="0" presId="urn:microsoft.com/office/officeart/2005/8/layout/hierarchy2"/>
    <dgm:cxn modelId="{D057C4EB-8099-9B48-B1DD-5A3F134C4527}" type="presParOf" srcId="{AA1B73C8-C419-A24F-ABFF-19299BFC0E8C}" destId="{0F34BEEE-174F-B44D-A15E-7D41F2093A07}" srcOrd="1" destOrd="0" presId="urn:microsoft.com/office/officeart/2005/8/layout/hierarchy2"/>
    <dgm:cxn modelId="{48CE0EB7-77F7-DC4A-8EC7-3FFA321028A7}" type="presParOf" srcId="{46EE99A3-9812-5C42-8F1C-FE65AA8C98BB}" destId="{CC7FC48E-C75D-9B4E-AF6D-9745E7B6B3CF}" srcOrd="8" destOrd="0" presId="urn:microsoft.com/office/officeart/2005/8/layout/hierarchy2"/>
    <dgm:cxn modelId="{5A75EF03-05F2-9D49-8CEC-C608F0157900}" type="presParOf" srcId="{CC7FC48E-C75D-9B4E-AF6D-9745E7B6B3CF}" destId="{EFB016B3-90CA-9947-A04E-A9E3551D9E2C}" srcOrd="0" destOrd="0" presId="urn:microsoft.com/office/officeart/2005/8/layout/hierarchy2"/>
    <dgm:cxn modelId="{1C3EBAA8-053A-214C-8842-EE3D2275681D}" type="presParOf" srcId="{46EE99A3-9812-5C42-8F1C-FE65AA8C98BB}" destId="{9D143AAA-FDD1-9A45-B766-35B4DAD9A080}" srcOrd="9" destOrd="0" presId="urn:microsoft.com/office/officeart/2005/8/layout/hierarchy2"/>
    <dgm:cxn modelId="{63DA4E9F-5A9D-034E-80E5-BDD2AB7F52AE}" type="presParOf" srcId="{9D143AAA-FDD1-9A45-B766-35B4DAD9A080}" destId="{677907D0-81D3-054B-A343-A8E8BF51D6DE}" srcOrd="0" destOrd="0" presId="urn:microsoft.com/office/officeart/2005/8/layout/hierarchy2"/>
    <dgm:cxn modelId="{5C533E67-F2FD-324D-96A2-5FA05701831C}" type="presParOf" srcId="{9D143AAA-FDD1-9A45-B766-35B4DAD9A080}" destId="{0A3B5C9E-20A8-224A-AF9B-1236925AAA99}" srcOrd="1" destOrd="0" presId="urn:microsoft.com/office/officeart/2005/8/layout/hierarchy2"/>
    <dgm:cxn modelId="{48A3CEAC-26EF-7641-AD77-D703A4C5094A}" type="presParOf" srcId="{46EE99A3-9812-5C42-8F1C-FE65AA8C98BB}" destId="{E17CF9CC-E6DA-FC4C-8E39-3EB0CEA21712}" srcOrd="10" destOrd="0" presId="urn:microsoft.com/office/officeart/2005/8/layout/hierarchy2"/>
    <dgm:cxn modelId="{0F3D75DB-982C-2240-BA88-390076C6015D}" type="presParOf" srcId="{E17CF9CC-E6DA-FC4C-8E39-3EB0CEA21712}" destId="{5B2494BA-A25B-4B46-B46C-66C1D5FE8481}" srcOrd="0" destOrd="0" presId="urn:microsoft.com/office/officeart/2005/8/layout/hierarchy2"/>
    <dgm:cxn modelId="{F66A2D49-905A-A447-A3E3-DD9B80E3BC4F}" type="presParOf" srcId="{46EE99A3-9812-5C42-8F1C-FE65AA8C98BB}" destId="{18594F0F-35DC-9F46-BA37-1B928A1F3B1B}" srcOrd="11" destOrd="0" presId="urn:microsoft.com/office/officeart/2005/8/layout/hierarchy2"/>
    <dgm:cxn modelId="{ACAF6F37-8943-784A-A5F0-887CA7C69218}" type="presParOf" srcId="{18594F0F-35DC-9F46-BA37-1B928A1F3B1B}" destId="{AB44AC29-F70A-9A45-8F54-4B894097A96A}" srcOrd="0" destOrd="0" presId="urn:microsoft.com/office/officeart/2005/8/layout/hierarchy2"/>
    <dgm:cxn modelId="{DD81E0F5-E3D2-7249-A469-0D1F1399FC88}" type="presParOf" srcId="{18594F0F-35DC-9F46-BA37-1B928A1F3B1B}" destId="{5425C346-8C40-0548-ACA7-A1D333F76021}" srcOrd="1" destOrd="0" presId="urn:microsoft.com/office/officeart/2005/8/layout/hierarchy2"/>
    <dgm:cxn modelId="{C96239D6-4058-9041-A8ED-33516E043078}" type="presParOf" srcId="{46EE99A3-9812-5C42-8F1C-FE65AA8C98BB}" destId="{30280BDB-B377-5646-97A9-C3B89E081917}" srcOrd="12" destOrd="0" presId="urn:microsoft.com/office/officeart/2005/8/layout/hierarchy2"/>
    <dgm:cxn modelId="{00B14A55-372B-9E40-A294-EFC876561647}" type="presParOf" srcId="{30280BDB-B377-5646-97A9-C3B89E081917}" destId="{9C2070CA-59FC-A845-8029-3C7E2C92E365}" srcOrd="0" destOrd="0" presId="urn:microsoft.com/office/officeart/2005/8/layout/hierarchy2"/>
    <dgm:cxn modelId="{4EF6AD02-8C46-CA47-B8B6-1629A6EE4D9A}" type="presParOf" srcId="{46EE99A3-9812-5C42-8F1C-FE65AA8C98BB}" destId="{FAB5E767-4457-714F-ADA3-A49A7AB9CE1F}" srcOrd="13" destOrd="0" presId="urn:microsoft.com/office/officeart/2005/8/layout/hierarchy2"/>
    <dgm:cxn modelId="{EF86123B-CCDA-D144-BA6E-4E8A78F0C06F}" type="presParOf" srcId="{FAB5E767-4457-714F-ADA3-A49A7AB9CE1F}" destId="{FB5D2489-C1CA-3F47-BBD8-34E2994D373B}" srcOrd="0" destOrd="0" presId="urn:microsoft.com/office/officeart/2005/8/layout/hierarchy2"/>
    <dgm:cxn modelId="{1BA09584-12CF-E94C-8A34-A37DDA571033}" type="presParOf" srcId="{FAB5E767-4457-714F-ADA3-A49A7AB9CE1F}" destId="{0103AAF0-D9DB-744C-BBE3-2BB0AEF2886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72577F-230C-9342-9AE9-19A56A27011A}"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fr-FR"/>
        </a:p>
      </dgm:t>
    </dgm:pt>
    <dgm:pt modelId="{EB7B5006-2633-D443-9013-F368DB4AB04B}">
      <dgm:prSet phldrT="[Texte]"/>
      <dgm:spPr/>
      <dgm:t>
        <a:bodyPr/>
        <a:lstStyle/>
        <a:p>
          <a:r>
            <a:rPr lang="fr-FR" dirty="0"/>
            <a:t>Mise à disposition de matériel par l’employeur</a:t>
          </a:r>
        </a:p>
      </dgm:t>
    </dgm:pt>
    <dgm:pt modelId="{D1150DF5-6E79-5748-8DC5-9AABEAB09DCA}" type="parTrans" cxnId="{522BF95D-52A7-B346-9D43-D4FE993E824F}">
      <dgm:prSet/>
      <dgm:spPr/>
      <dgm:t>
        <a:bodyPr/>
        <a:lstStyle/>
        <a:p>
          <a:endParaRPr lang="fr-FR"/>
        </a:p>
      </dgm:t>
    </dgm:pt>
    <dgm:pt modelId="{F8EEC7D6-0D6D-3D42-A6BA-2EB60D6A35C8}" type="sibTrans" cxnId="{522BF95D-52A7-B346-9D43-D4FE993E824F}">
      <dgm:prSet/>
      <dgm:spPr/>
      <dgm:t>
        <a:bodyPr/>
        <a:lstStyle/>
        <a:p>
          <a:endParaRPr lang="fr-FR"/>
        </a:p>
      </dgm:t>
    </dgm:pt>
    <dgm:pt modelId="{F418B528-487B-7C40-AB8C-800EE8DA665B}">
      <dgm:prSet phldrT="[Texte]"/>
      <dgm:spPr/>
      <dgm:t>
        <a:bodyPr/>
        <a:lstStyle/>
        <a:p>
          <a:r>
            <a:rPr lang="fr-FR" dirty="0"/>
            <a:t>Biens nécessaires pour exercer son activité professionnelle</a:t>
          </a:r>
        </a:p>
      </dgm:t>
    </dgm:pt>
    <dgm:pt modelId="{A282B0B8-1287-414F-8E5F-FC46C21F6BED}" type="parTrans" cxnId="{284F368B-82AE-7742-89D1-EC0E3D2B7264}">
      <dgm:prSet/>
      <dgm:spPr/>
      <dgm:t>
        <a:bodyPr/>
        <a:lstStyle/>
        <a:p>
          <a:endParaRPr lang="fr-FR"/>
        </a:p>
      </dgm:t>
    </dgm:pt>
    <dgm:pt modelId="{D9A05432-8579-0D42-9BE5-2DFB55CBFD99}" type="sibTrans" cxnId="{284F368B-82AE-7742-89D1-EC0E3D2B7264}">
      <dgm:prSet/>
      <dgm:spPr/>
      <dgm:t>
        <a:bodyPr/>
        <a:lstStyle/>
        <a:p>
          <a:endParaRPr lang="fr-FR"/>
        </a:p>
      </dgm:t>
    </dgm:pt>
    <dgm:pt modelId="{E9E285B5-59E9-AC4E-A5AD-2423AC5B8EFA}">
      <dgm:prSet phldrT="[Texte]"/>
      <dgm:spPr/>
      <dgm:t>
        <a:bodyPr/>
        <a:lstStyle/>
        <a:p>
          <a:r>
            <a:rPr lang="fr-FR" dirty="0"/>
            <a:t>Pas évalué comme un avantage de toute nature (ATN) dans le chef du travailleur</a:t>
          </a:r>
        </a:p>
      </dgm:t>
    </dgm:pt>
    <dgm:pt modelId="{CB285601-8E8F-8F40-AE21-DCF2B0D429AB}" type="parTrans" cxnId="{DBAA2CC0-A90F-4541-9A96-901B286CDB2B}">
      <dgm:prSet/>
      <dgm:spPr/>
      <dgm:t>
        <a:bodyPr/>
        <a:lstStyle/>
        <a:p>
          <a:endParaRPr lang="fr-FR"/>
        </a:p>
      </dgm:t>
    </dgm:pt>
    <dgm:pt modelId="{FAD5202D-96D2-A148-AC17-6F6B72B75714}" type="sibTrans" cxnId="{DBAA2CC0-A90F-4541-9A96-901B286CDB2B}">
      <dgm:prSet/>
      <dgm:spPr/>
      <dgm:t>
        <a:bodyPr/>
        <a:lstStyle/>
        <a:p>
          <a:endParaRPr lang="fr-FR"/>
        </a:p>
      </dgm:t>
    </dgm:pt>
    <dgm:pt modelId="{6A0352C1-24F6-EA45-9C89-A7381894B2BC}">
      <dgm:prSet phldrT="[Texte]"/>
      <dgm:spPr/>
      <dgm:t>
        <a:bodyPr/>
        <a:lstStyle/>
        <a:p>
          <a:r>
            <a:rPr lang="fr-FR" dirty="0"/>
            <a:t>Bien excédant de façon déraisonnable les besoins du télétravail</a:t>
          </a:r>
        </a:p>
      </dgm:t>
    </dgm:pt>
    <dgm:pt modelId="{E891E37E-CBC7-A449-9F67-971922010C2A}" type="parTrans" cxnId="{DBBD94CD-C2F7-6C4B-8904-830685745CB3}">
      <dgm:prSet/>
      <dgm:spPr/>
      <dgm:t>
        <a:bodyPr/>
        <a:lstStyle/>
        <a:p>
          <a:endParaRPr lang="fr-FR"/>
        </a:p>
      </dgm:t>
    </dgm:pt>
    <dgm:pt modelId="{1C4536B8-F5F0-9B4C-B0D6-99C37588CACF}" type="sibTrans" cxnId="{DBBD94CD-C2F7-6C4B-8904-830685745CB3}">
      <dgm:prSet/>
      <dgm:spPr/>
      <dgm:t>
        <a:bodyPr/>
        <a:lstStyle/>
        <a:p>
          <a:endParaRPr lang="fr-FR"/>
        </a:p>
      </dgm:t>
    </dgm:pt>
    <dgm:pt modelId="{3F69BEEC-6FC3-8548-84E5-8573F27F968F}">
      <dgm:prSet phldrT="[Texte]"/>
      <dgm:spPr/>
      <dgm:t>
        <a:bodyPr/>
        <a:lstStyle/>
        <a:p>
          <a:r>
            <a:rPr lang="fr-FR" dirty="0"/>
            <a:t>Évalué comme un ATN dans le chef du travailleur pour tout ce qui excède</a:t>
          </a:r>
        </a:p>
      </dgm:t>
    </dgm:pt>
    <dgm:pt modelId="{F64F7251-F693-4042-8257-BAACFF3BA86B}" type="parTrans" cxnId="{D1008EDE-09EF-F045-9C4E-003B16747EBD}">
      <dgm:prSet/>
      <dgm:spPr/>
      <dgm:t>
        <a:bodyPr/>
        <a:lstStyle/>
        <a:p>
          <a:endParaRPr lang="fr-FR"/>
        </a:p>
      </dgm:t>
    </dgm:pt>
    <dgm:pt modelId="{A13D16C7-4609-544A-BF1A-53C6040E81D7}" type="sibTrans" cxnId="{D1008EDE-09EF-F045-9C4E-003B16747EBD}">
      <dgm:prSet/>
      <dgm:spPr/>
      <dgm:t>
        <a:bodyPr/>
        <a:lstStyle/>
        <a:p>
          <a:endParaRPr lang="fr-FR"/>
        </a:p>
      </dgm:t>
    </dgm:pt>
    <dgm:pt modelId="{42A934BE-5D2C-6B45-AA9D-7F9D5ECF3A43}">
      <dgm:prSet/>
      <dgm:spPr/>
      <dgm:t>
        <a:bodyPr/>
        <a:lstStyle/>
        <a:p>
          <a:r>
            <a:rPr lang="fr-FR" dirty="0"/>
            <a:t>Utilisation privée du matériel</a:t>
          </a:r>
        </a:p>
      </dgm:t>
    </dgm:pt>
    <dgm:pt modelId="{AC5598C3-B5CC-2A4C-A487-433F18B29128}" type="parTrans" cxnId="{2630454A-F37E-D74F-A920-AA93FA5276AC}">
      <dgm:prSet/>
      <dgm:spPr/>
      <dgm:t>
        <a:bodyPr/>
        <a:lstStyle/>
        <a:p>
          <a:endParaRPr lang="fr-FR"/>
        </a:p>
      </dgm:t>
    </dgm:pt>
    <dgm:pt modelId="{A13DADB4-9412-A74D-BCE3-F1C80B7266AA}" type="sibTrans" cxnId="{2630454A-F37E-D74F-A920-AA93FA5276AC}">
      <dgm:prSet/>
      <dgm:spPr/>
      <dgm:t>
        <a:bodyPr/>
        <a:lstStyle/>
        <a:p>
          <a:endParaRPr lang="fr-FR"/>
        </a:p>
      </dgm:t>
    </dgm:pt>
    <dgm:pt modelId="{D5583882-C380-D241-B2B0-7E4DFB8C3E44}">
      <dgm:prSet/>
      <dgm:spPr/>
      <dgm:t>
        <a:bodyPr/>
        <a:lstStyle/>
        <a:p>
          <a:r>
            <a:rPr lang="fr-FR" dirty="0"/>
            <a:t>ATN dans le chef du travailleur</a:t>
          </a:r>
        </a:p>
      </dgm:t>
    </dgm:pt>
    <dgm:pt modelId="{96774BA7-EFD9-0C4C-832E-F5476194F402}" type="parTrans" cxnId="{1B5B0F6A-988B-3A49-96FF-E08C12164734}">
      <dgm:prSet/>
      <dgm:spPr/>
      <dgm:t>
        <a:bodyPr/>
        <a:lstStyle/>
        <a:p>
          <a:endParaRPr lang="fr-FR"/>
        </a:p>
      </dgm:t>
    </dgm:pt>
    <dgm:pt modelId="{5B55FC2B-EDF8-A344-B1CE-400D70567535}" type="sibTrans" cxnId="{1B5B0F6A-988B-3A49-96FF-E08C12164734}">
      <dgm:prSet/>
      <dgm:spPr/>
      <dgm:t>
        <a:bodyPr/>
        <a:lstStyle/>
        <a:p>
          <a:endParaRPr lang="fr-FR"/>
        </a:p>
      </dgm:t>
    </dgm:pt>
    <dgm:pt modelId="{6A44A4D8-D27B-FF4C-A2C7-20A6D9244DEC}" type="pres">
      <dgm:prSet presAssocID="{D972577F-230C-9342-9AE9-19A56A27011A}" presName="diagram" presStyleCnt="0">
        <dgm:presLayoutVars>
          <dgm:chPref val="1"/>
          <dgm:dir/>
          <dgm:animOne val="branch"/>
          <dgm:animLvl val="lvl"/>
          <dgm:resizeHandles val="exact"/>
        </dgm:presLayoutVars>
      </dgm:prSet>
      <dgm:spPr/>
    </dgm:pt>
    <dgm:pt modelId="{4660C002-DA01-CB45-8A16-8888BF6AA938}" type="pres">
      <dgm:prSet presAssocID="{EB7B5006-2633-D443-9013-F368DB4AB04B}" presName="root1" presStyleCnt="0"/>
      <dgm:spPr/>
    </dgm:pt>
    <dgm:pt modelId="{E46774B7-D08F-6340-BC7F-BF74D7473C8A}" type="pres">
      <dgm:prSet presAssocID="{EB7B5006-2633-D443-9013-F368DB4AB04B}" presName="LevelOneTextNode" presStyleLbl="node0" presStyleIdx="0" presStyleCnt="1">
        <dgm:presLayoutVars>
          <dgm:chPref val="3"/>
        </dgm:presLayoutVars>
      </dgm:prSet>
      <dgm:spPr/>
    </dgm:pt>
    <dgm:pt modelId="{FA7D5D49-4B81-4549-9706-3509AE66C41D}" type="pres">
      <dgm:prSet presAssocID="{EB7B5006-2633-D443-9013-F368DB4AB04B}" presName="level2hierChild" presStyleCnt="0"/>
      <dgm:spPr/>
    </dgm:pt>
    <dgm:pt modelId="{364513BC-0932-FF49-B241-E237D3624F73}" type="pres">
      <dgm:prSet presAssocID="{A282B0B8-1287-414F-8E5F-FC46C21F6BED}" presName="conn2-1" presStyleLbl="parChTrans1D2" presStyleIdx="0" presStyleCnt="3"/>
      <dgm:spPr/>
    </dgm:pt>
    <dgm:pt modelId="{FEC941C1-0345-D94E-B262-7AE2495AEAC3}" type="pres">
      <dgm:prSet presAssocID="{A282B0B8-1287-414F-8E5F-FC46C21F6BED}" presName="connTx" presStyleLbl="parChTrans1D2" presStyleIdx="0" presStyleCnt="3"/>
      <dgm:spPr/>
    </dgm:pt>
    <dgm:pt modelId="{595260DD-1FA9-D146-8F51-5CE7E9756820}" type="pres">
      <dgm:prSet presAssocID="{F418B528-487B-7C40-AB8C-800EE8DA665B}" presName="root2" presStyleCnt="0"/>
      <dgm:spPr/>
    </dgm:pt>
    <dgm:pt modelId="{7C4732F4-224E-9340-A4BD-C1419E3AE0CB}" type="pres">
      <dgm:prSet presAssocID="{F418B528-487B-7C40-AB8C-800EE8DA665B}" presName="LevelTwoTextNode" presStyleLbl="node2" presStyleIdx="0" presStyleCnt="3">
        <dgm:presLayoutVars>
          <dgm:chPref val="3"/>
        </dgm:presLayoutVars>
      </dgm:prSet>
      <dgm:spPr/>
    </dgm:pt>
    <dgm:pt modelId="{77F9022D-B557-2048-8C1F-B8DEE4A4418B}" type="pres">
      <dgm:prSet presAssocID="{F418B528-487B-7C40-AB8C-800EE8DA665B}" presName="level3hierChild" presStyleCnt="0"/>
      <dgm:spPr/>
    </dgm:pt>
    <dgm:pt modelId="{E55B7490-4327-894A-B1D3-1FDECD658F80}" type="pres">
      <dgm:prSet presAssocID="{CB285601-8E8F-8F40-AE21-DCF2B0D429AB}" presName="conn2-1" presStyleLbl="parChTrans1D3" presStyleIdx="0" presStyleCnt="3"/>
      <dgm:spPr/>
    </dgm:pt>
    <dgm:pt modelId="{DAB7FF71-1E20-0D41-8BE3-5CB3B3884F51}" type="pres">
      <dgm:prSet presAssocID="{CB285601-8E8F-8F40-AE21-DCF2B0D429AB}" presName="connTx" presStyleLbl="parChTrans1D3" presStyleIdx="0" presStyleCnt="3"/>
      <dgm:spPr/>
    </dgm:pt>
    <dgm:pt modelId="{8F79837E-FCFB-D54A-872A-87B1DDB1E894}" type="pres">
      <dgm:prSet presAssocID="{E9E285B5-59E9-AC4E-A5AD-2423AC5B8EFA}" presName="root2" presStyleCnt="0"/>
      <dgm:spPr/>
    </dgm:pt>
    <dgm:pt modelId="{FCDD4553-3346-4F41-96AD-D3FE327F6273}" type="pres">
      <dgm:prSet presAssocID="{E9E285B5-59E9-AC4E-A5AD-2423AC5B8EFA}" presName="LevelTwoTextNode" presStyleLbl="node3" presStyleIdx="0" presStyleCnt="3">
        <dgm:presLayoutVars>
          <dgm:chPref val="3"/>
        </dgm:presLayoutVars>
      </dgm:prSet>
      <dgm:spPr/>
    </dgm:pt>
    <dgm:pt modelId="{E7CC6E76-5EC9-484B-B008-4FFAB42C2C27}" type="pres">
      <dgm:prSet presAssocID="{E9E285B5-59E9-AC4E-A5AD-2423AC5B8EFA}" presName="level3hierChild" presStyleCnt="0"/>
      <dgm:spPr/>
    </dgm:pt>
    <dgm:pt modelId="{A50C3F6F-57E1-644B-A0AB-0F59D24E35DF}" type="pres">
      <dgm:prSet presAssocID="{E891E37E-CBC7-A449-9F67-971922010C2A}" presName="conn2-1" presStyleLbl="parChTrans1D2" presStyleIdx="1" presStyleCnt="3"/>
      <dgm:spPr/>
    </dgm:pt>
    <dgm:pt modelId="{C1CD773F-226A-A143-92CA-026BE7CF425D}" type="pres">
      <dgm:prSet presAssocID="{E891E37E-CBC7-A449-9F67-971922010C2A}" presName="connTx" presStyleLbl="parChTrans1D2" presStyleIdx="1" presStyleCnt="3"/>
      <dgm:spPr/>
    </dgm:pt>
    <dgm:pt modelId="{125072A4-150A-C44D-9E56-68028F0B8774}" type="pres">
      <dgm:prSet presAssocID="{6A0352C1-24F6-EA45-9C89-A7381894B2BC}" presName="root2" presStyleCnt="0"/>
      <dgm:spPr/>
    </dgm:pt>
    <dgm:pt modelId="{E654FF85-7FF8-8B4F-BBB6-2874DB550C63}" type="pres">
      <dgm:prSet presAssocID="{6A0352C1-24F6-EA45-9C89-A7381894B2BC}" presName="LevelTwoTextNode" presStyleLbl="node2" presStyleIdx="1" presStyleCnt="3">
        <dgm:presLayoutVars>
          <dgm:chPref val="3"/>
        </dgm:presLayoutVars>
      </dgm:prSet>
      <dgm:spPr/>
    </dgm:pt>
    <dgm:pt modelId="{5A06E900-7C1E-184F-9927-A6E3F6CB9974}" type="pres">
      <dgm:prSet presAssocID="{6A0352C1-24F6-EA45-9C89-A7381894B2BC}" presName="level3hierChild" presStyleCnt="0"/>
      <dgm:spPr/>
    </dgm:pt>
    <dgm:pt modelId="{0E779466-3ED8-DC4B-B875-5ED22C1CAA57}" type="pres">
      <dgm:prSet presAssocID="{F64F7251-F693-4042-8257-BAACFF3BA86B}" presName="conn2-1" presStyleLbl="parChTrans1D3" presStyleIdx="1" presStyleCnt="3"/>
      <dgm:spPr/>
    </dgm:pt>
    <dgm:pt modelId="{DFEF1331-B0C4-7E41-A71F-A92952892724}" type="pres">
      <dgm:prSet presAssocID="{F64F7251-F693-4042-8257-BAACFF3BA86B}" presName="connTx" presStyleLbl="parChTrans1D3" presStyleIdx="1" presStyleCnt="3"/>
      <dgm:spPr/>
    </dgm:pt>
    <dgm:pt modelId="{5462FA61-6C41-1E46-8AD4-751FE7CF40B7}" type="pres">
      <dgm:prSet presAssocID="{3F69BEEC-6FC3-8548-84E5-8573F27F968F}" presName="root2" presStyleCnt="0"/>
      <dgm:spPr/>
    </dgm:pt>
    <dgm:pt modelId="{B7D7FD4B-102F-324B-BAF9-FBB43511A276}" type="pres">
      <dgm:prSet presAssocID="{3F69BEEC-6FC3-8548-84E5-8573F27F968F}" presName="LevelTwoTextNode" presStyleLbl="node3" presStyleIdx="1" presStyleCnt="3">
        <dgm:presLayoutVars>
          <dgm:chPref val="3"/>
        </dgm:presLayoutVars>
      </dgm:prSet>
      <dgm:spPr/>
    </dgm:pt>
    <dgm:pt modelId="{7C752422-F39F-F543-B864-5CAE8A4A7AE6}" type="pres">
      <dgm:prSet presAssocID="{3F69BEEC-6FC3-8548-84E5-8573F27F968F}" presName="level3hierChild" presStyleCnt="0"/>
      <dgm:spPr/>
    </dgm:pt>
    <dgm:pt modelId="{0E863FF6-3853-AA48-AE23-C57E419BD917}" type="pres">
      <dgm:prSet presAssocID="{AC5598C3-B5CC-2A4C-A487-433F18B29128}" presName="conn2-1" presStyleLbl="parChTrans1D2" presStyleIdx="2" presStyleCnt="3"/>
      <dgm:spPr/>
    </dgm:pt>
    <dgm:pt modelId="{B8672974-CBC9-BA43-B404-62BD65747D16}" type="pres">
      <dgm:prSet presAssocID="{AC5598C3-B5CC-2A4C-A487-433F18B29128}" presName="connTx" presStyleLbl="parChTrans1D2" presStyleIdx="2" presStyleCnt="3"/>
      <dgm:spPr/>
    </dgm:pt>
    <dgm:pt modelId="{F5D2D738-1EFB-7444-A44A-9E485DBD88D5}" type="pres">
      <dgm:prSet presAssocID="{42A934BE-5D2C-6B45-AA9D-7F9D5ECF3A43}" presName="root2" presStyleCnt="0"/>
      <dgm:spPr/>
    </dgm:pt>
    <dgm:pt modelId="{EB095B93-8400-0D4E-9CAA-5330EDAE5348}" type="pres">
      <dgm:prSet presAssocID="{42A934BE-5D2C-6B45-AA9D-7F9D5ECF3A43}" presName="LevelTwoTextNode" presStyleLbl="node2" presStyleIdx="2" presStyleCnt="3">
        <dgm:presLayoutVars>
          <dgm:chPref val="3"/>
        </dgm:presLayoutVars>
      </dgm:prSet>
      <dgm:spPr/>
    </dgm:pt>
    <dgm:pt modelId="{7C5D8333-2C46-0348-B259-25182D523DF8}" type="pres">
      <dgm:prSet presAssocID="{42A934BE-5D2C-6B45-AA9D-7F9D5ECF3A43}" presName="level3hierChild" presStyleCnt="0"/>
      <dgm:spPr/>
    </dgm:pt>
    <dgm:pt modelId="{88CC17D2-0E8D-F942-B6A5-A87DE0CFF994}" type="pres">
      <dgm:prSet presAssocID="{96774BA7-EFD9-0C4C-832E-F5476194F402}" presName="conn2-1" presStyleLbl="parChTrans1D3" presStyleIdx="2" presStyleCnt="3"/>
      <dgm:spPr/>
    </dgm:pt>
    <dgm:pt modelId="{58AECFE6-4000-2B4B-BA4C-911C97F2A8CF}" type="pres">
      <dgm:prSet presAssocID="{96774BA7-EFD9-0C4C-832E-F5476194F402}" presName="connTx" presStyleLbl="parChTrans1D3" presStyleIdx="2" presStyleCnt="3"/>
      <dgm:spPr/>
    </dgm:pt>
    <dgm:pt modelId="{A0F17261-116F-6F45-91FF-B878712E97AE}" type="pres">
      <dgm:prSet presAssocID="{D5583882-C380-D241-B2B0-7E4DFB8C3E44}" presName="root2" presStyleCnt="0"/>
      <dgm:spPr/>
    </dgm:pt>
    <dgm:pt modelId="{F8BC4121-3CDF-C74C-8EAE-54E0170A55F8}" type="pres">
      <dgm:prSet presAssocID="{D5583882-C380-D241-B2B0-7E4DFB8C3E44}" presName="LevelTwoTextNode" presStyleLbl="node3" presStyleIdx="2" presStyleCnt="3">
        <dgm:presLayoutVars>
          <dgm:chPref val="3"/>
        </dgm:presLayoutVars>
      </dgm:prSet>
      <dgm:spPr/>
    </dgm:pt>
    <dgm:pt modelId="{6C27F248-08A5-C741-9372-544B772DBBF9}" type="pres">
      <dgm:prSet presAssocID="{D5583882-C380-D241-B2B0-7E4DFB8C3E44}" presName="level3hierChild" presStyleCnt="0"/>
      <dgm:spPr/>
    </dgm:pt>
  </dgm:ptLst>
  <dgm:cxnLst>
    <dgm:cxn modelId="{298D580F-56A0-6643-AE5D-2F82B2243EB8}" type="presOf" srcId="{A282B0B8-1287-414F-8E5F-FC46C21F6BED}" destId="{FEC941C1-0345-D94E-B262-7AE2495AEAC3}" srcOrd="1" destOrd="0" presId="urn:microsoft.com/office/officeart/2005/8/layout/hierarchy2"/>
    <dgm:cxn modelId="{600A031A-CE21-B74D-9E61-7AF9F27DE668}" type="presOf" srcId="{A282B0B8-1287-414F-8E5F-FC46C21F6BED}" destId="{364513BC-0932-FF49-B241-E237D3624F73}" srcOrd="0" destOrd="0" presId="urn:microsoft.com/office/officeart/2005/8/layout/hierarchy2"/>
    <dgm:cxn modelId="{455D962E-D2C5-134B-BBD8-76BB4DBEF49F}" type="presOf" srcId="{CB285601-8E8F-8F40-AE21-DCF2B0D429AB}" destId="{DAB7FF71-1E20-0D41-8BE3-5CB3B3884F51}" srcOrd="1" destOrd="0" presId="urn:microsoft.com/office/officeart/2005/8/layout/hierarchy2"/>
    <dgm:cxn modelId="{594D6333-DAC8-C247-AF6B-87EF0EEC5EA1}" type="presOf" srcId="{F64F7251-F693-4042-8257-BAACFF3BA86B}" destId="{DFEF1331-B0C4-7E41-A71F-A92952892724}" srcOrd="1" destOrd="0" presId="urn:microsoft.com/office/officeart/2005/8/layout/hierarchy2"/>
    <dgm:cxn modelId="{DDC48033-ADFA-2B4B-9935-50FCE490BFEB}" type="presOf" srcId="{EB7B5006-2633-D443-9013-F368DB4AB04B}" destId="{E46774B7-D08F-6340-BC7F-BF74D7473C8A}" srcOrd="0" destOrd="0" presId="urn:microsoft.com/office/officeart/2005/8/layout/hierarchy2"/>
    <dgm:cxn modelId="{B4D94B3E-F418-D34C-A971-6D923D6B9E4C}" type="presOf" srcId="{D972577F-230C-9342-9AE9-19A56A27011A}" destId="{6A44A4D8-D27B-FF4C-A2C7-20A6D9244DEC}" srcOrd="0" destOrd="0" presId="urn:microsoft.com/office/officeart/2005/8/layout/hierarchy2"/>
    <dgm:cxn modelId="{BF02C845-0999-BA40-B2A1-6B58A9D6EAE4}" type="presOf" srcId="{42A934BE-5D2C-6B45-AA9D-7F9D5ECF3A43}" destId="{EB095B93-8400-0D4E-9CAA-5330EDAE5348}" srcOrd="0" destOrd="0" presId="urn:microsoft.com/office/officeart/2005/8/layout/hierarchy2"/>
    <dgm:cxn modelId="{2630454A-F37E-D74F-A920-AA93FA5276AC}" srcId="{EB7B5006-2633-D443-9013-F368DB4AB04B}" destId="{42A934BE-5D2C-6B45-AA9D-7F9D5ECF3A43}" srcOrd="2" destOrd="0" parTransId="{AC5598C3-B5CC-2A4C-A487-433F18B29128}" sibTransId="{A13DADB4-9412-A74D-BCE3-F1C80B7266AA}"/>
    <dgm:cxn modelId="{DD6BF34E-8DA8-E942-8245-CA0557E6526D}" type="presOf" srcId="{6A0352C1-24F6-EA45-9C89-A7381894B2BC}" destId="{E654FF85-7FF8-8B4F-BBB6-2874DB550C63}" srcOrd="0" destOrd="0" presId="urn:microsoft.com/office/officeart/2005/8/layout/hierarchy2"/>
    <dgm:cxn modelId="{522BF95D-52A7-B346-9D43-D4FE993E824F}" srcId="{D972577F-230C-9342-9AE9-19A56A27011A}" destId="{EB7B5006-2633-D443-9013-F368DB4AB04B}" srcOrd="0" destOrd="0" parTransId="{D1150DF5-6E79-5748-8DC5-9AABEAB09DCA}" sibTransId="{F8EEC7D6-0D6D-3D42-A6BA-2EB60D6A35C8}"/>
    <dgm:cxn modelId="{7813B262-E742-9042-94D1-B24F266DDB19}" type="presOf" srcId="{AC5598C3-B5CC-2A4C-A487-433F18B29128}" destId="{B8672974-CBC9-BA43-B404-62BD65747D16}" srcOrd="1" destOrd="0" presId="urn:microsoft.com/office/officeart/2005/8/layout/hierarchy2"/>
    <dgm:cxn modelId="{BA1C3F65-0498-1C4C-AEF9-230AE8BA870F}" type="presOf" srcId="{96774BA7-EFD9-0C4C-832E-F5476194F402}" destId="{58AECFE6-4000-2B4B-BA4C-911C97F2A8CF}" srcOrd="1" destOrd="0" presId="urn:microsoft.com/office/officeart/2005/8/layout/hierarchy2"/>
    <dgm:cxn modelId="{1B5B0F6A-988B-3A49-96FF-E08C12164734}" srcId="{42A934BE-5D2C-6B45-AA9D-7F9D5ECF3A43}" destId="{D5583882-C380-D241-B2B0-7E4DFB8C3E44}" srcOrd="0" destOrd="0" parTransId="{96774BA7-EFD9-0C4C-832E-F5476194F402}" sibTransId="{5B55FC2B-EDF8-A344-B1CE-400D70567535}"/>
    <dgm:cxn modelId="{70565071-4909-6441-8160-1DD5098C3508}" type="presOf" srcId="{3F69BEEC-6FC3-8548-84E5-8573F27F968F}" destId="{B7D7FD4B-102F-324B-BAF9-FBB43511A276}" srcOrd="0" destOrd="0" presId="urn:microsoft.com/office/officeart/2005/8/layout/hierarchy2"/>
    <dgm:cxn modelId="{7D380B76-B721-C546-8217-C2323EC547B5}" type="presOf" srcId="{AC5598C3-B5CC-2A4C-A487-433F18B29128}" destId="{0E863FF6-3853-AA48-AE23-C57E419BD917}" srcOrd="0" destOrd="0" presId="urn:microsoft.com/office/officeart/2005/8/layout/hierarchy2"/>
    <dgm:cxn modelId="{284F368B-82AE-7742-89D1-EC0E3D2B7264}" srcId="{EB7B5006-2633-D443-9013-F368DB4AB04B}" destId="{F418B528-487B-7C40-AB8C-800EE8DA665B}" srcOrd="0" destOrd="0" parTransId="{A282B0B8-1287-414F-8E5F-FC46C21F6BED}" sibTransId="{D9A05432-8579-0D42-9BE5-2DFB55CBFD99}"/>
    <dgm:cxn modelId="{C17AF095-5BBC-AD46-9847-0F19644EED50}" type="presOf" srcId="{E891E37E-CBC7-A449-9F67-971922010C2A}" destId="{C1CD773F-226A-A143-92CA-026BE7CF425D}" srcOrd="1" destOrd="0" presId="urn:microsoft.com/office/officeart/2005/8/layout/hierarchy2"/>
    <dgm:cxn modelId="{DFEEFA95-298F-FF4C-BB69-B85C83CB6DD0}" type="presOf" srcId="{F418B528-487B-7C40-AB8C-800EE8DA665B}" destId="{7C4732F4-224E-9340-A4BD-C1419E3AE0CB}" srcOrd="0" destOrd="0" presId="urn:microsoft.com/office/officeart/2005/8/layout/hierarchy2"/>
    <dgm:cxn modelId="{576CA2A5-05F0-BA49-8E5B-F7906CED3C7D}" type="presOf" srcId="{E9E285B5-59E9-AC4E-A5AD-2423AC5B8EFA}" destId="{FCDD4553-3346-4F41-96AD-D3FE327F6273}" srcOrd="0" destOrd="0" presId="urn:microsoft.com/office/officeart/2005/8/layout/hierarchy2"/>
    <dgm:cxn modelId="{D8452FB0-9039-1247-A039-761ACE3CC148}" type="presOf" srcId="{96774BA7-EFD9-0C4C-832E-F5476194F402}" destId="{88CC17D2-0E8D-F942-B6A5-A87DE0CFF994}" srcOrd="0" destOrd="0" presId="urn:microsoft.com/office/officeart/2005/8/layout/hierarchy2"/>
    <dgm:cxn modelId="{3ABDCDB5-53EC-0441-8421-809D3ACBBC32}" type="presOf" srcId="{F64F7251-F693-4042-8257-BAACFF3BA86B}" destId="{0E779466-3ED8-DC4B-B875-5ED22C1CAA57}" srcOrd="0" destOrd="0" presId="urn:microsoft.com/office/officeart/2005/8/layout/hierarchy2"/>
    <dgm:cxn modelId="{184B51B9-BCAB-644A-93EA-6649DD911677}" type="presOf" srcId="{CB285601-8E8F-8F40-AE21-DCF2B0D429AB}" destId="{E55B7490-4327-894A-B1D3-1FDECD658F80}" srcOrd="0" destOrd="0" presId="urn:microsoft.com/office/officeart/2005/8/layout/hierarchy2"/>
    <dgm:cxn modelId="{DBAA2CC0-A90F-4541-9A96-901B286CDB2B}" srcId="{F418B528-487B-7C40-AB8C-800EE8DA665B}" destId="{E9E285B5-59E9-AC4E-A5AD-2423AC5B8EFA}" srcOrd="0" destOrd="0" parTransId="{CB285601-8E8F-8F40-AE21-DCF2B0D429AB}" sibTransId="{FAD5202D-96D2-A148-AC17-6F6B72B75714}"/>
    <dgm:cxn modelId="{DBBD94CD-C2F7-6C4B-8904-830685745CB3}" srcId="{EB7B5006-2633-D443-9013-F368DB4AB04B}" destId="{6A0352C1-24F6-EA45-9C89-A7381894B2BC}" srcOrd="1" destOrd="0" parTransId="{E891E37E-CBC7-A449-9F67-971922010C2A}" sibTransId="{1C4536B8-F5F0-9B4C-B0D6-99C37588CACF}"/>
    <dgm:cxn modelId="{D1008EDE-09EF-F045-9C4E-003B16747EBD}" srcId="{6A0352C1-24F6-EA45-9C89-A7381894B2BC}" destId="{3F69BEEC-6FC3-8548-84E5-8573F27F968F}" srcOrd="0" destOrd="0" parTransId="{F64F7251-F693-4042-8257-BAACFF3BA86B}" sibTransId="{A13D16C7-4609-544A-BF1A-53C6040E81D7}"/>
    <dgm:cxn modelId="{A1A88EDF-0399-D340-8B0A-B140CDF65351}" type="presOf" srcId="{E891E37E-CBC7-A449-9F67-971922010C2A}" destId="{A50C3F6F-57E1-644B-A0AB-0F59D24E35DF}" srcOrd="0" destOrd="0" presId="urn:microsoft.com/office/officeart/2005/8/layout/hierarchy2"/>
    <dgm:cxn modelId="{581D3EE3-2D4F-B44D-A270-508E3BED3991}" type="presOf" srcId="{D5583882-C380-D241-B2B0-7E4DFB8C3E44}" destId="{F8BC4121-3CDF-C74C-8EAE-54E0170A55F8}" srcOrd="0" destOrd="0" presId="urn:microsoft.com/office/officeart/2005/8/layout/hierarchy2"/>
    <dgm:cxn modelId="{43959EC6-042B-FE48-A446-A0A707A42531}" type="presParOf" srcId="{6A44A4D8-D27B-FF4C-A2C7-20A6D9244DEC}" destId="{4660C002-DA01-CB45-8A16-8888BF6AA938}" srcOrd="0" destOrd="0" presId="urn:microsoft.com/office/officeart/2005/8/layout/hierarchy2"/>
    <dgm:cxn modelId="{0BD54B72-DCCA-5A4A-8CAF-E88D514C064C}" type="presParOf" srcId="{4660C002-DA01-CB45-8A16-8888BF6AA938}" destId="{E46774B7-D08F-6340-BC7F-BF74D7473C8A}" srcOrd="0" destOrd="0" presId="urn:microsoft.com/office/officeart/2005/8/layout/hierarchy2"/>
    <dgm:cxn modelId="{E25EE5FE-A3AC-5B44-A2BE-7CAA869FC8CD}" type="presParOf" srcId="{4660C002-DA01-CB45-8A16-8888BF6AA938}" destId="{FA7D5D49-4B81-4549-9706-3509AE66C41D}" srcOrd="1" destOrd="0" presId="urn:microsoft.com/office/officeart/2005/8/layout/hierarchy2"/>
    <dgm:cxn modelId="{5C5AA130-DF2A-A34F-A9B0-EA35BF4D96E2}" type="presParOf" srcId="{FA7D5D49-4B81-4549-9706-3509AE66C41D}" destId="{364513BC-0932-FF49-B241-E237D3624F73}" srcOrd="0" destOrd="0" presId="urn:microsoft.com/office/officeart/2005/8/layout/hierarchy2"/>
    <dgm:cxn modelId="{DEEC3032-1F84-A64C-A1D0-97970B8372A8}" type="presParOf" srcId="{364513BC-0932-FF49-B241-E237D3624F73}" destId="{FEC941C1-0345-D94E-B262-7AE2495AEAC3}" srcOrd="0" destOrd="0" presId="urn:microsoft.com/office/officeart/2005/8/layout/hierarchy2"/>
    <dgm:cxn modelId="{C05D92EF-508B-0B4F-A5C8-09356D2D0DAA}" type="presParOf" srcId="{FA7D5D49-4B81-4549-9706-3509AE66C41D}" destId="{595260DD-1FA9-D146-8F51-5CE7E9756820}" srcOrd="1" destOrd="0" presId="urn:microsoft.com/office/officeart/2005/8/layout/hierarchy2"/>
    <dgm:cxn modelId="{5DBE4F01-8FFC-604B-BEEE-909BA77AE44B}" type="presParOf" srcId="{595260DD-1FA9-D146-8F51-5CE7E9756820}" destId="{7C4732F4-224E-9340-A4BD-C1419E3AE0CB}" srcOrd="0" destOrd="0" presId="urn:microsoft.com/office/officeart/2005/8/layout/hierarchy2"/>
    <dgm:cxn modelId="{BA46CB42-4071-704E-8F23-12E5C6101FE8}" type="presParOf" srcId="{595260DD-1FA9-D146-8F51-5CE7E9756820}" destId="{77F9022D-B557-2048-8C1F-B8DEE4A4418B}" srcOrd="1" destOrd="0" presId="urn:microsoft.com/office/officeart/2005/8/layout/hierarchy2"/>
    <dgm:cxn modelId="{44684BD0-A20A-9949-B8D3-601D9707B6F0}" type="presParOf" srcId="{77F9022D-B557-2048-8C1F-B8DEE4A4418B}" destId="{E55B7490-4327-894A-B1D3-1FDECD658F80}" srcOrd="0" destOrd="0" presId="urn:microsoft.com/office/officeart/2005/8/layout/hierarchy2"/>
    <dgm:cxn modelId="{4252D601-EB68-7A4F-9E3A-B7BAFBE0D5E3}" type="presParOf" srcId="{E55B7490-4327-894A-B1D3-1FDECD658F80}" destId="{DAB7FF71-1E20-0D41-8BE3-5CB3B3884F51}" srcOrd="0" destOrd="0" presId="urn:microsoft.com/office/officeart/2005/8/layout/hierarchy2"/>
    <dgm:cxn modelId="{6B08A729-349A-CC4B-A945-FC5A2AC101FF}" type="presParOf" srcId="{77F9022D-B557-2048-8C1F-B8DEE4A4418B}" destId="{8F79837E-FCFB-D54A-872A-87B1DDB1E894}" srcOrd="1" destOrd="0" presId="urn:microsoft.com/office/officeart/2005/8/layout/hierarchy2"/>
    <dgm:cxn modelId="{5DFA809B-B343-4A4C-8B67-DC0A6C1F59F8}" type="presParOf" srcId="{8F79837E-FCFB-D54A-872A-87B1DDB1E894}" destId="{FCDD4553-3346-4F41-96AD-D3FE327F6273}" srcOrd="0" destOrd="0" presId="urn:microsoft.com/office/officeart/2005/8/layout/hierarchy2"/>
    <dgm:cxn modelId="{0FFDE18D-0FDA-844F-9754-F38114228B58}" type="presParOf" srcId="{8F79837E-FCFB-D54A-872A-87B1DDB1E894}" destId="{E7CC6E76-5EC9-484B-B008-4FFAB42C2C27}" srcOrd="1" destOrd="0" presId="urn:microsoft.com/office/officeart/2005/8/layout/hierarchy2"/>
    <dgm:cxn modelId="{53EC2769-71FA-2441-8435-5B19F80BABE8}" type="presParOf" srcId="{FA7D5D49-4B81-4549-9706-3509AE66C41D}" destId="{A50C3F6F-57E1-644B-A0AB-0F59D24E35DF}" srcOrd="2" destOrd="0" presId="urn:microsoft.com/office/officeart/2005/8/layout/hierarchy2"/>
    <dgm:cxn modelId="{BE6A39CE-1F7B-0945-BCA1-CFC6A0FC6FCD}" type="presParOf" srcId="{A50C3F6F-57E1-644B-A0AB-0F59D24E35DF}" destId="{C1CD773F-226A-A143-92CA-026BE7CF425D}" srcOrd="0" destOrd="0" presId="urn:microsoft.com/office/officeart/2005/8/layout/hierarchy2"/>
    <dgm:cxn modelId="{05BFB91C-9A77-6E40-A605-0C0FF84A68A8}" type="presParOf" srcId="{FA7D5D49-4B81-4549-9706-3509AE66C41D}" destId="{125072A4-150A-C44D-9E56-68028F0B8774}" srcOrd="3" destOrd="0" presId="urn:microsoft.com/office/officeart/2005/8/layout/hierarchy2"/>
    <dgm:cxn modelId="{F6D4030C-10CB-5D40-9EE1-3008C4A64FC0}" type="presParOf" srcId="{125072A4-150A-C44D-9E56-68028F0B8774}" destId="{E654FF85-7FF8-8B4F-BBB6-2874DB550C63}" srcOrd="0" destOrd="0" presId="urn:microsoft.com/office/officeart/2005/8/layout/hierarchy2"/>
    <dgm:cxn modelId="{3F337A75-DAB2-054C-9CED-82E45109FD6D}" type="presParOf" srcId="{125072A4-150A-C44D-9E56-68028F0B8774}" destId="{5A06E900-7C1E-184F-9927-A6E3F6CB9974}" srcOrd="1" destOrd="0" presId="urn:microsoft.com/office/officeart/2005/8/layout/hierarchy2"/>
    <dgm:cxn modelId="{641D01C6-F30E-DB47-84C1-C5A3DF4BA70C}" type="presParOf" srcId="{5A06E900-7C1E-184F-9927-A6E3F6CB9974}" destId="{0E779466-3ED8-DC4B-B875-5ED22C1CAA57}" srcOrd="0" destOrd="0" presId="urn:microsoft.com/office/officeart/2005/8/layout/hierarchy2"/>
    <dgm:cxn modelId="{ED13EBCB-A3BD-E943-975D-788EBB12213E}" type="presParOf" srcId="{0E779466-3ED8-DC4B-B875-5ED22C1CAA57}" destId="{DFEF1331-B0C4-7E41-A71F-A92952892724}" srcOrd="0" destOrd="0" presId="urn:microsoft.com/office/officeart/2005/8/layout/hierarchy2"/>
    <dgm:cxn modelId="{D01AA4D6-1BFA-FB40-83F2-E8CED5F2A91A}" type="presParOf" srcId="{5A06E900-7C1E-184F-9927-A6E3F6CB9974}" destId="{5462FA61-6C41-1E46-8AD4-751FE7CF40B7}" srcOrd="1" destOrd="0" presId="urn:microsoft.com/office/officeart/2005/8/layout/hierarchy2"/>
    <dgm:cxn modelId="{19294A9E-8FA3-CB4B-B2CB-2029893F629B}" type="presParOf" srcId="{5462FA61-6C41-1E46-8AD4-751FE7CF40B7}" destId="{B7D7FD4B-102F-324B-BAF9-FBB43511A276}" srcOrd="0" destOrd="0" presId="urn:microsoft.com/office/officeart/2005/8/layout/hierarchy2"/>
    <dgm:cxn modelId="{ED594D97-5476-384F-8C3C-5CC462480C91}" type="presParOf" srcId="{5462FA61-6C41-1E46-8AD4-751FE7CF40B7}" destId="{7C752422-F39F-F543-B864-5CAE8A4A7AE6}" srcOrd="1" destOrd="0" presId="urn:microsoft.com/office/officeart/2005/8/layout/hierarchy2"/>
    <dgm:cxn modelId="{EA962F16-B4C4-1B42-A110-3FD352B1BC89}" type="presParOf" srcId="{FA7D5D49-4B81-4549-9706-3509AE66C41D}" destId="{0E863FF6-3853-AA48-AE23-C57E419BD917}" srcOrd="4" destOrd="0" presId="urn:microsoft.com/office/officeart/2005/8/layout/hierarchy2"/>
    <dgm:cxn modelId="{F7599E7C-2C90-E543-9375-D5BEC851A31B}" type="presParOf" srcId="{0E863FF6-3853-AA48-AE23-C57E419BD917}" destId="{B8672974-CBC9-BA43-B404-62BD65747D16}" srcOrd="0" destOrd="0" presId="urn:microsoft.com/office/officeart/2005/8/layout/hierarchy2"/>
    <dgm:cxn modelId="{42F7A8B5-1066-5745-B3E2-335958AFB1D7}" type="presParOf" srcId="{FA7D5D49-4B81-4549-9706-3509AE66C41D}" destId="{F5D2D738-1EFB-7444-A44A-9E485DBD88D5}" srcOrd="5" destOrd="0" presId="urn:microsoft.com/office/officeart/2005/8/layout/hierarchy2"/>
    <dgm:cxn modelId="{8278FF38-C830-8B42-AAE4-EAEE70254950}" type="presParOf" srcId="{F5D2D738-1EFB-7444-A44A-9E485DBD88D5}" destId="{EB095B93-8400-0D4E-9CAA-5330EDAE5348}" srcOrd="0" destOrd="0" presId="urn:microsoft.com/office/officeart/2005/8/layout/hierarchy2"/>
    <dgm:cxn modelId="{E5239A37-185A-8E43-A7CE-6E3A094A711F}" type="presParOf" srcId="{F5D2D738-1EFB-7444-A44A-9E485DBD88D5}" destId="{7C5D8333-2C46-0348-B259-25182D523DF8}" srcOrd="1" destOrd="0" presId="urn:microsoft.com/office/officeart/2005/8/layout/hierarchy2"/>
    <dgm:cxn modelId="{0A77AB4C-DA02-2744-8898-E0DC0FD7B517}" type="presParOf" srcId="{7C5D8333-2C46-0348-B259-25182D523DF8}" destId="{88CC17D2-0E8D-F942-B6A5-A87DE0CFF994}" srcOrd="0" destOrd="0" presId="urn:microsoft.com/office/officeart/2005/8/layout/hierarchy2"/>
    <dgm:cxn modelId="{C91C5781-D1E1-3B47-BF8B-D30D4EDBAF6E}" type="presParOf" srcId="{88CC17D2-0E8D-F942-B6A5-A87DE0CFF994}" destId="{58AECFE6-4000-2B4B-BA4C-911C97F2A8CF}" srcOrd="0" destOrd="0" presId="urn:microsoft.com/office/officeart/2005/8/layout/hierarchy2"/>
    <dgm:cxn modelId="{E28F3BF0-6AF6-2141-8D2F-874D73D5A12F}" type="presParOf" srcId="{7C5D8333-2C46-0348-B259-25182D523DF8}" destId="{A0F17261-116F-6F45-91FF-B878712E97AE}" srcOrd="1" destOrd="0" presId="urn:microsoft.com/office/officeart/2005/8/layout/hierarchy2"/>
    <dgm:cxn modelId="{D143B494-01F9-C34C-8366-4CAA2C4854A3}" type="presParOf" srcId="{A0F17261-116F-6F45-91FF-B878712E97AE}" destId="{F8BC4121-3CDF-C74C-8EAE-54E0170A55F8}" srcOrd="0" destOrd="0" presId="urn:microsoft.com/office/officeart/2005/8/layout/hierarchy2"/>
    <dgm:cxn modelId="{8946A248-1888-EC43-B12B-A97645E75CD0}" type="presParOf" srcId="{A0F17261-116F-6F45-91FF-B878712E97AE}" destId="{6C27F248-08A5-C741-9372-544B772DBBF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501583-FCE9-E54E-ADDF-45F29DD1493C}"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fr-FR"/>
        </a:p>
      </dgm:t>
    </dgm:pt>
    <dgm:pt modelId="{B2FEEC2B-7A98-A14C-9722-47B603EDE2DD}">
      <dgm:prSet phldrT="[Texte]"/>
      <dgm:spPr/>
      <dgm:t>
        <a:bodyPr/>
        <a:lstStyle/>
        <a:p>
          <a:r>
            <a:rPr lang="fr-FR" dirty="0"/>
            <a:t>Utilisation à des fins</a:t>
          </a:r>
        </a:p>
      </dgm:t>
    </dgm:pt>
    <dgm:pt modelId="{09EC5279-6024-6D41-BDCD-00FF9132BD11}" type="parTrans" cxnId="{89956A14-BD39-9040-AD9F-EFF95847593E}">
      <dgm:prSet/>
      <dgm:spPr/>
      <dgm:t>
        <a:bodyPr/>
        <a:lstStyle/>
        <a:p>
          <a:endParaRPr lang="fr-FR"/>
        </a:p>
      </dgm:t>
    </dgm:pt>
    <dgm:pt modelId="{1FECFB66-41E3-9443-8528-FB649FE23D42}" type="sibTrans" cxnId="{89956A14-BD39-9040-AD9F-EFF95847593E}">
      <dgm:prSet/>
      <dgm:spPr/>
      <dgm:t>
        <a:bodyPr/>
        <a:lstStyle/>
        <a:p>
          <a:endParaRPr lang="fr-FR"/>
        </a:p>
      </dgm:t>
    </dgm:pt>
    <dgm:pt modelId="{77327042-AABC-FC4E-BA7D-4A27A8144360}">
      <dgm:prSet phldrT="[Texte]"/>
      <dgm:spPr/>
      <dgm:t>
        <a:bodyPr/>
        <a:lstStyle/>
        <a:p>
          <a:r>
            <a:rPr lang="fr-FR" dirty="0"/>
            <a:t>Professionnelles</a:t>
          </a:r>
        </a:p>
      </dgm:t>
    </dgm:pt>
    <dgm:pt modelId="{71843D4F-14C6-F544-9109-0D2382EBB4F8}" type="parTrans" cxnId="{AA16F6B5-EA8C-4D4A-A584-38C4EEBB041C}">
      <dgm:prSet/>
      <dgm:spPr/>
      <dgm:t>
        <a:bodyPr/>
        <a:lstStyle/>
        <a:p>
          <a:endParaRPr lang="fr-FR"/>
        </a:p>
      </dgm:t>
    </dgm:pt>
    <dgm:pt modelId="{5A0EDE05-F435-7746-B16B-1C2F4F01BDA4}" type="sibTrans" cxnId="{AA16F6B5-EA8C-4D4A-A584-38C4EEBB041C}">
      <dgm:prSet/>
      <dgm:spPr/>
      <dgm:t>
        <a:bodyPr/>
        <a:lstStyle/>
        <a:p>
          <a:endParaRPr lang="fr-FR"/>
        </a:p>
      </dgm:t>
    </dgm:pt>
    <dgm:pt modelId="{BEAD7BFB-60F4-F74B-8196-B5914781E4E0}">
      <dgm:prSet phldrT="[Texte]"/>
      <dgm:spPr/>
      <dgm:t>
        <a:bodyPr/>
        <a:lstStyle/>
        <a:p>
          <a:r>
            <a:rPr lang="fr-FR" dirty="0"/>
            <a:t>Privées</a:t>
          </a:r>
        </a:p>
      </dgm:t>
    </dgm:pt>
    <dgm:pt modelId="{9CAA8B55-D7B0-C74F-9A67-F0DC90A2F15B}" type="parTrans" cxnId="{130F1348-7CF3-0A4C-86D0-7486EE81C122}">
      <dgm:prSet/>
      <dgm:spPr/>
      <dgm:t>
        <a:bodyPr/>
        <a:lstStyle/>
        <a:p>
          <a:endParaRPr lang="fr-FR"/>
        </a:p>
      </dgm:t>
    </dgm:pt>
    <dgm:pt modelId="{D9DFD973-35E1-3544-9572-EA1C276D21B9}" type="sibTrans" cxnId="{130F1348-7CF3-0A4C-86D0-7486EE81C122}">
      <dgm:prSet/>
      <dgm:spPr/>
      <dgm:t>
        <a:bodyPr/>
        <a:lstStyle/>
        <a:p>
          <a:endParaRPr lang="fr-FR"/>
        </a:p>
      </dgm:t>
    </dgm:pt>
    <dgm:pt modelId="{A3208CCE-EDC5-D64D-AEDC-CDFD8C7F0E07}">
      <dgm:prSet/>
      <dgm:spPr/>
      <dgm:t>
        <a:bodyPr/>
        <a:lstStyle/>
        <a:p>
          <a:r>
            <a:rPr lang="fr-FR" dirty="0"/>
            <a:t>Professionnelles + privées</a:t>
          </a:r>
        </a:p>
      </dgm:t>
    </dgm:pt>
    <dgm:pt modelId="{776FFADF-6C04-5644-AD8B-E6E194D01367}" type="sibTrans" cxnId="{E852E249-4A20-4E46-86B1-6A6E6E6D0FD9}">
      <dgm:prSet/>
      <dgm:spPr/>
      <dgm:t>
        <a:bodyPr/>
        <a:lstStyle/>
        <a:p>
          <a:endParaRPr lang="fr-FR"/>
        </a:p>
      </dgm:t>
    </dgm:pt>
    <dgm:pt modelId="{BFFD3098-9EEC-3E43-891F-389A76E0165D}" type="parTrans" cxnId="{E852E249-4A20-4E46-86B1-6A6E6E6D0FD9}">
      <dgm:prSet/>
      <dgm:spPr/>
      <dgm:t>
        <a:bodyPr/>
        <a:lstStyle/>
        <a:p>
          <a:endParaRPr lang="fr-FR"/>
        </a:p>
      </dgm:t>
    </dgm:pt>
    <dgm:pt modelId="{4F51B159-A4D0-D447-9B83-FB0B80C6A434}">
      <dgm:prSet/>
      <dgm:spPr/>
      <dgm:t>
        <a:bodyPr/>
        <a:lstStyle/>
        <a:p>
          <a:r>
            <a:rPr lang="fr-FR" dirty="0"/>
            <a:t>Diviser la partie utilisée à des fins privées (payée par travailleur)  de celle utilisée à des fins professionnelles.  </a:t>
          </a:r>
        </a:p>
      </dgm:t>
    </dgm:pt>
    <dgm:pt modelId="{A213B9A5-4CB7-9C40-8358-389CC1915481}" type="parTrans" cxnId="{F43BBB34-1CCD-114F-8730-78D1B6F5B1E5}">
      <dgm:prSet/>
      <dgm:spPr/>
      <dgm:t>
        <a:bodyPr/>
        <a:lstStyle/>
        <a:p>
          <a:endParaRPr lang="fr-FR"/>
        </a:p>
      </dgm:t>
    </dgm:pt>
    <dgm:pt modelId="{BFF2D621-29AE-F94B-981D-37D09E1588EF}" type="sibTrans" cxnId="{F43BBB34-1CCD-114F-8730-78D1B6F5B1E5}">
      <dgm:prSet/>
      <dgm:spPr/>
      <dgm:t>
        <a:bodyPr/>
        <a:lstStyle/>
        <a:p>
          <a:endParaRPr lang="fr-FR"/>
        </a:p>
      </dgm:t>
    </dgm:pt>
    <dgm:pt modelId="{0FD0550E-F6F8-C44C-88EE-57A4903745E1}">
      <dgm:prSet/>
      <dgm:spPr/>
      <dgm:t>
        <a:bodyPr/>
        <a:lstStyle/>
        <a:p>
          <a:r>
            <a:rPr lang="fr-FR" dirty="0"/>
            <a:t>Contrôle de l’employeur ( ! Respect droit vie privée + CCT n°81)</a:t>
          </a:r>
        </a:p>
      </dgm:t>
    </dgm:pt>
    <dgm:pt modelId="{8E40DBA8-41F9-CC45-8CDC-E1A22AD6BD3A}" type="parTrans" cxnId="{983D6F5C-9FBB-814D-9602-61713ED75BFF}">
      <dgm:prSet/>
      <dgm:spPr/>
      <dgm:t>
        <a:bodyPr/>
        <a:lstStyle/>
        <a:p>
          <a:endParaRPr lang="fr-FR"/>
        </a:p>
      </dgm:t>
    </dgm:pt>
    <dgm:pt modelId="{C414119D-C8CC-F74F-8940-298A0658CF2E}" type="sibTrans" cxnId="{983D6F5C-9FBB-814D-9602-61713ED75BFF}">
      <dgm:prSet/>
      <dgm:spPr/>
      <dgm:t>
        <a:bodyPr/>
        <a:lstStyle/>
        <a:p>
          <a:endParaRPr lang="fr-FR"/>
        </a:p>
      </dgm:t>
    </dgm:pt>
    <dgm:pt modelId="{4F20F45F-1820-FD43-B052-74AF6F24B229}">
      <dgm:prSet/>
      <dgm:spPr/>
      <dgm:t>
        <a:bodyPr/>
        <a:lstStyle/>
        <a:p>
          <a:r>
            <a:rPr lang="fr-FR" dirty="0"/>
            <a:t>ATN dans le chef du travailleur</a:t>
          </a:r>
        </a:p>
      </dgm:t>
    </dgm:pt>
    <dgm:pt modelId="{8C47E7D6-E1A0-AA49-B34B-DD1117C47DC1}" type="parTrans" cxnId="{095CC655-240F-904B-A288-46DDFF539FDF}">
      <dgm:prSet/>
      <dgm:spPr/>
      <dgm:t>
        <a:bodyPr/>
        <a:lstStyle/>
        <a:p>
          <a:endParaRPr lang="fr-FR"/>
        </a:p>
      </dgm:t>
    </dgm:pt>
    <dgm:pt modelId="{C520347D-38E9-2443-B82B-51A34DF8D3B2}" type="sibTrans" cxnId="{095CC655-240F-904B-A288-46DDFF539FDF}">
      <dgm:prSet/>
      <dgm:spPr/>
      <dgm:t>
        <a:bodyPr/>
        <a:lstStyle/>
        <a:p>
          <a:endParaRPr lang="fr-FR"/>
        </a:p>
      </dgm:t>
    </dgm:pt>
    <dgm:pt modelId="{4D6E48BB-CFA1-0D43-A87F-0D21EABA3BA2}">
      <dgm:prSet/>
      <dgm:spPr/>
      <dgm:t>
        <a:bodyPr/>
        <a:lstStyle/>
        <a:p>
          <a:r>
            <a:rPr lang="fr-FR" dirty="0"/>
            <a:t>Évaluation partie privée</a:t>
          </a:r>
        </a:p>
      </dgm:t>
    </dgm:pt>
    <dgm:pt modelId="{5C87AD17-68A6-6540-8477-93C626C2E399}" type="parTrans" cxnId="{2E00B01B-AAE2-9A4A-B24E-AA8C30A377DC}">
      <dgm:prSet/>
      <dgm:spPr/>
      <dgm:t>
        <a:bodyPr/>
        <a:lstStyle/>
        <a:p>
          <a:endParaRPr lang="fr-FR"/>
        </a:p>
      </dgm:t>
    </dgm:pt>
    <dgm:pt modelId="{CF9BD8CF-E4A7-3148-B1EA-F302EFB61139}" type="sibTrans" cxnId="{2E00B01B-AAE2-9A4A-B24E-AA8C30A377DC}">
      <dgm:prSet/>
      <dgm:spPr/>
      <dgm:t>
        <a:bodyPr/>
        <a:lstStyle/>
        <a:p>
          <a:endParaRPr lang="fr-FR"/>
        </a:p>
      </dgm:t>
    </dgm:pt>
    <dgm:pt modelId="{4A0E93D8-A809-A445-81A6-2623A5E5BA4A}">
      <dgm:prSet/>
      <dgm:spPr/>
      <dgm:t>
        <a:bodyPr/>
        <a:lstStyle/>
        <a:p>
          <a:r>
            <a:rPr lang="fr-FR" dirty="0"/>
            <a:t>prorata</a:t>
          </a:r>
        </a:p>
      </dgm:t>
    </dgm:pt>
    <dgm:pt modelId="{2A93A150-5C80-114A-AA99-B461B20CE5EB}" type="parTrans" cxnId="{06F60820-24B6-104B-B7A4-F6565EDDF230}">
      <dgm:prSet/>
      <dgm:spPr/>
      <dgm:t>
        <a:bodyPr/>
        <a:lstStyle/>
        <a:p>
          <a:endParaRPr lang="fr-FR"/>
        </a:p>
      </dgm:t>
    </dgm:pt>
    <dgm:pt modelId="{5B0A31D2-FD15-1145-9DFF-AE02B73CF96A}" type="sibTrans" cxnId="{06F60820-24B6-104B-B7A4-F6565EDDF230}">
      <dgm:prSet/>
      <dgm:spPr/>
      <dgm:t>
        <a:bodyPr/>
        <a:lstStyle/>
        <a:p>
          <a:endParaRPr lang="fr-FR"/>
        </a:p>
      </dgm:t>
    </dgm:pt>
    <dgm:pt modelId="{537B8B60-C77A-D747-91F1-1861CE33EC0C}" type="pres">
      <dgm:prSet presAssocID="{44501583-FCE9-E54E-ADDF-45F29DD1493C}" presName="diagram" presStyleCnt="0">
        <dgm:presLayoutVars>
          <dgm:chPref val="1"/>
          <dgm:dir/>
          <dgm:animOne val="branch"/>
          <dgm:animLvl val="lvl"/>
          <dgm:resizeHandles val="exact"/>
        </dgm:presLayoutVars>
      </dgm:prSet>
      <dgm:spPr/>
    </dgm:pt>
    <dgm:pt modelId="{16504E19-BD8A-2C45-925C-B0303DD376A4}" type="pres">
      <dgm:prSet presAssocID="{B2FEEC2B-7A98-A14C-9722-47B603EDE2DD}" presName="root1" presStyleCnt="0"/>
      <dgm:spPr/>
    </dgm:pt>
    <dgm:pt modelId="{BBAC6757-F7A3-A94B-8E7F-9DF2CA22EC58}" type="pres">
      <dgm:prSet presAssocID="{B2FEEC2B-7A98-A14C-9722-47B603EDE2DD}" presName="LevelOneTextNode" presStyleLbl="node0" presStyleIdx="0" presStyleCnt="1">
        <dgm:presLayoutVars>
          <dgm:chPref val="3"/>
        </dgm:presLayoutVars>
      </dgm:prSet>
      <dgm:spPr/>
    </dgm:pt>
    <dgm:pt modelId="{6B320A5E-5EFC-4B46-BEE7-76EA778BD9F8}" type="pres">
      <dgm:prSet presAssocID="{B2FEEC2B-7A98-A14C-9722-47B603EDE2DD}" presName="level2hierChild" presStyleCnt="0"/>
      <dgm:spPr/>
    </dgm:pt>
    <dgm:pt modelId="{31158EBD-5EB3-DE43-8A43-1EF8D8646BA8}" type="pres">
      <dgm:prSet presAssocID="{71843D4F-14C6-F544-9109-0D2382EBB4F8}" presName="conn2-1" presStyleLbl="parChTrans1D2" presStyleIdx="0" presStyleCnt="3"/>
      <dgm:spPr/>
    </dgm:pt>
    <dgm:pt modelId="{AEC6FF42-CB18-4F45-8BCD-3F9DE8478629}" type="pres">
      <dgm:prSet presAssocID="{71843D4F-14C6-F544-9109-0D2382EBB4F8}" presName="connTx" presStyleLbl="parChTrans1D2" presStyleIdx="0" presStyleCnt="3"/>
      <dgm:spPr/>
    </dgm:pt>
    <dgm:pt modelId="{BA8A5D41-8029-5043-B68A-982D60508934}" type="pres">
      <dgm:prSet presAssocID="{77327042-AABC-FC4E-BA7D-4A27A8144360}" presName="root2" presStyleCnt="0"/>
      <dgm:spPr/>
    </dgm:pt>
    <dgm:pt modelId="{1F106DD6-D06B-914A-9448-A93AFAE3B958}" type="pres">
      <dgm:prSet presAssocID="{77327042-AABC-FC4E-BA7D-4A27A8144360}" presName="LevelTwoTextNode" presStyleLbl="node2" presStyleIdx="0" presStyleCnt="3">
        <dgm:presLayoutVars>
          <dgm:chPref val="3"/>
        </dgm:presLayoutVars>
      </dgm:prSet>
      <dgm:spPr/>
    </dgm:pt>
    <dgm:pt modelId="{EA8A27C5-9199-7340-90BD-D93102D94B9C}" type="pres">
      <dgm:prSet presAssocID="{77327042-AABC-FC4E-BA7D-4A27A8144360}" presName="level3hierChild" presStyleCnt="0"/>
      <dgm:spPr/>
    </dgm:pt>
    <dgm:pt modelId="{3A703446-6F41-5543-9C69-475A3CCE3D69}" type="pres">
      <dgm:prSet presAssocID="{8E40DBA8-41F9-CC45-8CDC-E1A22AD6BD3A}" presName="conn2-1" presStyleLbl="parChTrans1D3" presStyleIdx="0" presStyleCnt="3"/>
      <dgm:spPr/>
    </dgm:pt>
    <dgm:pt modelId="{64D6F2D5-E713-F24D-8F89-AF1811AAF9A5}" type="pres">
      <dgm:prSet presAssocID="{8E40DBA8-41F9-CC45-8CDC-E1A22AD6BD3A}" presName="connTx" presStyleLbl="parChTrans1D3" presStyleIdx="0" presStyleCnt="3"/>
      <dgm:spPr/>
    </dgm:pt>
    <dgm:pt modelId="{B44BB47E-7740-9542-BFB6-70459A5294A7}" type="pres">
      <dgm:prSet presAssocID="{0FD0550E-F6F8-C44C-88EE-57A4903745E1}" presName="root2" presStyleCnt="0"/>
      <dgm:spPr/>
    </dgm:pt>
    <dgm:pt modelId="{961DFFAB-0641-1D4C-9B7F-6AD15A2C1E8D}" type="pres">
      <dgm:prSet presAssocID="{0FD0550E-F6F8-C44C-88EE-57A4903745E1}" presName="LevelTwoTextNode" presStyleLbl="node3" presStyleIdx="0" presStyleCnt="3">
        <dgm:presLayoutVars>
          <dgm:chPref val="3"/>
        </dgm:presLayoutVars>
      </dgm:prSet>
      <dgm:spPr/>
    </dgm:pt>
    <dgm:pt modelId="{CFECF969-2EC9-DE41-8C25-54001D6F0A5E}" type="pres">
      <dgm:prSet presAssocID="{0FD0550E-F6F8-C44C-88EE-57A4903745E1}" presName="level3hierChild" presStyleCnt="0"/>
      <dgm:spPr/>
    </dgm:pt>
    <dgm:pt modelId="{C1F9F346-7F51-964F-9E56-CE26A3F8FD3B}" type="pres">
      <dgm:prSet presAssocID="{9CAA8B55-D7B0-C74F-9A67-F0DC90A2F15B}" presName="conn2-1" presStyleLbl="parChTrans1D2" presStyleIdx="1" presStyleCnt="3"/>
      <dgm:spPr/>
    </dgm:pt>
    <dgm:pt modelId="{BA00ADBD-BCB3-7446-A3BA-42AB1A80BBF5}" type="pres">
      <dgm:prSet presAssocID="{9CAA8B55-D7B0-C74F-9A67-F0DC90A2F15B}" presName="connTx" presStyleLbl="parChTrans1D2" presStyleIdx="1" presStyleCnt="3"/>
      <dgm:spPr/>
    </dgm:pt>
    <dgm:pt modelId="{478C54F4-4E25-004D-9D74-C8932306AC80}" type="pres">
      <dgm:prSet presAssocID="{BEAD7BFB-60F4-F74B-8196-B5914781E4E0}" presName="root2" presStyleCnt="0"/>
      <dgm:spPr/>
    </dgm:pt>
    <dgm:pt modelId="{7129C3D2-0587-F847-ABC3-E5D0895F1161}" type="pres">
      <dgm:prSet presAssocID="{BEAD7BFB-60F4-F74B-8196-B5914781E4E0}" presName="LevelTwoTextNode" presStyleLbl="node2" presStyleIdx="1" presStyleCnt="3">
        <dgm:presLayoutVars>
          <dgm:chPref val="3"/>
        </dgm:presLayoutVars>
      </dgm:prSet>
      <dgm:spPr/>
    </dgm:pt>
    <dgm:pt modelId="{4ECD75D8-8845-664F-8979-3257BD7BDB3C}" type="pres">
      <dgm:prSet presAssocID="{BEAD7BFB-60F4-F74B-8196-B5914781E4E0}" presName="level3hierChild" presStyleCnt="0"/>
      <dgm:spPr/>
    </dgm:pt>
    <dgm:pt modelId="{11C49B51-2791-7B40-B09C-10F001BFC35E}" type="pres">
      <dgm:prSet presAssocID="{8C47E7D6-E1A0-AA49-B34B-DD1117C47DC1}" presName="conn2-1" presStyleLbl="parChTrans1D3" presStyleIdx="1" presStyleCnt="3"/>
      <dgm:spPr/>
    </dgm:pt>
    <dgm:pt modelId="{54A73F95-9D4D-C048-9C2B-47D669211EA0}" type="pres">
      <dgm:prSet presAssocID="{8C47E7D6-E1A0-AA49-B34B-DD1117C47DC1}" presName="connTx" presStyleLbl="parChTrans1D3" presStyleIdx="1" presStyleCnt="3"/>
      <dgm:spPr/>
    </dgm:pt>
    <dgm:pt modelId="{5A8B43BE-6F7B-6F4F-8FE4-A3B1815A73EF}" type="pres">
      <dgm:prSet presAssocID="{4F20F45F-1820-FD43-B052-74AF6F24B229}" presName="root2" presStyleCnt="0"/>
      <dgm:spPr/>
    </dgm:pt>
    <dgm:pt modelId="{E7E42712-8444-7044-9585-2F242AAE2C37}" type="pres">
      <dgm:prSet presAssocID="{4F20F45F-1820-FD43-B052-74AF6F24B229}" presName="LevelTwoTextNode" presStyleLbl="node3" presStyleIdx="1" presStyleCnt="3">
        <dgm:presLayoutVars>
          <dgm:chPref val="3"/>
        </dgm:presLayoutVars>
      </dgm:prSet>
      <dgm:spPr/>
    </dgm:pt>
    <dgm:pt modelId="{670B6B0B-001D-CD4E-8BDA-C7542BC4AB46}" type="pres">
      <dgm:prSet presAssocID="{4F20F45F-1820-FD43-B052-74AF6F24B229}" presName="level3hierChild" presStyleCnt="0"/>
      <dgm:spPr/>
    </dgm:pt>
    <dgm:pt modelId="{32C8C6F4-DB81-D948-8777-DF58D78A55E4}" type="pres">
      <dgm:prSet presAssocID="{BFFD3098-9EEC-3E43-891F-389A76E0165D}" presName="conn2-1" presStyleLbl="parChTrans1D2" presStyleIdx="2" presStyleCnt="3"/>
      <dgm:spPr/>
    </dgm:pt>
    <dgm:pt modelId="{12BEA08F-B2FC-8B41-8CE4-3B32C10A32C8}" type="pres">
      <dgm:prSet presAssocID="{BFFD3098-9EEC-3E43-891F-389A76E0165D}" presName="connTx" presStyleLbl="parChTrans1D2" presStyleIdx="2" presStyleCnt="3"/>
      <dgm:spPr/>
    </dgm:pt>
    <dgm:pt modelId="{D9C41BD0-FCBF-AD45-89EE-EA5654F68EAE}" type="pres">
      <dgm:prSet presAssocID="{A3208CCE-EDC5-D64D-AEDC-CDFD8C7F0E07}" presName="root2" presStyleCnt="0"/>
      <dgm:spPr/>
    </dgm:pt>
    <dgm:pt modelId="{940E11E9-BB18-6347-986B-B6D8E340D27B}" type="pres">
      <dgm:prSet presAssocID="{A3208CCE-EDC5-D64D-AEDC-CDFD8C7F0E07}" presName="LevelTwoTextNode" presStyleLbl="node2" presStyleIdx="2" presStyleCnt="3">
        <dgm:presLayoutVars>
          <dgm:chPref val="3"/>
        </dgm:presLayoutVars>
      </dgm:prSet>
      <dgm:spPr/>
    </dgm:pt>
    <dgm:pt modelId="{7350DDE5-3767-A841-8888-256783FE5395}" type="pres">
      <dgm:prSet presAssocID="{A3208CCE-EDC5-D64D-AEDC-CDFD8C7F0E07}" presName="level3hierChild" presStyleCnt="0"/>
      <dgm:spPr/>
    </dgm:pt>
    <dgm:pt modelId="{8F589677-DAB6-744A-90EE-3E20875CC2C1}" type="pres">
      <dgm:prSet presAssocID="{A213B9A5-4CB7-9C40-8358-389CC1915481}" presName="conn2-1" presStyleLbl="parChTrans1D3" presStyleIdx="2" presStyleCnt="3"/>
      <dgm:spPr/>
    </dgm:pt>
    <dgm:pt modelId="{553CB299-2796-9041-A4E0-42FA81DE26AF}" type="pres">
      <dgm:prSet presAssocID="{A213B9A5-4CB7-9C40-8358-389CC1915481}" presName="connTx" presStyleLbl="parChTrans1D3" presStyleIdx="2" presStyleCnt="3"/>
      <dgm:spPr/>
    </dgm:pt>
    <dgm:pt modelId="{5672F1F1-27B7-E449-AFE7-01C3C8B0B57E}" type="pres">
      <dgm:prSet presAssocID="{4F51B159-A4D0-D447-9B83-FB0B80C6A434}" presName="root2" presStyleCnt="0"/>
      <dgm:spPr/>
    </dgm:pt>
    <dgm:pt modelId="{21069D59-3D65-7043-93CD-4868EDDC5C39}" type="pres">
      <dgm:prSet presAssocID="{4F51B159-A4D0-D447-9B83-FB0B80C6A434}" presName="LevelTwoTextNode" presStyleLbl="node3" presStyleIdx="2" presStyleCnt="3">
        <dgm:presLayoutVars>
          <dgm:chPref val="3"/>
        </dgm:presLayoutVars>
      </dgm:prSet>
      <dgm:spPr/>
    </dgm:pt>
    <dgm:pt modelId="{138D0252-168B-744D-8463-EB9946B5A29F}" type="pres">
      <dgm:prSet presAssocID="{4F51B159-A4D0-D447-9B83-FB0B80C6A434}" presName="level3hierChild" presStyleCnt="0"/>
      <dgm:spPr/>
    </dgm:pt>
    <dgm:pt modelId="{14AF4475-0594-0A43-8C90-379653A827C0}" type="pres">
      <dgm:prSet presAssocID="{5C87AD17-68A6-6540-8477-93C626C2E399}" presName="conn2-1" presStyleLbl="parChTrans1D4" presStyleIdx="0" presStyleCnt="2"/>
      <dgm:spPr/>
    </dgm:pt>
    <dgm:pt modelId="{B7AEF075-6FB4-1648-A8E0-286613F8A24D}" type="pres">
      <dgm:prSet presAssocID="{5C87AD17-68A6-6540-8477-93C626C2E399}" presName="connTx" presStyleLbl="parChTrans1D4" presStyleIdx="0" presStyleCnt="2"/>
      <dgm:spPr/>
    </dgm:pt>
    <dgm:pt modelId="{42DDCC88-E373-774C-9BC5-DE8556F9012B}" type="pres">
      <dgm:prSet presAssocID="{4D6E48BB-CFA1-0D43-A87F-0D21EABA3BA2}" presName="root2" presStyleCnt="0"/>
      <dgm:spPr/>
    </dgm:pt>
    <dgm:pt modelId="{04FA4796-CE93-8146-84D8-1A498D6344E6}" type="pres">
      <dgm:prSet presAssocID="{4D6E48BB-CFA1-0D43-A87F-0D21EABA3BA2}" presName="LevelTwoTextNode" presStyleLbl="node4" presStyleIdx="0" presStyleCnt="2">
        <dgm:presLayoutVars>
          <dgm:chPref val="3"/>
        </dgm:presLayoutVars>
      </dgm:prSet>
      <dgm:spPr/>
    </dgm:pt>
    <dgm:pt modelId="{00026D65-6554-FF46-9E9B-12A0A79921CF}" type="pres">
      <dgm:prSet presAssocID="{4D6E48BB-CFA1-0D43-A87F-0D21EABA3BA2}" presName="level3hierChild" presStyleCnt="0"/>
      <dgm:spPr/>
    </dgm:pt>
    <dgm:pt modelId="{D0C073A4-DC77-084A-8686-A5A2E99C5D0E}" type="pres">
      <dgm:prSet presAssocID="{2A93A150-5C80-114A-AA99-B461B20CE5EB}" presName="conn2-1" presStyleLbl="parChTrans1D4" presStyleIdx="1" presStyleCnt="2"/>
      <dgm:spPr/>
    </dgm:pt>
    <dgm:pt modelId="{40825807-0B5A-6F4F-9965-64AE049733A2}" type="pres">
      <dgm:prSet presAssocID="{2A93A150-5C80-114A-AA99-B461B20CE5EB}" presName="connTx" presStyleLbl="parChTrans1D4" presStyleIdx="1" presStyleCnt="2"/>
      <dgm:spPr/>
    </dgm:pt>
    <dgm:pt modelId="{F07217C6-B24A-E44C-B343-C913F08E9764}" type="pres">
      <dgm:prSet presAssocID="{4A0E93D8-A809-A445-81A6-2623A5E5BA4A}" presName="root2" presStyleCnt="0"/>
      <dgm:spPr/>
    </dgm:pt>
    <dgm:pt modelId="{4CA10B3B-4028-7149-8708-B0351E81AD71}" type="pres">
      <dgm:prSet presAssocID="{4A0E93D8-A809-A445-81A6-2623A5E5BA4A}" presName="LevelTwoTextNode" presStyleLbl="node4" presStyleIdx="1" presStyleCnt="2">
        <dgm:presLayoutVars>
          <dgm:chPref val="3"/>
        </dgm:presLayoutVars>
      </dgm:prSet>
      <dgm:spPr/>
    </dgm:pt>
    <dgm:pt modelId="{8F37BCD6-2903-8E42-A452-F3C6A4D062C6}" type="pres">
      <dgm:prSet presAssocID="{4A0E93D8-A809-A445-81A6-2623A5E5BA4A}" presName="level3hierChild" presStyleCnt="0"/>
      <dgm:spPr/>
    </dgm:pt>
  </dgm:ptLst>
  <dgm:cxnLst>
    <dgm:cxn modelId="{EE8D030B-5BBB-214C-98F8-D2C89AFFBF13}" type="presOf" srcId="{8E40DBA8-41F9-CC45-8CDC-E1A22AD6BD3A}" destId="{3A703446-6F41-5543-9C69-475A3CCE3D69}" srcOrd="0" destOrd="0" presId="urn:microsoft.com/office/officeart/2005/8/layout/hierarchy2"/>
    <dgm:cxn modelId="{89956A14-BD39-9040-AD9F-EFF95847593E}" srcId="{44501583-FCE9-E54E-ADDF-45F29DD1493C}" destId="{B2FEEC2B-7A98-A14C-9722-47B603EDE2DD}" srcOrd="0" destOrd="0" parTransId="{09EC5279-6024-6D41-BDCD-00FF9132BD11}" sibTransId="{1FECFB66-41E3-9443-8528-FB649FE23D42}"/>
    <dgm:cxn modelId="{641B1D17-531B-AB4E-A3B8-46C671722702}" type="presOf" srcId="{8C47E7D6-E1A0-AA49-B34B-DD1117C47DC1}" destId="{54A73F95-9D4D-C048-9C2B-47D669211EA0}" srcOrd="1" destOrd="0" presId="urn:microsoft.com/office/officeart/2005/8/layout/hierarchy2"/>
    <dgm:cxn modelId="{2E00B01B-AAE2-9A4A-B24E-AA8C30A377DC}" srcId="{4F51B159-A4D0-D447-9B83-FB0B80C6A434}" destId="{4D6E48BB-CFA1-0D43-A87F-0D21EABA3BA2}" srcOrd="0" destOrd="0" parTransId="{5C87AD17-68A6-6540-8477-93C626C2E399}" sibTransId="{CF9BD8CF-E4A7-3148-B1EA-F302EFB61139}"/>
    <dgm:cxn modelId="{2333F01D-C597-2E41-9546-CE93A3C98F3C}" type="presOf" srcId="{9CAA8B55-D7B0-C74F-9A67-F0DC90A2F15B}" destId="{BA00ADBD-BCB3-7446-A3BA-42AB1A80BBF5}" srcOrd="1" destOrd="0" presId="urn:microsoft.com/office/officeart/2005/8/layout/hierarchy2"/>
    <dgm:cxn modelId="{06F60820-24B6-104B-B7A4-F6565EDDF230}" srcId="{4D6E48BB-CFA1-0D43-A87F-0D21EABA3BA2}" destId="{4A0E93D8-A809-A445-81A6-2623A5E5BA4A}" srcOrd="0" destOrd="0" parTransId="{2A93A150-5C80-114A-AA99-B461B20CE5EB}" sibTransId="{5B0A31D2-FD15-1145-9DFF-AE02B73CF96A}"/>
    <dgm:cxn modelId="{E0559525-7162-8347-B4B3-44B5B4EE1A7A}" type="presOf" srcId="{0FD0550E-F6F8-C44C-88EE-57A4903745E1}" destId="{961DFFAB-0641-1D4C-9B7F-6AD15A2C1E8D}" srcOrd="0" destOrd="0" presId="urn:microsoft.com/office/officeart/2005/8/layout/hierarchy2"/>
    <dgm:cxn modelId="{2376832B-3E64-7549-A1E7-E719E80B557E}" type="presOf" srcId="{44501583-FCE9-E54E-ADDF-45F29DD1493C}" destId="{537B8B60-C77A-D747-91F1-1861CE33EC0C}" srcOrd="0" destOrd="0" presId="urn:microsoft.com/office/officeart/2005/8/layout/hierarchy2"/>
    <dgm:cxn modelId="{DF8EA12B-698A-1941-BE82-32E42C225309}" type="presOf" srcId="{BFFD3098-9EEC-3E43-891F-389A76E0165D}" destId="{12BEA08F-B2FC-8B41-8CE4-3B32C10A32C8}" srcOrd="1" destOrd="0" presId="urn:microsoft.com/office/officeart/2005/8/layout/hierarchy2"/>
    <dgm:cxn modelId="{ECDE2034-8C09-9049-9105-AAB2DAE006FF}" type="presOf" srcId="{4A0E93D8-A809-A445-81A6-2623A5E5BA4A}" destId="{4CA10B3B-4028-7149-8708-B0351E81AD71}" srcOrd="0" destOrd="0" presId="urn:microsoft.com/office/officeart/2005/8/layout/hierarchy2"/>
    <dgm:cxn modelId="{F43BBB34-1CCD-114F-8730-78D1B6F5B1E5}" srcId="{A3208CCE-EDC5-D64D-AEDC-CDFD8C7F0E07}" destId="{4F51B159-A4D0-D447-9B83-FB0B80C6A434}" srcOrd="0" destOrd="0" parTransId="{A213B9A5-4CB7-9C40-8358-389CC1915481}" sibTransId="{BFF2D621-29AE-F94B-981D-37D09E1588EF}"/>
    <dgm:cxn modelId="{21530A37-32D9-3042-A883-154B4010F7AC}" type="presOf" srcId="{5C87AD17-68A6-6540-8477-93C626C2E399}" destId="{B7AEF075-6FB4-1648-A8E0-286613F8A24D}" srcOrd="1" destOrd="0" presId="urn:microsoft.com/office/officeart/2005/8/layout/hierarchy2"/>
    <dgm:cxn modelId="{3FC08640-8A81-684A-A2D6-4D177C6F7499}" type="presOf" srcId="{A213B9A5-4CB7-9C40-8358-389CC1915481}" destId="{553CB299-2796-9041-A4E0-42FA81DE26AF}" srcOrd="1" destOrd="0" presId="urn:microsoft.com/office/officeart/2005/8/layout/hierarchy2"/>
    <dgm:cxn modelId="{83425D46-828F-854B-B32C-E33A21A29F49}" type="presOf" srcId="{BEAD7BFB-60F4-F74B-8196-B5914781E4E0}" destId="{7129C3D2-0587-F847-ABC3-E5D0895F1161}" srcOrd="0" destOrd="0" presId="urn:microsoft.com/office/officeart/2005/8/layout/hierarchy2"/>
    <dgm:cxn modelId="{130F1348-7CF3-0A4C-86D0-7486EE81C122}" srcId="{B2FEEC2B-7A98-A14C-9722-47B603EDE2DD}" destId="{BEAD7BFB-60F4-F74B-8196-B5914781E4E0}" srcOrd="1" destOrd="0" parTransId="{9CAA8B55-D7B0-C74F-9A67-F0DC90A2F15B}" sibTransId="{D9DFD973-35E1-3544-9572-EA1C276D21B9}"/>
    <dgm:cxn modelId="{E852E249-4A20-4E46-86B1-6A6E6E6D0FD9}" srcId="{B2FEEC2B-7A98-A14C-9722-47B603EDE2DD}" destId="{A3208CCE-EDC5-D64D-AEDC-CDFD8C7F0E07}" srcOrd="2" destOrd="0" parTransId="{BFFD3098-9EEC-3E43-891F-389A76E0165D}" sibTransId="{776FFADF-6C04-5644-AD8B-E6E194D01367}"/>
    <dgm:cxn modelId="{4BFE8F4D-805F-9E46-84BF-C64D59CDFB4E}" type="presOf" srcId="{A213B9A5-4CB7-9C40-8358-389CC1915481}" destId="{8F589677-DAB6-744A-90EE-3E20875CC2C1}" srcOrd="0" destOrd="0" presId="urn:microsoft.com/office/officeart/2005/8/layout/hierarchy2"/>
    <dgm:cxn modelId="{095CC655-240F-904B-A288-46DDFF539FDF}" srcId="{BEAD7BFB-60F4-F74B-8196-B5914781E4E0}" destId="{4F20F45F-1820-FD43-B052-74AF6F24B229}" srcOrd="0" destOrd="0" parTransId="{8C47E7D6-E1A0-AA49-B34B-DD1117C47DC1}" sibTransId="{C520347D-38E9-2443-B82B-51A34DF8D3B2}"/>
    <dgm:cxn modelId="{983D6F5C-9FBB-814D-9602-61713ED75BFF}" srcId="{77327042-AABC-FC4E-BA7D-4A27A8144360}" destId="{0FD0550E-F6F8-C44C-88EE-57A4903745E1}" srcOrd="0" destOrd="0" parTransId="{8E40DBA8-41F9-CC45-8CDC-E1A22AD6BD3A}" sibTransId="{C414119D-C8CC-F74F-8940-298A0658CF2E}"/>
    <dgm:cxn modelId="{C90E5163-115F-FA44-BDF9-A4A8CFE25310}" type="presOf" srcId="{8E40DBA8-41F9-CC45-8CDC-E1A22AD6BD3A}" destId="{64D6F2D5-E713-F24D-8F89-AF1811AAF9A5}" srcOrd="1" destOrd="0" presId="urn:microsoft.com/office/officeart/2005/8/layout/hierarchy2"/>
    <dgm:cxn modelId="{18B1A665-3B19-0543-9150-0E6D39104DD5}" type="presOf" srcId="{BFFD3098-9EEC-3E43-891F-389A76E0165D}" destId="{32C8C6F4-DB81-D948-8777-DF58D78A55E4}" srcOrd="0" destOrd="0" presId="urn:microsoft.com/office/officeart/2005/8/layout/hierarchy2"/>
    <dgm:cxn modelId="{47339668-002D-9B48-B19B-D14DFE4AA7A3}" type="presOf" srcId="{4F20F45F-1820-FD43-B052-74AF6F24B229}" destId="{E7E42712-8444-7044-9585-2F242AAE2C37}" srcOrd="0" destOrd="0" presId="urn:microsoft.com/office/officeart/2005/8/layout/hierarchy2"/>
    <dgm:cxn modelId="{DFB60582-A2D1-F444-A743-302B874097F5}" type="presOf" srcId="{9CAA8B55-D7B0-C74F-9A67-F0DC90A2F15B}" destId="{C1F9F346-7F51-964F-9E56-CE26A3F8FD3B}" srcOrd="0" destOrd="0" presId="urn:microsoft.com/office/officeart/2005/8/layout/hierarchy2"/>
    <dgm:cxn modelId="{7D0A3F87-0AA7-2D4C-B903-846E0FF020F6}" type="presOf" srcId="{4F51B159-A4D0-D447-9B83-FB0B80C6A434}" destId="{21069D59-3D65-7043-93CD-4868EDDC5C39}" srcOrd="0" destOrd="0" presId="urn:microsoft.com/office/officeart/2005/8/layout/hierarchy2"/>
    <dgm:cxn modelId="{35F5268A-6484-4142-A6B8-10E6F412B450}" type="presOf" srcId="{2A93A150-5C80-114A-AA99-B461B20CE5EB}" destId="{D0C073A4-DC77-084A-8686-A5A2E99C5D0E}" srcOrd="0" destOrd="0" presId="urn:microsoft.com/office/officeart/2005/8/layout/hierarchy2"/>
    <dgm:cxn modelId="{DDFD508B-E9B9-594D-9B78-DC8472778BDA}" type="presOf" srcId="{4D6E48BB-CFA1-0D43-A87F-0D21EABA3BA2}" destId="{04FA4796-CE93-8146-84D8-1A498D6344E6}" srcOrd="0" destOrd="0" presId="urn:microsoft.com/office/officeart/2005/8/layout/hierarchy2"/>
    <dgm:cxn modelId="{00E8DA93-7CCA-684A-88C0-3862C48F2592}" type="presOf" srcId="{B2FEEC2B-7A98-A14C-9722-47B603EDE2DD}" destId="{BBAC6757-F7A3-A94B-8E7F-9DF2CA22EC58}" srcOrd="0" destOrd="0" presId="urn:microsoft.com/office/officeart/2005/8/layout/hierarchy2"/>
    <dgm:cxn modelId="{30599A95-7884-3E4C-931F-28321801BEC2}" type="presOf" srcId="{A3208CCE-EDC5-D64D-AEDC-CDFD8C7F0E07}" destId="{940E11E9-BB18-6347-986B-B6D8E340D27B}" srcOrd="0" destOrd="0" presId="urn:microsoft.com/office/officeart/2005/8/layout/hierarchy2"/>
    <dgm:cxn modelId="{BD9A31AC-4FC7-DB4F-B52B-5C4BAFAB3CED}" type="presOf" srcId="{8C47E7D6-E1A0-AA49-B34B-DD1117C47DC1}" destId="{11C49B51-2791-7B40-B09C-10F001BFC35E}" srcOrd="0" destOrd="0" presId="urn:microsoft.com/office/officeart/2005/8/layout/hierarchy2"/>
    <dgm:cxn modelId="{AA16F6B5-EA8C-4D4A-A584-38C4EEBB041C}" srcId="{B2FEEC2B-7A98-A14C-9722-47B603EDE2DD}" destId="{77327042-AABC-FC4E-BA7D-4A27A8144360}" srcOrd="0" destOrd="0" parTransId="{71843D4F-14C6-F544-9109-0D2382EBB4F8}" sibTransId="{5A0EDE05-F435-7746-B16B-1C2F4F01BDA4}"/>
    <dgm:cxn modelId="{CAACEFB9-3798-0944-AC84-DC4C16BFBA3C}" type="presOf" srcId="{71843D4F-14C6-F544-9109-0D2382EBB4F8}" destId="{31158EBD-5EB3-DE43-8A43-1EF8D8646BA8}" srcOrd="0" destOrd="0" presId="urn:microsoft.com/office/officeart/2005/8/layout/hierarchy2"/>
    <dgm:cxn modelId="{023443CA-D831-4340-A314-4A1AEEB56D3F}" type="presOf" srcId="{71843D4F-14C6-F544-9109-0D2382EBB4F8}" destId="{AEC6FF42-CB18-4F45-8BCD-3F9DE8478629}" srcOrd="1" destOrd="0" presId="urn:microsoft.com/office/officeart/2005/8/layout/hierarchy2"/>
    <dgm:cxn modelId="{3A5216E4-4497-6B41-89C7-C59F5EF8D849}" type="presOf" srcId="{5C87AD17-68A6-6540-8477-93C626C2E399}" destId="{14AF4475-0594-0A43-8C90-379653A827C0}" srcOrd="0" destOrd="0" presId="urn:microsoft.com/office/officeart/2005/8/layout/hierarchy2"/>
    <dgm:cxn modelId="{C3FEFDF6-877C-5C44-8AF6-57E0FD11CD03}" type="presOf" srcId="{77327042-AABC-FC4E-BA7D-4A27A8144360}" destId="{1F106DD6-D06B-914A-9448-A93AFAE3B958}" srcOrd="0" destOrd="0" presId="urn:microsoft.com/office/officeart/2005/8/layout/hierarchy2"/>
    <dgm:cxn modelId="{382916F7-1E8A-D641-A8B4-71F3AC71627D}" type="presOf" srcId="{2A93A150-5C80-114A-AA99-B461B20CE5EB}" destId="{40825807-0B5A-6F4F-9965-64AE049733A2}" srcOrd="1" destOrd="0" presId="urn:microsoft.com/office/officeart/2005/8/layout/hierarchy2"/>
    <dgm:cxn modelId="{7D226884-8C2B-7F48-82D1-EDAB72AE4132}" type="presParOf" srcId="{537B8B60-C77A-D747-91F1-1861CE33EC0C}" destId="{16504E19-BD8A-2C45-925C-B0303DD376A4}" srcOrd="0" destOrd="0" presId="urn:microsoft.com/office/officeart/2005/8/layout/hierarchy2"/>
    <dgm:cxn modelId="{3128E1CD-95A5-E74B-8ABE-A31AB66CD2BD}" type="presParOf" srcId="{16504E19-BD8A-2C45-925C-B0303DD376A4}" destId="{BBAC6757-F7A3-A94B-8E7F-9DF2CA22EC58}" srcOrd="0" destOrd="0" presId="urn:microsoft.com/office/officeart/2005/8/layout/hierarchy2"/>
    <dgm:cxn modelId="{DB22CD9A-99BB-0941-8DAC-FEE59E5861E1}" type="presParOf" srcId="{16504E19-BD8A-2C45-925C-B0303DD376A4}" destId="{6B320A5E-5EFC-4B46-BEE7-76EA778BD9F8}" srcOrd="1" destOrd="0" presId="urn:microsoft.com/office/officeart/2005/8/layout/hierarchy2"/>
    <dgm:cxn modelId="{93647586-9892-764C-BC9F-BFB1C68CD5E8}" type="presParOf" srcId="{6B320A5E-5EFC-4B46-BEE7-76EA778BD9F8}" destId="{31158EBD-5EB3-DE43-8A43-1EF8D8646BA8}" srcOrd="0" destOrd="0" presId="urn:microsoft.com/office/officeart/2005/8/layout/hierarchy2"/>
    <dgm:cxn modelId="{35BC646A-126B-644B-B0E6-BAF8FC73EC5A}" type="presParOf" srcId="{31158EBD-5EB3-DE43-8A43-1EF8D8646BA8}" destId="{AEC6FF42-CB18-4F45-8BCD-3F9DE8478629}" srcOrd="0" destOrd="0" presId="urn:microsoft.com/office/officeart/2005/8/layout/hierarchy2"/>
    <dgm:cxn modelId="{F31F5FA8-CA45-BD4A-930A-21A806EA7A27}" type="presParOf" srcId="{6B320A5E-5EFC-4B46-BEE7-76EA778BD9F8}" destId="{BA8A5D41-8029-5043-B68A-982D60508934}" srcOrd="1" destOrd="0" presId="urn:microsoft.com/office/officeart/2005/8/layout/hierarchy2"/>
    <dgm:cxn modelId="{0AC23ADC-424F-2D45-9FC8-8877451182B2}" type="presParOf" srcId="{BA8A5D41-8029-5043-B68A-982D60508934}" destId="{1F106DD6-D06B-914A-9448-A93AFAE3B958}" srcOrd="0" destOrd="0" presId="urn:microsoft.com/office/officeart/2005/8/layout/hierarchy2"/>
    <dgm:cxn modelId="{C68E175E-77B0-4B40-B8BE-8F5535888912}" type="presParOf" srcId="{BA8A5D41-8029-5043-B68A-982D60508934}" destId="{EA8A27C5-9199-7340-90BD-D93102D94B9C}" srcOrd="1" destOrd="0" presId="urn:microsoft.com/office/officeart/2005/8/layout/hierarchy2"/>
    <dgm:cxn modelId="{640DE50D-EAD1-B844-A139-FC67C40BEBB1}" type="presParOf" srcId="{EA8A27C5-9199-7340-90BD-D93102D94B9C}" destId="{3A703446-6F41-5543-9C69-475A3CCE3D69}" srcOrd="0" destOrd="0" presId="urn:microsoft.com/office/officeart/2005/8/layout/hierarchy2"/>
    <dgm:cxn modelId="{09A2484A-7612-0941-82AE-FC71F99F86A2}" type="presParOf" srcId="{3A703446-6F41-5543-9C69-475A3CCE3D69}" destId="{64D6F2D5-E713-F24D-8F89-AF1811AAF9A5}" srcOrd="0" destOrd="0" presId="urn:microsoft.com/office/officeart/2005/8/layout/hierarchy2"/>
    <dgm:cxn modelId="{40D72270-9E04-AA42-B5E0-2FE116563F54}" type="presParOf" srcId="{EA8A27C5-9199-7340-90BD-D93102D94B9C}" destId="{B44BB47E-7740-9542-BFB6-70459A5294A7}" srcOrd="1" destOrd="0" presId="urn:microsoft.com/office/officeart/2005/8/layout/hierarchy2"/>
    <dgm:cxn modelId="{FA2B4A9B-DC8E-334E-9BF4-94C9C39A5F2E}" type="presParOf" srcId="{B44BB47E-7740-9542-BFB6-70459A5294A7}" destId="{961DFFAB-0641-1D4C-9B7F-6AD15A2C1E8D}" srcOrd="0" destOrd="0" presId="urn:microsoft.com/office/officeart/2005/8/layout/hierarchy2"/>
    <dgm:cxn modelId="{879FD718-F47A-E245-96AD-3327B530D14F}" type="presParOf" srcId="{B44BB47E-7740-9542-BFB6-70459A5294A7}" destId="{CFECF969-2EC9-DE41-8C25-54001D6F0A5E}" srcOrd="1" destOrd="0" presId="urn:microsoft.com/office/officeart/2005/8/layout/hierarchy2"/>
    <dgm:cxn modelId="{37E572E2-9FD7-1E40-9135-E125028B1430}" type="presParOf" srcId="{6B320A5E-5EFC-4B46-BEE7-76EA778BD9F8}" destId="{C1F9F346-7F51-964F-9E56-CE26A3F8FD3B}" srcOrd="2" destOrd="0" presId="urn:microsoft.com/office/officeart/2005/8/layout/hierarchy2"/>
    <dgm:cxn modelId="{DE3F2DEC-D32B-D544-A9FA-3803F6815E04}" type="presParOf" srcId="{C1F9F346-7F51-964F-9E56-CE26A3F8FD3B}" destId="{BA00ADBD-BCB3-7446-A3BA-42AB1A80BBF5}" srcOrd="0" destOrd="0" presId="urn:microsoft.com/office/officeart/2005/8/layout/hierarchy2"/>
    <dgm:cxn modelId="{72A80DE4-DF07-1E46-9E7D-853B283FA123}" type="presParOf" srcId="{6B320A5E-5EFC-4B46-BEE7-76EA778BD9F8}" destId="{478C54F4-4E25-004D-9D74-C8932306AC80}" srcOrd="3" destOrd="0" presId="urn:microsoft.com/office/officeart/2005/8/layout/hierarchy2"/>
    <dgm:cxn modelId="{44EB85BD-EE0F-E645-88EF-8B5F81AB3F96}" type="presParOf" srcId="{478C54F4-4E25-004D-9D74-C8932306AC80}" destId="{7129C3D2-0587-F847-ABC3-E5D0895F1161}" srcOrd="0" destOrd="0" presId="urn:microsoft.com/office/officeart/2005/8/layout/hierarchy2"/>
    <dgm:cxn modelId="{87FC73B9-5B45-6A46-98A1-0DCE4DE95F82}" type="presParOf" srcId="{478C54F4-4E25-004D-9D74-C8932306AC80}" destId="{4ECD75D8-8845-664F-8979-3257BD7BDB3C}" srcOrd="1" destOrd="0" presId="urn:microsoft.com/office/officeart/2005/8/layout/hierarchy2"/>
    <dgm:cxn modelId="{CDF0AC33-12A4-F64E-9CD0-7A5EBCE72C91}" type="presParOf" srcId="{4ECD75D8-8845-664F-8979-3257BD7BDB3C}" destId="{11C49B51-2791-7B40-B09C-10F001BFC35E}" srcOrd="0" destOrd="0" presId="urn:microsoft.com/office/officeart/2005/8/layout/hierarchy2"/>
    <dgm:cxn modelId="{26DC6D59-AC33-C442-BA40-3C483F68D904}" type="presParOf" srcId="{11C49B51-2791-7B40-B09C-10F001BFC35E}" destId="{54A73F95-9D4D-C048-9C2B-47D669211EA0}" srcOrd="0" destOrd="0" presId="urn:microsoft.com/office/officeart/2005/8/layout/hierarchy2"/>
    <dgm:cxn modelId="{96350EE5-2909-1443-85FD-507FA57C291B}" type="presParOf" srcId="{4ECD75D8-8845-664F-8979-3257BD7BDB3C}" destId="{5A8B43BE-6F7B-6F4F-8FE4-A3B1815A73EF}" srcOrd="1" destOrd="0" presId="urn:microsoft.com/office/officeart/2005/8/layout/hierarchy2"/>
    <dgm:cxn modelId="{61E92947-1068-0B46-B81A-B3B90AF21EAC}" type="presParOf" srcId="{5A8B43BE-6F7B-6F4F-8FE4-A3B1815A73EF}" destId="{E7E42712-8444-7044-9585-2F242AAE2C37}" srcOrd="0" destOrd="0" presId="urn:microsoft.com/office/officeart/2005/8/layout/hierarchy2"/>
    <dgm:cxn modelId="{79D81FEE-B8F3-9348-9C8A-32E05AD2BC8B}" type="presParOf" srcId="{5A8B43BE-6F7B-6F4F-8FE4-A3B1815A73EF}" destId="{670B6B0B-001D-CD4E-8BDA-C7542BC4AB46}" srcOrd="1" destOrd="0" presId="urn:microsoft.com/office/officeart/2005/8/layout/hierarchy2"/>
    <dgm:cxn modelId="{E0203853-A1AD-854A-B4E0-9C7F0078309F}" type="presParOf" srcId="{6B320A5E-5EFC-4B46-BEE7-76EA778BD9F8}" destId="{32C8C6F4-DB81-D948-8777-DF58D78A55E4}" srcOrd="4" destOrd="0" presId="urn:microsoft.com/office/officeart/2005/8/layout/hierarchy2"/>
    <dgm:cxn modelId="{4AC7F77C-EA0C-5A42-945C-B27BF1133008}" type="presParOf" srcId="{32C8C6F4-DB81-D948-8777-DF58D78A55E4}" destId="{12BEA08F-B2FC-8B41-8CE4-3B32C10A32C8}" srcOrd="0" destOrd="0" presId="urn:microsoft.com/office/officeart/2005/8/layout/hierarchy2"/>
    <dgm:cxn modelId="{DB7DB26D-EDD2-FF47-A3C7-981828637E2A}" type="presParOf" srcId="{6B320A5E-5EFC-4B46-BEE7-76EA778BD9F8}" destId="{D9C41BD0-FCBF-AD45-89EE-EA5654F68EAE}" srcOrd="5" destOrd="0" presId="urn:microsoft.com/office/officeart/2005/8/layout/hierarchy2"/>
    <dgm:cxn modelId="{AC4E2B53-5C87-D243-B1F6-5742AA0E6263}" type="presParOf" srcId="{D9C41BD0-FCBF-AD45-89EE-EA5654F68EAE}" destId="{940E11E9-BB18-6347-986B-B6D8E340D27B}" srcOrd="0" destOrd="0" presId="urn:microsoft.com/office/officeart/2005/8/layout/hierarchy2"/>
    <dgm:cxn modelId="{67E83660-D7AD-FA4C-9269-0F8AE68EAA9E}" type="presParOf" srcId="{D9C41BD0-FCBF-AD45-89EE-EA5654F68EAE}" destId="{7350DDE5-3767-A841-8888-256783FE5395}" srcOrd="1" destOrd="0" presId="urn:microsoft.com/office/officeart/2005/8/layout/hierarchy2"/>
    <dgm:cxn modelId="{BBE5F4A1-B222-4248-8851-E0512168B293}" type="presParOf" srcId="{7350DDE5-3767-A841-8888-256783FE5395}" destId="{8F589677-DAB6-744A-90EE-3E20875CC2C1}" srcOrd="0" destOrd="0" presId="urn:microsoft.com/office/officeart/2005/8/layout/hierarchy2"/>
    <dgm:cxn modelId="{663A6A38-B697-BD47-B281-5CD230896AF2}" type="presParOf" srcId="{8F589677-DAB6-744A-90EE-3E20875CC2C1}" destId="{553CB299-2796-9041-A4E0-42FA81DE26AF}" srcOrd="0" destOrd="0" presId="urn:microsoft.com/office/officeart/2005/8/layout/hierarchy2"/>
    <dgm:cxn modelId="{752281E2-DEBD-8C40-8194-8B6994B6D458}" type="presParOf" srcId="{7350DDE5-3767-A841-8888-256783FE5395}" destId="{5672F1F1-27B7-E449-AFE7-01C3C8B0B57E}" srcOrd="1" destOrd="0" presId="urn:microsoft.com/office/officeart/2005/8/layout/hierarchy2"/>
    <dgm:cxn modelId="{96A39293-1EEC-5342-B2A0-2B7EB5DD7715}" type="presParOf" srcId="{5672F1F1-27B7-E449-AFE7-01C3C8B0B57E}" destId="{21069D59-3D65-7043-93CD-4868EDDC5C39}" srcOrd="0" destOrd="0" presId="urn:microsoft.com/office/officeart/2005/8/layout/hierarchy2"/>
    <dgm:cxn modelId="{730E397E-51B0-C94A-87E4-4A33A5733932}" type="presParOf" srcId="{5672F1F1-27B7-E449-AFE7-01C3C8B0B57E}" destId="{138D0252-168B-744D-8463-EB9946B5A29F}" srcOrd="1" destOrd="0" presId="urn:microsoft.com/office/officeart/2005/8/layout/hierarchy2"/>
    <dgm:cxn modelId="{6B8777C2-6485-7A46-8AD3-07A8D8FE365C}" type="presParOf" srcId="{138D0252-168B-744D-8463-EB9946B5A29F}" destId="{14AF4475-0594-0A43-8C90-379653A827C0}" srcOrd="0" destOrd="0" presId="urn:microsoft.com/office/officeart/2005/8/layout/hierarchy2"/>
    <dgm:cxn modelId="{C3B1092A-E76C-7445-A02A-65E738E4B1D9}" type="presParOf" srcId="{14AF4475-0594-0A43-8C90-379653A827C0}" destId="{B7AEF075-6FB4-1648-A8E0-286613F8A24D}" srcOrd="0" destOrd="0" presId="urn:microsoft.com/office/officeart/2005/8/layout/hierarchy2"/>
    <dgm:cxn modelId="{7BF7177C-0E5D-DA4C-BA59-08DD9338EF93}" type="presParOf" srcId="{138D0252-168B-744D-8463-EB9946B5A29F}" destId="{42DDCC88-E373-774C-9BC5-DE8556F9012B}" srcOrd="1" destOrd="0" presId="urn:microsoft.com/office/officeart/2005/8/layout/hierarchy2"/>
    <dgm:cxn modelId="{A1684B95-4B73-B44D-9EDD-DE91AEDC3995}" type="presParOf" srcId="{42DDCC88-E373-774C-9BC5-DE8556F9012B}" destId="{04FA4796-CE93-8146-84D8-1A498D6344E6}" srcOrd="0" destOrd="0" presId="urn:microsoft.com/office/officeart/2005/8/layout/hierarchy2"/>
    <dgm:cxn modelId="{F94A9D69-FEE5-3247-887B-02404C897D21}" type="presParOf" srcId="{42DDCC88-E373-774C-9BC5-DE8556F9012B}" destId="{00026D65-6554-FF46-9E9B-12A0A79921CF}" srcOrd="1" destOrd="0" presId="urn:microsoft.com/office/officeart/2005/8/layout/hierarchy2"/>
    <dgm:cxn modelId="{D774934D-9CBF-5D43-BC63-85597767B98B}" type="presParOf" srcId="{00026D65-6554-FF46-9E9B-12A0A79921CF}" destId="{D0C073A4-DC77-084A-8686-A5A2E99C5D0E}" srcOrd="0" destOrd="0" presId="urn:microsoft.com/office/officeart/2005/8/layout/hierarchy2"/>
    <dgm:cxn modelId="{EC278072-0F43-8447-A854-AC822A7A862A}" type="presParOf" srcId="{D0C073A4-DC77-084A-8686-A5A2E99C5D0E}" destId="{40825807-0B5A-6F4F-9965-64AE049733A2}" srcOrd="0" destOrd="0" presId="urn:microsoft.com/office/officeart/2005/8/layout/hierarchy2"/>
    <dgm:cxn modelId="{3E714A11-4EF7-334A-92BC-67CEBDBD2348}" type="presParOf" srcId="{00026D65-6554-FF46-9E9B-12A0A79921CF}" destId="{F07217C6-B24A-E44C-B343-C913F08E9764}" srcOrd="1" destOrd="0" presId="urn:microsoft.com/office/officeart/2005/8/layout/hierarchy2"/>
    <dgm:cxn modelId="{BB34C96C-A8B2-0644-850C-67AAAA82FEE8}" type="presParOf" srcId="{F07217C6-B24A-E44C-B343-C913F08E9764}" destId="{4CA10B3B-4028-7149-8708-B0351E81AD71}" srcOrd="0" destOrd="0" presId="urn:microsoft.com/office/officeart/2005/8/layout/hierarchy2"/>
    <dgm:cxn modelId="{B7ED8FF2-8EAB-674A-AA10-B12058ED5DE6}" type="presParOf" srcId="{F07217C6-B24A-E44C-B343-C913F08E9764}" destId="{8F37BCD6-2903-8E42-A452-F3C6A4D062C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6A107-358E-F04D-A1CB-1817C706842E}" type="doc">
      <dgm:prSet loTypeId="urn:microsoft.com/office/officeart/2005/8/layout/cycle3" loCatId="" qsTypeId="urn:microsoft.com/office/officeart/2005/8/quickstyle/simple1" qsCatId="simple" csTypeId="urn:microsoft.com/office/officeart/2005/8/colors/colorful1" csCatId="colorful" phldr="1"/>
      <dgm:spPr/>
      <dgm:t>
        <a:bodyPr/>
        <a:lstStyle/>
        <a:p>
          <a:endParaRPr lang="fr-BE"/>
        </a:p>
      </dgm:t>
    </dgm:pt>
    <dgm:pt modelId="{472DCEC3-0939-DD4E-A5A1-A6F736B70908}">
      <dgm:prSet phldrT="[Texte]"/>
      <dgm:spPr/>
      <dgm:t>
        <a:bodyPr/>
        <a:lstStyle/>
        <a:p>
          <a:pPr>
            <a:lnSpc>
              <a:spcPct val="60000"/>
            </a:lnSpc>
          </a:pPr>
          <a:r>
            <a:rPr lang="fr-BE"/>
            <a:t>Vos pratiques</a:t>
          </a:r>
        </a:p>
      </dgm:t>
    </dgm:pt>
    <dgm:pt modelId="{FC293E1B-1F35-3547-BE55-CBFF7657D8AC}" type="parTrans" cxnId="{4568018C-B72E-F344-8CFE-96C9AB0E7EE0}">
      <dgm:prSet/>
      <dgm:spPr/>
      <dgm:t>
        <a:bodyPr/>
        <a:lstStyle/>
        <a:p>
          <a:endParaRPr lang="fr-BE"/>
        </a:p>
      </dgm:t>
    </dgm:pt>
    <dgm:pt modelId="{AA68B8B2-65BD-D84E-9D97-A8AEEC9556E0}" type="sibTrans" cxnId="{4568018C-B72E-F344-8CFE-96C9AB0E7EE0}">
      <dgm:prSet/>
      <dgm:spPr/>
      <dgm:t>
        <a:bodyPr/>
        <a:lstStyle/>
        <a:p>
          <a:endParaRPr lang="fr-BE"/>
        </a:p>
      </dgm:t>
    </dgm:pt>
    <dgm:pt modelId="{3E54B969-2881-3442-A7A8-E9996F70128B}">
      <dgm:prSet phldrT="[Texte]"/>
      <dgm:spPr/>
      <dgm:t>
        <a:bodyPr/>
        <a:lstStyle/>
        <a:p>
          <a:r>
            <a:rPr lang="fr-BE"/>
            <a:t>Modèles théoriques</a:t>
          </a:r>
        </a:p>
      </dgm:t>
    </dgm:pt>
    <dgm:pt modelId="{D0E873D1-A5E3-964F-892B-664B0F73A403}" type="parTrans" cxnId="{3C3F9544-5B92-0942-A58A-95F550E6F756}">
      <dgm:prSet/>
      <dgm:spPr/>
      <dgm:t>
        <a:bodyPr/>
        <a:lstStyle/>
        <a:p>
          <a:endParaRPr lang="fr-BE"/>
        </a:p>
      </dgm:t>
    </dgm:pt>
    <dgm:pt modelId="{3C55C2CB-6816-1547-BDF5-C102C78B8004}" type="sibTrans" cxnId="{3C3F9544-5B92-0942-A58A-95F550E6F756}">
      <dgm:prSet/>
      <dgm:spPr/>
      <dgm:t>
        <a:bodyPr/>
        <a:lstStyle/>
        <a:p>
          <a:endParaRPr lang="fr-BE"/>
        </a:p>
      </dgm:t>
    </dgm:pt>
    <dgm:pt modelId="{0A62F8AD-6501-DD49-AB06-894F63A20A1C}">
      <dgm:prSet phldrT="[Texte]"/>
      <dgm:spPr/>
      <dgm:t>
        <a:bodyPr/>
        <a:lstStyle/>
        <a:p>
          <a:r>
            <a:rPr lang="fr-BE" dirty="0"/>
            <a:t>Activités et exercices</a:t>
          </a:r>
        </a:p>
      </dgm:t>
    </dgm:pt>
    <dgm:pt modelId="{252639F2-EB64-B745-BBD7-BE5401E0BABB}" type="parTrans" cxnId="{5EAF6091-7179-9B43-A4C5-7E1D32959765}">
      <dgm:prSet/>
      <dgm:spPr/>
      <dgm:t>
        <a:bodyPr/>
        <a:lstStyle/>
        <a:p>
          <a:endParaRPr lang="fr-BE"/>
        </a:p>
      </dgm:t>
    </dgm:pt>
    <dgm:pt modelId="{456A4B4B-A91C-3A4F-974D-2BD385045ECC}" type="sibTrans" cxnId="{5EAF6091-7179-9B43-A4C5-7E1D32959765}">
      <dgm:prSet/>
      <dgm:spPr/>
      <dgm:t>
        <a:bodyPr/>
        <a:lstStyle/>
        <a:p>
          <a:endParaRPr lang="fr-BE"/>
        </a:p>
      </dgm:t>
    </dgm:pt>
    <dgm:pt modelId="{B8790072-A853-0747-8984-E79405826433}">
      <dgm:prSet phldrT="[Texte]"/>
      <dgm:spPr/>
      <dgm:t>
        <a:bodyPr/>
        <a:lstStyle/>
        <a:p>
          <a:r>
            <a:rPr lang="fr-BE"/>
            <a:t>Liens entre théorie et pratique</a:t>
          </a:r>
        </a:p>
      </dgm:t>
    </dgm:pt>
    <dgm:pt modelId="{E08D51D5-D280-824C-86AD-458B428466B7}" type="parTrans" cxnId="{E1A88606-02E5-C04D-BF98-403F0D84CFA6}">
      <dgm:prSet/>
      <dgm:spPr/>
      <dgm:t>
        <a:bodyPr/>
        <a:lstStyle/>
        <a:p>
          <a:endParaRPr lang="fr-BE"/>
        </a:p>
      </dgm:t>
    </dgm:pt>
    <dgm:pt modelId="{0D2FEB35-61DE-D042-85BC-82888E83BA6E}" type="sibTrans" cxnId="{E1A88606-02E5-C04D-BF98-403F0D84CFA6}">
      <dgm:prSet/>
      <dgm:spPr/>
      <dgm:t>
        <a:bodyPr/>
        <a:lstStyle/>
        <a:p>
          <a:endParaRPr lang="fr-BE"/>
        </a:p>
      </dgm:t>
    </dgm:pt>
    <dgm:pt modelId="{A25AFCCE-5B28-B94A-96C1-BF569A6CFDC5}">
      <dgm:prSet phldrT="[Texte]"/>
      <dgm:spPr/>
      <dgm:t>
        <a:bodyPr/>
        <a:lstStyle/>
        <a:p>
          <a:r>
            <a:rPr lang="fr-BE"/>
            <a:t>Échange de pratique, d’expérience</a:t>
          </a:r>
        </a:p>
      </dgm:t>
    </dgm:pt>
    <dgm:pt modelId="{E9C701A1-C397-2247-8B5B-E122DE21ABF8}" type="parTrans" cxnId="{4D11A105-0953-784F-B54B-11DF3036E234}">
      <dgm:prSet/>
      <dgm:spPr/>
      <dgm:t>
        <a:bodyPr/>
        <a:lstStyle/>
        <a:p>
          <a:endParaRPr lang="fr-FR"/>
        </a:p>
      </dgm:t>
    </dgm:pt>
    <dgm:pt modelId="{FB97A449-B2E2-7C43-A2BD-05D5B986DE2E}" type="sibTrans" cxnId="{4D11A105-0953-784F-B54B-11DF3036E234}">
      <dgm:prSet/>
      <dgm:spPr/>
      <dgm:t>
        <a:bodyPr/>
        <a:lstStyle/>
        <a:p>
          <a:endParaRPr lang="fr-FR"/>
        </a:p>
      </dgm:t>
    </dgm:pt>
    <dgm:pt modelId="{D4DC0CF8-230D-9A4D-9D33-0448B3BF4CF5}" type="pres">
      <dgm:prSet presAssocID="{1D46A107-358E-F04D-A1CB-1817C706842E}" presName="Name0" presStyleCnt="0">
        <dgm:presLayoutVars>
          <dgm:dir/>
          <dgm:resizeHandles val="exact"/>
        </dgm:presLayoutVars>
      </dgm:prSet>
      <dgm:spPr/>
    </dgm:pt>
    <dgm:pt modelId="{3EEEAEB0-FBC9-5F48-9EA6-8585486D2F51}" type="pres">
      <dgm:prSet presAssocID="{1D46A107-358E-F04D-A1CB-1817C706842E}" presName="cycle" presStyleCnt="0"/>
      <dgm:spPr/>
    </dgm:pt>
    <dgm:pt modelId="{6B6A36CE-301E-1C40-B6FE-2AD547B537E5}" type="pres">
      <dgm:prSet presAssocID="{472DCEC3-0939-DD4E-A5A1-A6F736B70908}" presName="nodeFirstNode" presStyleLbl="node1" presStyleIdx="0" presStyleCnt="5">
        <dgm:presLayoutVars>
          <dgm:bulletEnabled val="1"/>
        </dgm:presLayoutVars>
      </dgm:prSet>
      <dgm:spPr/>
    </dgm:pt>
    <dgm:pt modelId="{B480C1D8-A205-6C49-97EA-1F4348BBF433}" type="pres">
      <dgm:prSet presAssocID="{AA68B8B2-65BD-D84E-9D97-A8AEEC9556E0}" presName="sibTransFirstNode" presStyleLbl="bgShp" presStyleIdx="0" presStyleCnt="1"/>
      <dgm:spPr/>
    </dgm:pt>
    <dgm:pt modelId="{5136BF48-C2CE-4346-8564-828EDD059D5A}" type="pres">
      <dgm:prSet presAssocID="{3E54B969-2881-3442-A7A8-E9996F70128B}" presName="nodeFollowingNodes" presStyleLbl="node1" presStyleIdx="1" presStyleCnt="5">
        <dgm:presLayoutVars>
          <dgm:bulletEnabled val="1"/>
        </dgm:presLayoutVars>
      </dgm:prSet>
      <dgm:spPr/>
    </dgm:pt>
    <dgm:pt modelId="{08F8DEF6-9CB4-7840-8BC8-CB11DCB0F029}" type="pres">
      <dgm:prSet presAssocID="{0A62F8AD-6501-DD49-AB06-894F63A20A1C}" presName="nodeFollowingNodes" presStyleLbl="node1" presStyleIdx="2" presStyleCnt="5">
        <dgm:presLayoutVars>
          <dgm:bulletEnabled val="1"/>
        </dgm:presLayoutVars>
      </dgm:prSet>
      <dgm:spPr/>
    </dgm:pt>
    <dgm:pt modelId="{AC0AB046-0EE9-CA46-AA96-9B53EDEBF06F}" type="pres">
      <dgm:prSet presAssocID="{A25AFCCE-5B28-B94A-96C1-BF569A6CFDC5}" presName="nodeFollowingNodes" presStyleLbl="node1" presStyleIdx="3" presStyleCnt="5">
        <dgm:presLayoutVars>
          <dgm:bulletEnabled val="1"/>
        </dgm:presLayoutVars>
      </dgm:prSet>
      <dgm:spPr/>
    </dgm:pt>
    <dgm:pt modelId="{58634B29-EC1A-4047-8CD7-9D974E00B6CD}" type="pres">
      <dgm:prSet presAssocID="{B8790072-A853-0747-8984-E79405826433}" presName="nodeFollowingNodes" presStyleLbl="node1" presStyleIdx="4" presStyleCnt="5">
        <dgm:presLayoutVars>
          <dgm:bulletEnabled val="1"/>
        </dgm:presLayoutVars>
      </dgm:prSet>
      <dgm:spPr/>
    </dgm:pt>
  </dgm:ptLst>
  <dgm:cxnLst>
    <dgm:cxn modelId="{4D11A105-0953-784F-B54B-11DF3036E234}" srcId="{1D46A107-358E-F04D-A1CB-1817C706842E}" destId="{A25AFCCE-5B28-B94A-96C1-BF569A6CFDC5}" srcOrd="3" destOrd="0" parTransId="{E9C701A1-C397-2247-8B5B-E122DE21ABF8}" sibTransId="{FB97A449-B2E2-7C43-A2BD-05D5B986DE2E}"/>
    <dgm:cxn modelId="{E1A88606-02E5-C04D-BF98-403F0D84CFA6}" srcId="{1D46A107-358E-F04D-A1CB-1817C706842E}" destId="{B8790072-A853-0747-8984-E79405826433}" srcOrd="4" destOrd="0" parTransId="{E08D51D5-D280-824C-86AD-458B428466B7}" sibTransId="{0D2FEB35-61DE-D042-85BC-82888E83BA6E}"/>
    <dgm:cxn modelId="{AB8D9006-E879-2A4B-91CC-74BA591CBD2C}" type="presOf" srcId="{A25AFCCE-5B28-B94A-96C1-BF569A6CFDC5}" destId="{AC0AB046-0EE9-CA46-AA96-9B53EDEBF06F}" srcOrd="0" destOrd="0" presId="urn:microsoft.com/office/officeart/2005/8/layout/cycle3"/>
    <dgm:cxn modelId="{3C3F9544-5B92-0942-A58A-95F550E6F756}" srcId="{1D46A107-358E-F04D-A1CB-1817C706842E}" destId="{3E54B969-2881-3442-A7A8-E9996F70128B}" srcOrd="1" destOrd="0" parTransId="{D0E873D1-A5E3-964F-892B-664B0F73A403}" sibTransId="{3C55C2CB-6816-1547-BDF5-C102C78B8004}"/>
    <dgm:cxn modelId="{9DEAE849-4284-9C40-92B5-844FE694804F}" type="presOf" srcId="{1D46A107-358E-F04D-A1CB-1817C706842E}" destId="{D4DC0CF8-230D-9A4D-9D33-0448B3BF4CF5}" srcOrd="0" destOrd="0" presId="urn:microsoft.com/office/officeart/2005/8/layout/cycle3"/>
    <dgm:cxn modelId="{B27A9453-E9B3-0E4A-BDA0-3F985CAB84D0}" type="presOf" srcId="{AA68B8B2-65BD-D84E-9D97-A8AEEC9556E0}" destId="{B480C1D8-A205-6C49-97EA-1F4348BBF433}" srcOrd="0" destOrd="0" presId="urn:microsoft.com/office/officeart/2005/8/layout/cycle3"/>
    <dgm:cxn modelId="{A852AF89-BC83-7545-A033-51C573AE7A69}" type="presOf" srcId="{3E54B969-2881-3442-A7A8-E9996F70128B}" destId="{5136BF48-C2CE-4346-8564-828EDD059D5A}" srcOrd="0" destOrd="0" presId="urn:microsoft.com/office/officeart/2005/8/layout/cycle3"/>
    <dgm:cxn modelId="{4568018C-B72E-F344-8CFE-96C9AB0E7EE0}" srcId="{1D46A107-358E-F04D-A1CB-1817C706842E}" destId="{472DCEC3-0939-DD4E-A5A1-A6F736B70908}" srcOrd="0" destOrd="0" parTransId="{FC293E1B-1F35-3547-BE55-CBFF7657D8AC}" sibTransId="{AA68B8B2-65BD-D84E-9D97-A8AEEC9556E0}"/>
    <dgm:cxn modelId="{5EAF6091-7179-9B43-A4C5-7E1D32959765}" srcId="{1D46A107-358E-F04D-A1CB-1817C706842E}" destId="{0A62F8AD-6501-DD49-AB06-894F63A20A1C}" srcOrd="2" destOrd="0" parTransId="{252639F2-EB64-B745-BBD7-BE5401E0BABB}" sibTransId="{456A4B4B-A91C-3A4F-974D-2BD385045ECC}"/>
    <dgm:cxn modelId="{6F65CFAF-E995-6B48-9A58-155B6192B47C}" type="presOf" srcId="{0A62F8AD-6501-DD49-AB06-894F63A20A1C}" destId="{08F8DEF6-9CB4-7840-8BC8-CB11DCB0F029}" srcOrd="0" destOrd="0" presId="urn:microsoft.com/office/officeart/2005/8/layout/cycle3"/>
    <dgm:cxn modelId="{F65567CD-B6FB-E44D-810A-B8E8C4FDDF92}" type="presOf" srcId="{472DCEC3-0939-DD4E-A5A1-A6F736B70908}" destId="{6B6A36CE-301E-1C40-B6FE-2AD547B537E5}" srcOrd="0" destOrd="0" presId="urn:microsoft.com/office/officeart/2005/8/layout/cycle3"/>
    <dgm:cxn modelId="{23EDD2E3-4DFD-1B4E-B380-AFE211980F74}" type="presOf" srcId="{B8790072-A853-0747-8984-E79405826433}" destId="{58634B29-EC1A-4047-8CD7-9D974E00B6CD}" srcOrd="0" destOrd="0" presId="urn:microsoft.com/office/officeart/2005/8/layout/cycle3"/>
    <dgm:cxn modelId="{20B55263-8AFD-E741-B641-DC47A7B4DC6D}" type="presParOf" srcId="{D4DC0CF8-230D-9A4D-9D33-0448B3BF4CF5}" destId="{3EEEAEB0-FBC9-5F48-9EA6-8585486D2F51}" srcOrd="0" destOrd="0" presId="urn:microsoft.com/office/officeart/2005/8/layout/cycle3"/>
    <dgm:cxn modelId="{01F26C77-D4F5-684B-BE17-8F9D2E9C7C9D}" type="presParOf" srcId="{3EEEAEB0-FBC9-5F48-9EA6-8585486D2F51}" destId="{6B6A36CE-301E-1C40-B6FE-2AD547B537E5}" srcOrd="0" destOrd="0" presId="urn:microsoft.com/office/officeart/2005/8/layout/cycle3"/>
    <dgm:cxn modelId="{51593B05-BB62-574C-85EA-4E6DD7A0899A}" type="presParOf" srcId="{3EEEAEB0-FBC9-5F48-9EA6-8585486D2F51}" destId="{B480C1D8-A205-6C49-97EA-1F4348BBF433}" srcOrd="1" destOrd="0" presId="urn:microsoft.com/office/officeart/2005/8/layout/cycle3"/>
    <dgm:cxn modelId="{D57055E3-27A7-1440-B801-54B4D3E878F6}" type="presParOf" srcId="{3EEEAEB0-FBC9-5F48-9EA6-8585486D2F51}" destId="{5136BF48-C2CE-4346-8564-828EDD059D5A}" srcOrd="2" destOrd="0" presId="urn:microsoft.com/office/officeart/2005/8/layout/cycle3"/>
    <dgm:cxn modelId="{E8ED2A0F-2791-5C40-8310-7ADF29FC4B42}" type="presParOf" srcId="{3EEEAEB0-FBC9-5F48-9EA6-8585486D2F51}" destId="{08F8DEF6-9CB4-7840-8BC8-CB11DCB0F029}" srcOrd="3" destOrd="0" presId="urn:microsoft.com/office/officeart/2005/8/layout/cycle3"/>
    <dgm:cxn modelId="{7191B9C8-44D4-CB46-ACD9-DC38F3F70837}" type="presParOf" srcId="{3EEEAEB0-FBC9-5F48-9EA6-8585486D2F51}" destId="{AC0AB046-0EE9-CA46-AA96-9B53EDEBF06F}" srcOrd="4" destOrd="0" presId="urn:microsoft.com/office/officeart/2005/8/layout/cycle3"/>
    <dgm:cxn modelId="{A6C7B8EC-380A-DA4C-97B7-C291BC0C2DBE}" type="presParOf" srcId="{3EEEAEB0-FBC9-5F48-9EA6-8585486D2F51}" destId="{58634B29-EC1A-4047-8CD7-9D974E00B6CD}"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F8900-9B23-C745-8EE2-96CCAF2D1A96}" type="doc">
      <dgm:prSet loTypeId="urn:microsoft.com/office/officeart/2008/layout/VerticalCurvedList" loCatId="" qsTypeId="urn:microsoft.com/office/officeart/2005/8/quickstyle/simple1" qsCatId="simple" csTypeId="urn:microsoft.com/office/officeart/2005/8/colors/accent1_3" csCatId="accent1" phldr="1"/>
      <dgm:spPr/>
      <dgm:t>
        <a:bodyPr/>
        <a:lstStyle/>
        <a:p>
          <a:endParaRPr lang="fr-FR"/>
        </a:p>
      </dgm:t>
    </dgm:pt>
    <dgm:pt modelId="{7C5F062F-729C-9441-99F5-56F5875C6ECA}">
      <dgm:prSet phldrT="[Texte]"/>
      <dgm:spPr/>
      <dgm:t>
        <a:bodyPr/>
        <a:lstStyle/>
        <a:p>
          <a:r>
            <a:rPr lang="fr-FR">
              <a:latin typeface="Gill Sans MT"/>
              <a:cs typeface="Gill Sans MT"/>
            </a:rPr>
            <a:t>Introduction</a:t>
          </a:r>
        </a:p>
      </dgm:t>
    </dgm:pt>
    <dgm:pt modelId="{4573E0AD-8C41-2D4B-A79E-3E5F2DF15260}" type="parTrans" cxnId="{9F01F5F5-56F4-2B43-A59F-191AFACE0D0F}">
      <dgm:prSet/>
      <dgm:spPr/>
      <dgm:t>
        <a:bodyPr/>
        <a:lstStyle/>
        <a:p>
          <a:endParaRPr lang="fr-FR"/>
        </a:p>
      </dgm:t>
    </dgm:pt>
    <dgm:pt modelId="{94E438AD-EBD7-1B4D-A792-376171CF18C7}" type="sibTrans" cxnId="{9F01F5F5-56F4-2B43-A59F-191AFACE0D0F}">
      <dgm:prSet/>
      <dgm:spPr/>
      <dgm:t>
        <a:bodyPr/>
        <a:lstStyle/>
        <a:p>
          <a:endParaRPr lang="fr-FR"/>
        </a:p>
      </dgm:t>
    </dgm:pt>
    <dgm:pt modelId="{987A1FDE-B1D0-9A4C-82AD-DBFE0F52E10E}">
      <dgm:prSet/>
      <dgm:spPr/>
      <dgm:t>
        <a:bodyPr/>
        <a:lstStyle/>
        <a:p>
          <a:r>
            <a:rPr lang="fr-FR" dirty="0">
              <a:latin typeface="Gill Sans MT"/>
              <a:cs typeface="Gill Sans MT"/>
            </a:rPr>
            <a:t>Typologie du télétravail</a:t>
          </a:r>
        </a:p>
      </dgm:t>
    </dgm:pt>
    <dgm:pt modelId="{C9A1A0F1-423A-CA43-9CD6-EBDFC50B6FD8}" type="parTrans" cxnId="{B05A81AD-4F19-E847-B15C-94238CC570B3}">
      <dgm:prSet/>
      <dgm:spPr/>
      <dgm:t>
        <a:bodyPr/>
        <a:lstStyle/>
        <a:p>
          <a:endParaRPr lang="fr-FR"/>
        </a:p>
      </dgm:t>
    </dgm:pt>
    <dgm:pt modelId="{C43B8795-6FF4-4F4B-BAF5-94BBB959B71E}" type="sibTrans" cxnId="{B05A81AD-4F19-E847-B15C-94238CC570B3}">
      <dgm:prSet/>
      <dgm:spPr/>
      <dgm:t>
        <a:bodyPr/>
        <a:lstStyle/>
        <a:p>
          <a:endParaRPr lang="fr-FR"/>
        </a:p>
      </dgm:t>
    </dgm:pt>
    <dgm:pt modelId="{A48BFA2B-62BD-D049-BBA5-029758BB95E0}">
      <dgm:prSet/>
      <dgm:spPr/>
      <dgm:t>
        <a:bodyPr/>
        <a:lstStyle/>
        <a:p>
          <a:r>
            <a:rPr lang="fr-FR" dirty="0">
              <a:latin typeface="Gill Sans MT"/>
              <a:cs typeface="Gill Sans MT"/>
            </a:rPr>
            <a:t>Remboursement de frais par l’employeur</a:t>
          </a:r>
        </a:p>
      </dgm:t>
    </dgm:pt>
    <dgm:pt modelId="{C830472F-5420-9245-8BBA-CD8E7FC8B2B8}" type="parTrans" cxnId="{350EF10A-34BF-894E-ADA9-935A08423CB2}">
      <dgm:prSet/>
      <dgm:spPr/>
      <dgm:t>
        <a:bodyPr/>
        <a:lstStyle/>
        <a:p>
          <a:endParaRPr lang="fr-FR"/>
        </a:p>
      </dgm:t>
    </dgm:pt>
    <dgm:pt modelId="{87693751-2B65-804E-BD3C-ED0115ED3DDD}" type="sibTrans" cxnId="{350EF10A-34BF-894E-ADA9-935A08423CB2}">
      <dgm:prSet/>
      <dgm:spPr/>
      <dgm:t>
        <a:bodyPr/>
        <a:lstStyle/>
        <a:p>
          <a:endParaRPr lang="fr-FR"/>
        </a:p>
      </dgm:t>
    </dgm:pt>
    <dgm:pt modelId="{A1477405-27DA-F547-ABE4-E0457CD2BDDB}">
      <dgm:prSet/>
      <dgm:spPr/>
      <dgm:t>
        <a:bodyPr/>
        <a:lstStyle/>
        <a:p>
          <a:r>
            <a:rPr lang="fr-FR" dirty="0">
              <a:latin typeface="Gill Sans MT"/>
              <a:cs typeface="Gill Sans MT"/>
            </a:rPr>
            <a:t>Vue panoramique des législations impactées par le télétravail</a:t>
          </a:r>
        </a:p>
      </dgm:t>
    </dgm:pt>
    <dgm:pt modelId="{4E9BBBA9-784C-754C-BBEA-85172D7485F4}" type="parTrans" cxnId="{F522F5BF-6BA9-7040-BE01-F55455E8BED3}">
      <dgm:prSet/>
      <dgm:spPr/>
      <dgm:t>
        <a:bodyPr/>
        <a:lstStyle/>
        <a:p>
          <a:endParaRPr lang="fr-FR"/>
        </a:p>
      </dgm:t>
    </dgm:pt>
    <dgm:pt modelId="{7FA6E949-A8A8-0D4C-A673-E0300D285DF9}" type="sibTrans" cxnId="{F522F5BF-6BA9-7040-BE01-F55455E8BED3}">
      <dgm:prSet/>
      <dgm:spPr/>
      <dgm:t>
        <a:bodyPr/>
        <a:lstStyle/>
        <a:p>
          <a:endParaRPr lang="fr-FR"/>
        </a:p>
      </dgm:t>
    </dgm:pt>
    <dgm:pt modelId="{19D8A396-052E-DD4D-860D-90D2ED63E481}">
      <dgm:prSet/>
      <dgm:spPr/>
      <dgm:t>
        <a:bodyPr/>
        <a:lstStyle/>
        <a:p>
          <a:r>
            <a:rPr lang="fr-FR">
              <a:latin typeface="Gill Sans MT"/>
              <a:cs typeface="Gill Sans MT"/>
            </a:rPr>
            <a:t>Conclusion et évaluation</a:t>
          </a:r>
        </a:p>
      </dgm:t>
    </dgm:pt>
    <dgm:pt modelId="{55E84644-DB88-E54B-9D9E-47A32D8CE685}" type="parTrans" cxnId="{3CA05F88-7A64-B24A-BB1F-F72B9FB24541}">
      <dgm:prSet/>
      <dgm:spPr/>
      <dgm:t>
        <a:bodyPr/>
        <a:lstStyle/>
        <a:p>
          <a:endParaRPr lang="fr-FR"/>
        </a:p>
      </dgm:t>
    </dgm:pt>
    <dgm:pt modelId="{EA098D43-6779-EF44-BFD5-B1D0A3645BB7}" type="sibTrans" cxnId="{3CA05F88-7A64-B24A-BB1F-F72B9FB24541}">
      <dgm:prSet/>
      <dgm:spPr/>
      <dgm:t>
        <a:bodyPr/>
        <a:lstStyle/>
        <a:p>
          <a:endParaRPr lang="fr-FR"/>
        </a:p>
      </dgm:t>
    </dgm:pt>
    <dgm:pt modelId="{4768BC52-59F7-3446-9B22-9CFAFD49BC04}" type="pres">
      <dgm:prSet presAssocID="{383F8900-9B23-C745-8EE2-96CCAF2D1A96}" presName="Name0" presStyleCnt="0">
        <dgm:presLayoutVars>
          <dgm:chMax val="7"/>
          <dgm:chPref val="7"/>
          <dgm:dir/>
        </dgm:presLayoutVars>
      </dgm:prSet>
      <dgm:spPr/>
    </dgm:pt>
    <dgm:pt modelId="{F5B28272-6B2D-2345-859A-03EE576CAD0C}" type="pres">
      <dgm:prSet presAssocID="{383F8900-9B23-C745-8EE2-96CCAF2D1A96}" presName="Name1" presStyleCnt="0"/>
      <dgm:spPr/>
    </dgm:pt>
    <dgm:pt modelId="{CFB6C094-263C-8A47-852F-204ED7FE4F21}" type="pres">
      <dgm:prSet presAssocID="{383F8900-9B23-C745-8EE2-96CCAF2D1A96}" presName="cycle" presStyleCnt="0"/>
      <dgm:spPr/>
    </dgm:pt>
    <dgm:pt modelId="{618492EE-9450-D840-997D-8FB95BC8D3E3}" type="pres">
      <dgm:prSet presAssocID="{383F8900-9B23-C745-8EE2-96CCAF2D1A96}" presName="srcNode" presStyleLbl="node1" presStyleIdx="0" presStyleCnt="5"/>
      <dgm:spPr/>
    </dgm:pt>
    <dgm:pt modelId="{776CC69E-F0C7-B044-85D3-F71A8A7FF701}" type="pres">
      <dgm:prSet presAssocID="{383F8900-9B23-C745-8EE2-96CCAF2D1A96}" presName="conn" presStyleLbl="parChTrans1D2" presStyleIdx="0" presStyleCnt="1"/>
      <dgm:spPr/>
    </dgm:pt>
    <dgm:pt modelId="{CB4FAE10-FD5D-204D-89D9-506D7300DD82}" type="pres">
      <dgm:prSet presAssocID="{383F8900-9B23-C745-8EE2-96CCAF2D1A96}" presName="extraNode" presStyleLbl="node1" presStyleIdx="0" presStyleCnt="5"/>
      <dgm:spPr/>
    </dgm:pt>
    <dgm:pt modelId="{C24BB539-D630-0545-84CC-E6F6A4A83476}" type="pres">
      <dgm:prSet presAssocID="{383F8900-9B23-C745-8EE2-96CCAF2D1A96}" presName="dstNode" presStyleLbl="node1" presStyleIdx="0" presStyleCnt="5"/>
      <dgm:spPr/>
    </dgm:pt>
    <dgm:pt modelId="{7CD43B6A-47B0-A247-9488-13FD0B3795A3}" type="pres">
      <dgm:prSet presAssocID="{7C5F062F-729C-9441-99F5-56F5875C6ECA}" presName="text_1" presStyleLbl="node1" presStyleIdx="0" presStyleCnt="5">
        <dgm:presLayoutVars>
          <dgm:bulletEnabled val="1"/>
        </dgm:presLayoutVars>
      </dgm:prSet>
      <dgm:spPr/>
    </dgm:pt>
    <dgm:pt modelId="{B053ED84-35A2-1748-BBBB-E37079D9069C}" type="pres">
      <dgm:prSet presAssocID="{7C5F062F-729C-9441-99F5-56F5875C6ECA}" presName="accent_1" presStyleCnt="0"/>
      <dgm:spPr/>
    </dgm:pt>
    <dgm:pt modelId="{74F642EE-6F07-0E4A-B94C-E4893909C602}" type="pres">
      <dgm:prSet presAssocID="{7C5F062F-729C-9441-99F5-56F5875C6ECA}" presName="accentRepeatNode" presStyleLbl="solidFgAcc1" presStyleIdx="0" presStyleCnt="5"/>
      <dgm:spPr/>
    </dgm:pt>
    <dgm:pt modelId="{C0B7C22E-8066-D044-B4BA-17F94E0BB508}" type="pres">
      <dgm:prSet presAssocID="{987A1FDE-B1D0-9A4C-82AD-DBFE0F52E10E}" presName="text_2" presStyleLbl="node1" presStyleIdx="1" presStyleCnt="5">
        <dgm:presLayoutVars>
          <dgm:bulletEnabled val="1"/>
        </dgm:presLayoutVars>
      </dgm:prSet>
      <dgm:spPr/>
    </dgm:pt>
    <dgm:pt modelId="{84268CFA-212A-D94A-BE9E-5DD35058527A}" type="pres">
      <dgm:prSet presAssocID="{987A1FDE-B1D0-9A4C-82AD-DBFE0F52E10E}" presName="accent_2" presStyleCnt="0"/>
      <dgm:spPr/>
    </dgm:pt>
    <dgm:pt modelId="{C04D9C02-438F-3540-ACA4-3A08A3632C95}" type="pres">
      <dgm:prSet presAssocID="{987A1FDE-B1D0-9A4C-82AD-DBFE0F52E10E}" presName="accentRepeatNode" presStyleLbl="solidFgAcc1" presStyleIdx="1" presStyleCnt="5"/>
      <dgm:spPr/>
    </dgm:pt>
    <dgm:pt modelId="{44C43D2A-753E-4646-A0F1-3D83D8D27BAE}" type="pres">
      <dgm:prSet presAssocID="{A48BFA2B-62BD-D049-BBA5-029758BB95E0}" presName="text_3" presStyleLbl="node1" presStyleIdx="2" presStyleCnt="5">
        <dgm:presLayoutVars>
          <dgm:bulletEnabled val="1"/>
        </dgm:presLayoutVars>
      </dgm:prSet>
      <dgm:spPr/>
    </dgm:pt>
    <dgm:pt modelId="{A7AB9CF7-7836-A249-A2FE-ABC171F2D62A}" type="pres">
      <dgm:prSet presAssocID="{A48BFA2B-62BD-D049-BBA5-029758BB95E0}" presName="accent_3" presStyleCnt="0"/>
      <dgm:spPr/>
    </dgm:pt>
    <dgm:pt modelId="{8F3ECE68-38E8-DB4C-A8DC-55C5826AC694}" type="pres">
      <dgm:prSet presAssocID="{A48BFA2B-62BD-D049-BBA5-029758BB95E0}" presName="accentRepeatNode" presStyleLbl="solidFgAcc1" presStyleIdx="2" presStyleCnt="5"/>
      <dgm:spPr/>
    </dgm:pt>
    <dgm:pt modelId="{287D3AD2-D42B-FA43-A871-BD876AF74F4E}" type="pres">
      <dgm:prSet presAssocID="{A1477405-27DA-F547-ABE4-E0457CD2BDDB}" presName="text_4" presStyleLbl="node1" presStyleIdx="3" presStyleCnt="5">
        <dgm:presLayoutVars>
          <dgm:bulletEnabled val="1"/>
        </dgm:presLayoutVars>
      </dgm:prSet>
      <dgm:spPr/>
    </dgm:pt>
    <dgm:pt modelId="{EFB8ACE0-D14E-8A42-8573-15469738A284}" type="pres">
      <dgm:prSet presAssocID="{A1477405-27DA-F547-ABE4-E0457CD2BDDB}" presName="accent_4" presStyleCnt="0"/>
      <dgm:spPr/>
    </dgm:pt>
    <dgm:pt modelId="{B79F9300-2A58-E043-952C-13385D8FF4F0}" type="pres">
      <dgm:prSet presAssocID="{A1477405-27DA-F547-ABE4-E0457CD2BDDB}" presName="accentRepeatNode" presStyleLbl="solidFgAcc1" presStyleIdx="3" presStyleCnt="5"/>
      <dgm:spPr/>
    </dgm:pt>
    <dgm:pt modelId="{80A166B1-B5A2-1645-A47D-5B8F42062407}" type="pres">
      <dgm:prSet presAssocID="{19D8A396-052E-DD4D-860D-90D2ED63E481}" presName="text_5" presStyleLbl="node1" presStyleIdx="4" presStyleCnt="5">
        <dgm:presLayoutVars>
          <dgm:bulletEnabled val="1"/>
        </dgm:presLayoutVars>
      </dgm:prSet>
      <dgm:spPr/>
    </dgm:pt>
    <dgm:pt modelId="{26E506E2-938D-7440-9E3A-55AADF828B4E}" type="pres">
      <dgm:prSet presAssocID="{19D8A396-052E-DD4D-860D-90D2ED63E481}" presName="accent_5" presStyleCnt="0"/>
      <dgm:spPr/>
    </dgm:pt>
    <dgm:pt modelId="{2AD6966E-A5E9-F248-A445-2655229B8DC7}" type="pres">
      <dgm:prSet presAssocID="{19D8A396-052E-DD4D-860D-90D2ED63E481}" presName="accentRepeatNode" presStyleLbl="solidFgAcc1" presStyleIdx="4" presStyleCnt="5"/>
      <dgm:spPr/>
    </dgm:pt>
  </dgm:ptLst>
  <dgm:cxnLst>
    <dgm:cxn modelId="{350EF10A-34BF-894E-ADA9-935A08423CB2}" srcId="{383F8900-9B23-C745-8EE2-96CCAF2D1A96}" destId="{A48BFA2B-62BD-D049-BBA5-029758BB95E0}" srcOrd="2" destOrd="0" parTransId="{C830472F-5420-9245-8BBA-CD8E7FC8B2B8}" sibTransId="{87693751-2B65-804E-BD3C-ED0115ED3DDD}"/>
    <dgm:cxn modelId="{54A77741-791B-724B-8408-8EAEA017D0E0}" type="presOf" srcId="{A1477405-27DA-F547-ABE4-E0457CD2BDDB}" destId="{287D3AD2-D42B-FA43-A871-BD876AF74F4E}" srcOrd="0" destOrd="0" presId="urn:microsoft.com/office/officeart/2008/layout/VerticalCurvedList"/>
    <dgm:cxn modelId="{BCF39F45-BD9C-064B-A0A6-4FF879718AC9}" type="presOf" srcId="{7C5F062F-729C-9441-99F5-56F5875C6ECA}" destId="{7CD43B6A-47B0-A247-9488-13FD0B3795A3}" srcOrd="0" destOrd="0" presId="urn:microsoft.com/office/officeart/2008/layout/VerticalCurvedList"/>
    <dgm:cxn modelId="{23E47C72-7E51-4741-8ACF-77678F290A5C}" type="presOf" srcId="{A48BFA2B-62BD-D049-BBA5-029758BB95E0}" destId="{44C43D2A-753E-4646-A0F1-3D83D8D27BAE}" srcOrd="0" destOrd="0" presId="urn:microsoft.com/office/officeart/2008/layout/VerticalCurvedList"/>
    <dgm:cxn modelId="{3CA05F88-7A64-B24A-BB1F-F72B9FB24541}" srcId="{383F8900-9B23-C745-8EE2-96CCAF2D1A96}" destId="{19D8A396-052E-DD4D-860D-90D2ED63E481}" srcOrd="4" destOrd="0" parTransId="{55E84644-DB88-E54B-9D9E-47A32D8CE685}" sibTransId="{EA098D43-6779-EF44-BFD5-B1D0A3645BB7}"/>
    <dgm:cxn modelId="{718AD3A0-663E-DF43-86D7-2C118C1882EC}" type="presOf" srcId="{383F8900-9B23-C745-8EE2-96CCAF2D1A96}" destId="{4768BC52-59F7-3446-9B22-9CFAFD49BC04}" srcOrd="0" destOrd="0" presId="urn:microsoft.com/office/officeart/2008/layout/VerticalCurvedList"/>
    <dgm:cxn modelId="{B05A81AD-4F19-E847-B15C-94238CC570B3}" srcId="{383F8900-9B23-C745-8EE2-96CCAF2D1A96}" destId="{987A1FDE-B1D0-9A4C-82AD-DBFE0F52E10E}" srcOrd="1" destOrd="0" parTransId="{C9A1A0F1-423A-CA43-9CD6-EBDFC50B6FD8}" sibTransId="{C43B8795-6FF4-4F4B-BAF5-94BBB959B71E}"/>
    <dgm:cxn modelId="{9BC573B6-0906-1E45-B564-378F937314E4}" type="presOf" srcId="{19D8A396-052E-DD4D-860D-90D2ED63E481}" destId="{80A166B1-B5A2-1645-A47D-5B8F42062407}" srcOrd="0" destOrd="0" presId="urn:microsoft.com/office/officeart/2008/layout/VerticalCurvedList"/>
    <dgm:cxn modelId="{F522F5BF-6BA9-7040-BE01-F55455E8BED3}" srcId="{383F8900-9B23-C745-8EE2-96CCAF2D1A96}" destId="{A1477405-27DA-F547-ABE4-E0457CD2BDDB}" srcOrd="3" destOrd="0" parTransId="{4E9BBBA9-784C-754C-BBEA-85172D7485F4}" sibTransId="{7FA6E949-A8A8-0D4C-A673-E0300D285DF9}"/>
    <dgm:cxn modelId="{232710D8-EE95-F946-B079-F4925B3B55BB}" type="presOf" srcId="{94E438AD-EBD7-1B4D-A792-376171CF18C7}" destId="{776CC69E-F0C7-B044-85D3-F71A8A7FF701}" srcOrd="0" destOrd="0" presId="urn:microsoft.com/office/officeart/2008/layout/VerticalCurvedList"/>
    <dgm:cxn modelId="{7F4ABBDC-7699-A842-98C4-FF3A31DFF762}" type="presOf" srcId="{987A1FDE-B1D0-9A4C-82AD-DBFE0F52E10E}" destId="{C0B7C22E-8066-D044-B4BA-17F94E0BB508}" srcOrd="0" destOrd="0" presId="urn:microsoft.com/office/officeart/2008/layout/VerticalCurvedList"/>
    <dgm:cxn modelId="{9F01F5F5-56F4-2B43-A59F-191AFACE0D0F}" srcId="{383F8900-9B23-C745-8EE2-96CCAF2D1A96}" destId="{7C5F062F-729C-9441-99F5-56F5875C6ECA}" srcOrd="0" destOrd="0" parTransId="{4573E0AD-8C41-2D4B-A79E-3E5F2DF15260}" sibTransId="{94E438AD-EBD7-1B4D-A792-376171CF18C7}"/>
    <dgm:cxn modelId="{B0C986F6-AEB7-B249-B585-2187295D9F90}" type="presParOf" srcId="{4768BC52-59F7-3446-9B22-9CFAFD49BC04}" destId="{F5B28272-6B2D-2345-859A-03EE576CAD0C}" srcOrd="0" destOrd="0" presId="urn:microsoft.com/office/officeart/2008/layout/VerticalCurvedList"/>
    <dgm:cxn modelId="{1EAAF8BC-B2ED-4740-89AF-CCA0B7D5387F}" type="presParOf" srcId="{F5B28272-6B2D-2345-859A-03EE576CAD0C}" destId="{CFB6C094-263C-8A47-852F-204ED7FE4F21}" srcOrd="0" destOrd="0" presId="urn:microsoft.com/office/officeart/2008/layout/VerticalCurvedList"/>
    <dgm:cxn modelId="{74892CA7-02A1-3E4D-8F63-B2F0E85F994C}" type="presParOf" srcId="{CFB6C094-263C-8A47-852F-204ED7FE4F21}" destId="{618492EE-9450-D840-997D-8FB95BC8D3E3}" srcOrd="0" destOrd="0" presId="urn:microsoft.com/office/officeart/2008/layout/VerticalCurvedList"/>
    <dgm:cxn modelId="{C0B154EB-437C-0B40-A64E-11C85CFFD02A}" type="presParOf" srcId="{CFB6C094-263C-8A47-852F-204ED7FE4F21}" destId="{776CC69E-F0C7-B044-85D3-F71A8A7FF701}" srcOrd="1" destOrd="0" presId="urn:microsoft.com/office/officeart/2008/layout/VerticalCurvedList"/>
    <dgm:cxn modelId="{3D7CD58A-3687-784D-A9BF-3A66878C4D0F}" type="presParOf" srcId="{CFB6C094-263C-8A47-852F-204ED7FE4F21}" destId="{CB4FAE10-FD5D-204D-89D9-506D7300DD82}" srcOrd="2" destOrd="0" presId="urn:microsoft.com/office/officeart/2008/layout/VerticalCurvedList"/>
    <dgm:cxn modelId="{BB86AD41-D174-C24F-8BF1-F766CAF5A42B}" type="presParOf" srcId="{CFB6C094-263C-8A47-852F-204ED7FE4F21}" destId="{C24BB539-D630-0545-84CC-E6F6A4A83476}" srcOrd="3" destOrd="0" presId="urn:microsoft.com/office/officeart/2008/layout/VerticalCurvedList"/>
    <dgm:cxn modelId="{D566BF9A-0DD1-3C4B-A183-3949F63CC851}" type="presParOf" srcId="{F5B28272-6B2D-2345-859A-03EE576CAD0C}" destId="{7CD43B6A-47B0-A247-9488-13FD0B3795A3}" srcOrd="1" destOrd="0" presId="urn:microsoft.com/office/officeart/2008/layout/VerticalCurvedList"/>
    <dgm:cxn modelId="{33BD67CB-BC6D-C04E-9285-5FAB27A5D1EB}" type="presParOf" srcId="{F5B28272-6B2D-2345-859A-03EE576CAD0C}" destId="{B053ED84-35A2-1748-BBBB-E37079D9069C}" srcOrd="2" destOrd="0" presId="urn:microsoft.com/office/officeart/2008/layout/VerticalCurvedList"/>
    <dgm:cxn modelId="{D27F8159-C8EE-4F45-8AE7-6D8CBED5B6EB}" type="presParOf" srcId="{B053ED84-35A2-1748-BBBB-E37079D9069C}" destId="{74F642EE-6F07-0E4A-B94C-E4893909C602}" srcOrd="0" destOrd="0" presId="urn:microsoft.com/office/officeart/2008/layout/VerticalCurvedList"/>
    <dgm:cxn modelId="{9EDA7B56-0CE9-7B45-844D-441E9AC6CA66}" type="presParOf" srcId="{F5B28272-6B2D-2345-859A-03EE576CAD0C}" destId="{C0B7C22E-8066-D044-B4BA-17F94E0BB508}" srcOrd="3" destOrd="0" presId="urn:microsoft.com/office/officeart/2008/layout/VerticalCurvedList"/>
    <dgm:cxn modelId="{DC5AA3BD-D386-624A-B65E-5E76CF7AC5C7}" type="presParOf" srcId="{F5B28272-6B2D-2345-859A-03EE576CAD0C}" destId="{84268CFA-212A-D94A-BE9E-5DD35058527A}" srcOrd="4" destOrd="0" presId="urn:microsoft.com/office/officeart/2008/layout/VerticalCurvedList"/>
    <dgm:cxn modelId="{B4B62036-58CB-1747-B939-218E1C0B2876}" type="presParOf" srcId="{84268CFA-212A-D94A-BE9E-5DD35058527A}" destId="{C04D9C02-438F-3540-ACA4-3A08A3632C95}" srcOrd="0" destOrd="0" presId="urn:microsoft.com/office/officeart/2008/layout/VerticalCurvedList"/>
    <dgm:cxn modelId="{785DE33D-F3E2-194D-B300-56835C0C368B}" type="presParOf" srcId="{F5B28272-6B2D-2345-859A-03EE576CAD0C}" destId="{44C43D2A-753E-4646-A0F1-3D83D8D27BAE}" srcOrd="5" destOrd="0" presId="urn:microsoft.com/office/officeart/2008/layout/VerticalCurvedList"/>
    <dgm:cxn modelId="{F82E1048-962E-D14C-8D52-00DA9609CD5B}" type="presParOf" srcId="{F5B28272-6B2D-2345-859A-03EE576CAD0C}" destId="{A7AB9CF7-7836-A249-A2FE-ABC171F2D62A}" srcOrd="6" destOrd="0" presId="urn:microsoft.com/office/officeart/2008/layout/VerticalCurvedList"/>
    <dgm:cxn modelId="{BCED7090-C4BA-7647-9677-8FE5C4289E60}" type="presParOf" srcId="{A7AB9CF7-7836-A249-A2FE-ABC171F2D62A}" destId="{8F3ECE68-38E8-DB4C-A8DC-55C5826AC694}" srcOrd="0" destOrd="0" presId="urn:microsoft.com/office/officeart/2008/layout/VerticalCurvedList"/>
    <dgm:cxn modelId="{4E8228C0-2D5E-C64B-B22F-751735ADA43E}" type="presParOf" srcId="{F5B28272-6B2D-2345-859A-03EE576CAD0C}" destId="{287D3AD2-D42B-FA43-A871-BD876AF74F4E}" srcOrd="7" destOrd="0" presId="urn:microsoft.com/office/officeart/2008/layout/VerticalCurvedList"/>
    <dgm:cxn modelId="{81EB8EBB-ADF2-8041-9414-8411D16BCF7D}" type="presParOf" srcId="{F5B28272-6B2D-2345-859A-03EE576CAD0C}" destId="{EFB8ACE0-D14E-8A42-8573-15469738A284}" srcOrd="8" destOrd="0" presId="urn:microsoft.com/office/officeart/2008/layout/VerticalCurvedList"/>
    <dgm:cxn modelId="{379F6CB0-379D-244B-A1AC-400F60AD5D87}" type="presParOf" srcId="{EFB8ACE0-D14E-8A42-8573-15469738A284}" destId="{B79F9300-2A58-E043-952C-13385D8FF4F0}" srcOrd="0" destOrd="0" presId="urn:microsoft.com/office/officeart/2008/layout/VerticalCurvedList"/>
    <dgm:cxn modelId="{3FC9DE42-D5D1-714C-B330-8E9FEA6E1797}" type="presParOf" srcId="{F5B28272-6B2D-2345-859A-03EE576CAD0C}" destId="{80A166B1-B5A2-1645-A47D-5B8F42062407}" srcOrd="9" destOrd="0" presId="urn:microsoft.com/office/officeart/2008/layout/VerticalCurvedList"/>
    <dgm:cxn modelId="{E029515B-F99C-694D-9004-1684AD85C4AA}" type="presParOf" srcId="{F5B28272-6B2D-2345-859A-03EE576CAD0C}" destId="{26E506E2-938D-7440-9E3A-55AADF828B4E}" srcOrd="10" destOrd="0" presId="urn:microsoft.com/office/officeart/2008/layout/VerticalCurvedList"/>
    <dgm:cxn modelId="{4ABB11BF-069F-E547-A81F-A4C47D872A23}" type="presParOf" srcId="{26E506E2-938D-7440-9E3A-55AADF828B4E}" destId="{2AD6966E-A5E9-F248-A445-2655229B8DC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F8900-9B23-C745-8EE2-96CCAF2D1A96}" type="doc">
      <dgm:prSet loTypeId="urn:microsoft.com/office/officeart/2008/layout/VerticalCurvedList" loCatId="" qsTypeId="urn:microsoft.com/office/officeart/2005/8/quickstyle/simple1" qsCatId="simple" csTypeId="urn:microsoft.com/office/officeart/2005/8/colors/accent1_3" csCatId="accent1" phldr="1"/>
      <dgm:spPr/>
      <dgm:t>
        <a:bodyPr/>
        <a:lstStyle/>
        <a:p>
          <a:endParaRPr lang="fr-FR"/>
        </a:p>
      </dgm:t>
    </dgm:pt>
    <dgm:pt modelId="{7C5F062F-729C-9441-99F5-56F5875C6ECA}">
      <dgm:prSet phldrT="[Texte]"/>
      <dgm:spPr/>
      <dgm:t>
        <a:bodyPr/>
        <a:lstStyle/>
        <a:p>
          <a:r>
            <a:rPr lang="fr-FR">
              <a:latin typeface="Gill Sans MT"/>
              <a:cs typeface="Gill Sans MT"/>
            </a:rPr>
            <a:t>Introduction</a:t>
          </a:r>
        </a:p>
      </dgm:t>
    </dgm:pt>
    <dgm:pt modelId="{4573E0AD-8C41-2D4B-A79E-3E5F2DF15260}" type="parTrans" cxnId="{9F01F5F5-56F4-2B43-A59F-191AFACE0D0F}">
      <dgm:prSet/>
      <dgm:spPr/>
      <dgm:t>
        <a:bodyPr/>
        <a:lstStyle/>
        <a:p>
          <a:endParaRPr lang="fr-FR"/>
        </a:p>
      </dgm:t>
    </dgm:pt>
    <dgm:pt modelId="{94E438AD-EBD7-1B4D-A792-376171CF18C7}" type="sibTrans" cxnId="{9F01F5F5-56F4-2B43-A59F-191AFACE0D0F}">
      <dgm:prSet/>
      <dgm:spPr/>
      <dgm:t>
        <a:bodyPr/>
        <a:lstStyle/>
        <a:p>
          <a:endParaRPr lang="fr-FR"/>
        </a:p>
      </dgm:t>
    </dgm:pt>
    <dgm:pt modelId="{987A1FDE-B1D0-9A4C-82AD-DBFE0F52E10E}">
      <dgm:prSet/>
      <dgm:spPr>
        <a:solidFill>
          <a:schemeClr val="accent2"/>
        </a:solidFill>
      </dgm:spPr>
      <dgm:t>
        <a:bodyPr/>
        <a:lstStyle/>
        <a:p>
          <a:r>
            <a:rPr lang="fr-FR" dirty="0">
              <a:latin typeface="Gill Sans MT"/>
              <a:cs typeface="Gill Sans MT"/>
            </a:rPr>
            <a:t>Typologie du télétravail</a:t>
          </a:r>
        </a:p>
      </dgm:t>
    </dgm:pt>
    <dgm:pt modelId="{C9A1A0F1-423A-CA43-9CD6-EBDFC50B6FD8}" type="parTrans" cxnId="{B05A81AD-4F19-E847-B15C-94238CC570B3}">
      <dgm:prSet/>
      <dgm:spPr/>
      <dgm:t>
        <a:bodyPr/>
        <a:lstStyle/>
        <a:p>
          <a:endParaRPr lang="fr-FR"/>
        </a:p>
      </dgm:t>
    </dgm:pt>
    <dgm:pt modelId="{C43B8795-6FF4-4F4B-BAF5-94BBB959B71E}" type="sibTrans" cxnId="{B05A81AD-4F19-E847-B15C-94238CC570B3}">
      <dgm:prSet/>
      <dgm:spPr/>
      <dgm:t>
        <a:bodyPr/>
        <a:lstStyle/>
        <a:p>
          <a:endParaRPr lang="fr-FR"/>
        </a:p>
      </dgm:t>
    </dgm:pt>
    <dgm:pt modelId="{A48BFA2B-62BD-D049-BBA5-029758BB95E0}">
      <dgm:prSet/>
      <dgm:spPr/>
      <dgm:t>
        <a:bodyPr/>
        <a:lstStyle/>
        <a:p>
          <a:r>
            <a:rPr lang="fr-FR" dirty="0">
              <a:latin typeface="Gill Sans MT"/>
              <a:cs typeface="Gill Sans MT"/>
            </a:rPr>
            <a:t>Remboursement de frais par l’employeur</a:t>
          </a:r>
        </a:p>
      </dgm:t>
    </dgm:pt>
    <dgm:pt modelId="{C830472F-5420-9245-8BBA-CD8E7FC8B2B8}" type="parTrans" cxnId="{350EF10A-34BF-894E-ADA9-935A08423CB2}">
      <dgm:prSet/>
      <dgm:spPr/>
      <dgm:t>
        <a:bodyPr/>
        <a:lstStyle/>
        <a:p>
          <a:endParaRPr lang="fr-FR"/>
        </a:p>
      </dgm:t>
    </dgm:pt>
    <dgm:pt modelId="{87693751-2B65-804E-BD3C-ED0115ED3DDD}" type="sibTrans" cxnId="{350EF10A-34BF-894E-ADA9-935A08423CB2}">
      <dgm:prSet/>
      <dgm:spPr/>
      <dgm:t>
        <a:bodyPr/>
        <a:lstStyle/>
        <a:p>
          <a:endParaRPr lang="fr-FR"/>
        </a:p>
      </dgm:t>
    </dgm:pt>
    <dgm:pt modelId="{A1477405-27DA-F547-ABE4-E0457CD2BDDB}">
      <dgm:prSet/>
      <dgm:spPr/>
      <dgm:t>
        <a:bodyPr/>
        <a:lstStyle/>
        <a:p>
          <a:r>
            <a:rPr lang="fr-FR" dirty="0">
              <a:latin typeface="Gill Sans MT"/>
              <a:cs typeface="Gill Sans MT"/>
            </a:rPr>
            <a:t>Vue panoramique des législations impactées par le télétravail</a:t>
          </a:r>
        </a:p>
      </dgm:t>
    </dgm:pt>
    <dgm:pt modelId="{4E9BBBA9-784C-754C-BBEA-85172D7485F4}" type="parTrans" cxnId="{F522F5BF-6BA9-7040-BE01-F55455E8BED3}">
      <dgm:prSet/>
      <dgm:spPr/>
      <dgm:t>
        <a:bodyPr/>
        <a:lstStyle/>
        <a:p>
          <a:endParaRPr lang="fr-FR"/>
        </a:p>
      </dgm:t>
    </dgm:pt>
    <dgm:pt modelId="{7FA6E949-A8A8-0D4C-A673-E0300D285DF9}" type="sibTrans" cxnId="{F522F5BF-6BA9-7040-BE01-F55455E8BED3}">
      <dgm:prSet/>
      <dgm:spPr/>
      <dgm:t>
        <a:bodyPr/>
        <a:lstStyle/>
        <a:p>
          <a:endParaRPr lang="fr-FR"/>
        </a:p>
      </dgm:t>
    </dgm:pt>
    <dgm:pt modelId="{19D8A396-052E-DD4D-860D-90D2ED63E481}">
      <dgm:prSet/>
      <dgm:spPr/>
      <dgm:t>
        <a:bodyPr/>
        <a:lstStyle/>
        <a:p>
          <a:r>
            <a:rPr lang="fr-FR">
              <a:latin typeface="Gill Sans MT"/>
              <a:cs typeface="Gill Sans MT"/>
            </a:rPr>
            <a:t>Conclusion et évaluation</a:t>
          </a:r>
        </a:p>
      </dgm:t>
    </dgm:pt>
    <dgm:pt modelId="{55E84644-DB88-E54B-9D9E-47A32D8CE685}" type="parTrans" cxnId="{3CA05F88-7A64-B24A-BB1F-F72B9FB24541}">
      <dgm:prSet/>
      <dgm:spPr/>
      <dgm:t>
        <a:bodyPr/>
        <a:lstStyle/>
        <a:p>
          <a:endParaRPr lang="fr-FR"/>
        </a:p>
      </dgm:t>
    </dgm:pt>
    <dgm:pt modelId="{EA098D43-6779-EF44-BFD5-B1D0A3645BB7}" type="sibTrans" cxnId="{3CA05F88-7A64-B24A-BB1F-F72B9FB24541}">
      <dgm:prSet/>
      <dgm:spPr/>
      <dgm:t>
        <a:bodyPr/>
        <a:lstStyle/>
        <a:p>
          <a:endParaRPr lang="fr-FR"/>
        </a:p>
      </dgm:t>
    </dgm:pt>
    <dgm:pt modelId="{4768BC52-59F7-3446-9B22-9CFAFD49BC04}" type="pres">
      <dgm:prSet presAssocID="{383F8900-9B23-C745-8EE2-96CCAF2D1A96}" presName="Name0" presStyleCnt="0">
        <dgm:presLayoutVars>
          <dgm:chMax val="7"/>
          <dgm:chPref val="7"/>
          <dgm:dir/>
        </dgm:presLayoutVars>
      </dgm:prSet>
      <dgm:spPr/>
    </dgm:pt>
    <dgm:pt modelId="{F5B28272-6B2D-2345-859A-03EE576CAD0C}" type="pres">
      <dgm:prSet presAssocID="{383F8900-9B23-C745-8EE2-96CCAF2D1A96}" presName="Name1" presStyleCnt="0"/>
      <dgm:spPr/>
    </dgm:pt>
    <dgm:pt modelId="{CFB6C094-263C-8A47-852F-204ED7FE4F21}" type="pres">
      <dgm:prSet presAssocID="{383F8900-9B23-C745-8EE2-96CCAF2D1A96}" presName="cycle" presStyleCnt="0"/>
      <dgm:spPr/>
    </dgm:pt>
    <dgm:pt modelId="{618492EE-9450-D840-997D-8FB95BC8D3E3}" type="pres">
      <dgm:prSet presAssocID="{383F8900-9B23-C745-8EE2-96CCAF2D1A96}" presName="srcNode" presStyleLbl="node1" presStyleIdx="0" presStyleCnt="5"/>
      <dgm:spPr/>
    </dgm:pt>
    <dgm:pt modelId="{776CC69E-F0C7-B044-85D3-F71A8A7FF701}" type="pres">
      <dgm:prSet presAssocID="{383F8900-9B23-C745-8EE2-96CCAF2D1A96}" presName="conn" presStyleLbl="parChTrans1D2" presStyleIdx="0" presStyleCnt="1"/>
      <dgm:spPr/>
    </dgm:pt>
    <dgm:pt modelId="{CB4FAE10-FD5D-204D-89D9-506D7300DD82}" type="pres">
      <dgm:prSet presAssocID="{383F8900-9B23-C745-8EE2-96CCAF2D1A96}" presName="extraNode" presStyleLbl="node1" presStyleIdx="0" presStyleCnt="5"/>
      <dgm:spPr/>
    </dgm:pt>
    <dgm:pt modelId="{C24BB539-D630-0545-84CC-E6F6A4A83476}" type="pres">
      <dgm:prSet presAssocID="{383F8900-9B23-C745-8EE2-96CCAF2D1A96}" presName="dstNode" presStyleLbl="node1" presStyleIdx="0" presStyleCnt="5"/>
      <dgm:spPr/>
    </dgm:pt>
    <dgm:pt modelId="{7CD43B6A-47B0-A247-9488-13FD0B3795A3}" type="pres">
      <dgm:prSet presAssocID="{7C5F062F-729C-9441-99F5-56F5875C6ECA}" presName="text_1" presStyleLbl="node1" presStyleIdx="0" presStyleCnt="5">
        <dgm:presLayoutVars>
          <dgm:bulletEnabled val="1"/>
        </dgm:presLayoutVars>
      </dgm:prSet>
      <dgm:spPr/>
    </dgm:pt>
    <dgm:pt modelId="{B053ED84-35A2-1748-BBBB-E37079D9069C}" type="pres">
      <dgm:prSet presAssocID="{7C5F062F-729C-9441-99F5-56F5875C6ECA}" presName="accent_1" presStyleCnt="0"/>
      <dgm:spPr/>
    </dgm:pt>
    <dgm:pt modelId="{74F642EE-6F07-0E4A-B94C-E4893909C602}" type="pres">
      <dgm:prSet presAssocID="{7C5F062F-729C-9441-99F5-56F5875C6ECA}" presName="accentRepeatNode" presStyleLbl="solidFgAcc1" presStyleIdx="0" presStyleCnt="5"/>
      <dgm:spPr/>
    </dgm:pt>
    <dgm:pt modelId="{C0B7C22E-8066-D044-B4BA-17F94E0BB508}" type="pres">
      <dgm:prSet presAssocID="{987A1FDE-B1D0-9A4C-82AD-DBFE0F52E10E}" presName="text_2" presStyleLbl="node1" presStyleIdx="1" presStyleCnt="5">
        <dgm:presLayoutVars>
          <dgm:bulletEnabled val="1"/>
        </dgm:presLayoutVars>
      </dgm:prSet>
      <dgm:spPr/>
    </dgm:pt>
    <dgm:pt modelId="{84268CFA-212A-D94A-BE9E-5DD35058527A}" type="pres">
      <dgm:prSet presAssocID="{987A1FDE-B1D0-9A4C-82AD-DBFE0F52E10E}" presName="accent_2" presStyleCnt="0"/>
      <dgm:spPr/>
    </dgm:pt>
    <dgm:pt modelId="{C04D9C02-438F-3540-ACA4-3A08A3632C95}" type="pres">
      <dgm:prSet presAssocID="{987A1FDE-B1D0-9A4C-82AD-DBFE0F52E10E}" presName="accentRepeatNode" presStyleLbl="solidFgAcc1" presStyleIdx="1" presStyleCnt="5"/>
      <dgm:spPr/>
    </dgm:pt>
    <dgm:pt modelId="{EB645B75-1846-AB46-8C56-688232B29335}" type="pres">
      <dgm:prSet presAssocID="{A48BFA2B-62BD-D049-BBA5-029758BB95E0}" presName="text_3" presStyleLbl="node1" presStyleIdx="2" presStyleCnt="5">
        <dgm:presLayoutVars>
          <dgm:bulletEnabled val="1"/>
        </dgm:presLayoutVars>
      </dgm:prSet>
      <dgm:spPr/>
    </dgm:pt>
    <dgm:pt modelId="{8B05B56B-65CD-1D4D-9DD9-39C5C4A6C83D}" type="pres">
      <dgm:prSet presAssocID="{A48BFA2B-62BD-D049-BBA5-029758BB95E0}" presName="accent_3" presStyleCnt="0"/>
      <dgm:spPr/>
    </dgm:pt>
    <dgm:pt modelId="{8F3ECE68-38E8-DB4C-A8DC-55C5826AC694}" type="pres">
      <dgm:prSet presAssocID="{A48BFA2B-62BD-D049-BBA5-029758BB95E0}" presName="accentRepeatNode" presStyleLbl="solidFgAcc1" presStyleIdx="2" presStyleCnt="5"/>
      <dgm:spPr/>
    </dgm:pt>
    <dgm:pt modelId="{A025F942-901B-F845-914D-93C456C1FD9D}" type="pres">
      <dgm:prSet presAssocID="{A1477405-27DA-F547-ABE4-E0457CD2BDDB}" presName="text_4" presStyleLbl="node1" presStyleIdx="3" presStyleCnt="5">
        <dgm:presLayoutVars>
          <dgm:bulletEnabled val="1"/>
        </dgm:presLayoutVars>
      </dgm:prSet>
      <dgm:spPr/>
    </dgm:pt>
    <dgm:pt modelId="{F2F7DE23-AC93-154A-9C64-1D7B10AA4C66}" type="pres">
      <dgm:prSet presAssocID="{A1477405-27DA-F547-ABE4-E0457CD2BDDB}" presName="accent_4" presStyleCnt="0"/>
      <dgm:spPr/>
    </dgm:pt>
    <dgm:pt modelId="{B79F9300-2A58-E043-952C-13385D8FF4F0}" type="pres">
      <dgm:prSet presAssocID="{A1477405-27DA-F547-ABE4-E0457CD2BDDB}" presName="accentRepeatNode" presStyleLbl="solidFgAcc1" presStyleIdx="3" presStyleCnt="5"/>
      <dgm:spPr/>
    </dgm:pt>
    <dgm:pt modelId="{B37D7808-1F67-FA45-97FB-BB03FA5CF1D0}" type="pres">
      <dgm:prSet presAssocID="{19D8A396-052E-DD4D-860D-90D2ED63E481}" presName="text_5" presStyleLbl="node1" presStyleIdx="4" presStyleCnt="5">
        <dgm:presLayoutVars>
          <dgm:bulletEnabled val="1"/>
        </dgm:presLayoutVars>
      </dgm:prSet>
      <dgm:spPr/>
    </dgm:pt>
    <dgm:pt modelId="{A2DBA7F4-0277-D24C-9D2C-D4CB958493C8}" type="pres">
      <dgm:prSet presAssocID="{19D8A396-052E-DD4D-860D-90D2ED63E481}" presName="accent_5" presStyleCnt="0"/>
      <dgm:spPr/>
    </dgm:pt>
    <dgm:pt modelId="{2AD6966E-A5E9-F248-A445-2655229B8DC7}" type="pres">
      <dgm:prSet presAssocID="{19D8A396-052E-DD4D-860D-90D2ED63E481}" presName="accentRepeatNode" presStyleLbl="solidFgAcc1" presStyleIdx="4" presStyleCnt="5"/>
      <dgm:spPr/>
    </dgm:pt>
  </dgm:ptLst>
  <dgm:cxnLst>
    <dgm:cxn modelId="{350EF10A-34BF-894E-ADA9-935A08423CB2}" srcId="{383F8900-9B23-C745-8EE2-96CCAF2D1A96}" destId="{A48BFA2B-62BD-D049-BBA5-029758BB95E0}" srcOrd="2" destOrd="0" parTransId="{C830472F-5420-9245-8BBA-CD8E7FC8B2B8}" sibTransId="{87693751-2B65-804E-BD3C-ED0115ED3DDD}"/>
    <dgm:cxn modelId="{6BF44E22-73E8-1247-83A9-1774A812C57F}" type="presOf" srcId="{19D8A396-052E-DD4D-860D-90D2ED63E481}" destId="{B37D7808-1F67-FA45-97FB-BB03FA5CF1D0}" srcOrd="0" destOrd="0" presId="urn:microsoft.com/office/officeart/2008/layout/VerticalCurvedList"/>
    <dgm:cxn modelId="{BCF39F45-BD9C-064B-A0A6-4FF879718AC9}" type="presOf" srcId="{7C5F062F-729C-9441-99F5-56F5875C6ECA}" destId="{7CD43B6A-47B0-A247-9488-13FD0B3795A3}" srcOrd="0" destOrd="0" presId="urn:microsoft.com/office/officeart/2008/layout/VerticalCurvedList"/>
    <dgm:cxn modelId="{3CA05F88-7A64-B24A-BB1F-F72B9FB24541}" srcId="{383F8900-9B23-C745-8EE2-96CCAF2D1A96}" destId="{19D8A396-052E-DD4D-860D-90D2ED63E481}" srcOrd="4" destOrd="0" parTransId="{55E84644-DB88-E54B-9D9E-47A32D8CE685}" sibTransId="{EA098D43-6779-EF44-BFD5-B1D0A3645BB7}"/>
    <dgm:cxn modelId="{718AD3A0-663E-DF43-86D7-2C118C1882EC}" type="presOf" srcId="{383F8900-9B23-C745-8EE2-96CCAF2D1A96}" destId="{4768BC52-59F7-3446-9B22-9CFAFD49BC04}" srcOrd="0" destOrd="0" presId="urn:microsoft.com/office/officeart/2008/layout/VerticalCurvedList"/>
    <dgm:cxn modelId="{B05A81AD-4F19-E847-B15C-94238CC570B3}" srcId="{383F8900-9B23-C745-8EE2-96CCAF2D1A96}" destId="{987A1FDE-B1D0-9A4C-82AD-DBFE0F52E10E}" srcOrd="1" destOrd="0" parTransId="{C9A1A0F1-423A-CA43-9CD6-EBDFC50B6FD8}" sibTransId="{C43B8795-6FF4-4F4B-BAF5-94BBB959B71E}"/>
    <dgm:cxn modelId="{F522F5BF-6BA9-7040-BE01-F55455E8BED3}" srcId="{383F8900-9B23-C745-8EE2-96CCAF2D1A96}" destId="{A1477405-27DA-F547-ABE4-E0457CD2BDDB}" srcOrd="3" destOrd="0" parTransId="{4E9BBBA9-784C-754C-BBEA-85172D7485F4}" sibTransId="{7FA6E949-A8A8-0D4C-A673-E0300D285DF9}"/>
    <dgm:cxn modelId="{4682A1C2-83EC-714B-8708-F87DCDDE7BF4}" type="presOf" srcId="{A48BFA2B-62BD-D049-BBA5-029758BB95E0}" destId="{EB645B75-1846-AB46-8C56-688232B29335}" srcOrd="0" destOrd="0" presId="urn:microsoft.com/office/officeart/2008/layout/VerticalCurvedList"/>
    <dgm:cxn modelId="{232710D8-EE95-F946-B079-F4925B3B55BB}" type="presOf" srcId="{94E438AD-EBD7-1B4D-A792-376171CF18C7}" destId="{776CC69E-F0C7-B044-85D3-F71A8A7FF701}" srcOrd="0" destOrd="0" presId="urn:microsoft.com/office/officeart/2008/layout/VerticalCurvedList"/>
    <dgm:cxn modelId="{7F4ABBDC-7699-A842-98C4-FF3A31DFF762}" type="presOf" srcId="{987A1FDE-B1D0-9A4C-82AD-DBFE0F52E10E}" destId="{C0B7C22E-8066-D044-B4BA-17F94E0BB508}" srcOrd="0" destOrd="0" presId="urn:microsoft.com/office/officeart/2008/layout/VerticalCurvedList"/>
    <dgm:cxn modelId="{48D512F0-D886-A147-ADAB-97BB6662D1C7}" type="presOf" srcId="{A1477405-27DA-F547-ABE4-E0457CD2BDDB}" destId="{A025F942-901B-F845-914D-93C456C1FD9D}" srcOrd="0" destOrd="0" presId="urn:microsoft.com/office/officeart/2008/layout/VerticalCurvedList"/>
    <dgm:cxn modelId="{9F01F5F5-56F4-2B43-A59F-191AFACE0D0F}" srcId="{383F8900-9B23-C745-8EE2-96CCAF2D1A96}" destId="{7C5F062F-729C-9441-99F5-56F5875C6ECA}" srcOrd="0" destOrd="0" parTransId="{4573E0AD-8C41-2D4B-A79E-3E5F2DF15260}" sibTransId="{94E438AD-EBD7-1B4D-A792-376171CF18C7}"/>
    <dgm:cxn modelId="{B0C986F6-AEB7-B249-B585-2187295D9F90}" type="presParOf" srcId="{4768BC52-59F7-3446-9B22-9CFAFD49BC04}" destId="{F5B28272-6B2D-2345-859A-03EE576CAD0C}" srcOrd="0" destOrd="0" presId="urn:microsoft.com/office/officeart/2008/layout/VerticalCurvedList"/>
    <dgm:cxn modelId="{1EAAF8BC-B2ED-4740-89AF-CCA0B7D5387F}" type="presParOf" srcId="{F5B28272-6B2D-2345-859A-03EE576CAD0C}" destId="{CFB6C094-263C-8A47-852F-204ED7FE4F21}" srcOrd="0" destOrd="0" presId="urn:microsoft.com/office/officeart/2008/layout/VerticalCurvedList"/>
    <dgm:cxn modelId="{74892CA7-02A1-3E4D-8F63-B2F0E85F994C}" type="presParOf" srcId="{CFB6C094-263C-8A47-852F-204ED7FE4F21}" destId="{618492EE-9450-D840-997D-8FB95BC8D3E3}" srcOrd="0" destOrd="0" presId="urn:microsoft.com/office/officeart/2008/layout/VerticalCurvedList"/>
    <dgm:cxn modelId="{C0B154EB-437C-0B40-A64E-11C85CFFD02A}" type="presParOf" srcId="{CFB6C094-263C-8A47-852F-204ED7FE4F21}" destId="{776CC69E-F0C7-B044-85D3-F71A8A7FF701}" srcOrd="1" destOrd="0" presId="urn:microsoft.com/office/officeart/2008/layout/VerticalCurvedList"/>
    <dgm:cxn modelId="{3D7CD58A-3687-784D-A9BF-3A66878C4D0F}" type="presParOf" srcId="{CFB6C094-263C-8A47-852F-204ED7FE4F21}" destId="{CB4FAE10-FD5D-204D-89D9-506D7300DD82}" srcOrd="2" destOrd="0" presId="urn:microsoft.com/office/officeart/2008/layout/VerticalCurvedList"/>
    <dgm:cxn modelId="{BB86AD41-D174-C24F-8BF1-F766CAF5A42B}" type="presParOf" srcId="{CFB6C094-263C-8A47-852F-204ED7FE4F21}" destId="{C24BB539-D630-0545-84CC-E6F6A4A83476}" srcOrd="3" destOrd="0" presId="urn:microsoft.com/office/officeart/2008/layout/VerticalCurvedList"/>
    <dgm:cxn modelId="{D566BF9A-0DD1-3C4B-A183-3949F63CC851}" type="presParOf" srcId="{F5B28272-6B2D-2345-859A-03EE576CAD0C}" destId="{7CD43B6A-47B0-A247-9488-13FD0B3795A3}" srcOrd="1" destOrd="0" presId="urn:microsoft.com/office/officeart/2008/layout/VerticalCurvedList"/>
    <dgm:cxn modelId="{33BD67CB-BC6D-C04E-9285-5FAB27A5D1EB}" type="presParOf" srcId="{F5B28272-6B2D-2345-859A-03EE576CAD0C}" destId="{B053ED84-35A2-1748-BBBB-E37079D9069C}" srcOrd="2" destOrd="0" presId="urn:microsoft.com/office/officeart/2008/layout/VerticalCurvedList"/>
    <dgm:cxn modelId="{D27F8159-C8EE-4F45-8AE7-6D8CBED5B6EB}" type="presParOf" srcId="{B053ED84-35A2-1748-BBBB-E37079D9069C}" destId="{74F642EE-6F07-0E4A-B94C-E4893909C602}" srcOrd="0" destOrd="0" presId="urn:microsoft.com/office/officeart/2008/layout/VerticalCurvedList"/>
    <dgm:cxn modelId="{9EDA7B56-0CE9-7B45-844D-441E9AC6CA66}" type="presParOf" srcId="{F5B28272-6B2D-2345-859A-03EE576CAD0C}" destId="{C0B7C22E-8066-D044-B4BA-17F94E0BB508}" srcOrd="3" destOrd="0" presId="urn:microsoft.com/office/officeart/2008/layout/VerticalCurvedList"/>
    <dgm:cxn modelId="{DC5AA3BD-D386-624A-B65E-5E76CF7AC5C7}" type="presParOf" srcId="{F5B28272-6B2D-2345-859A-03EE576CAD0C}" destId="{84268CFA-212A-D94A-BE9E-5DD35058527A}" srcOrd="4" destOrd="0" presId="urn:microsoft.com/office/officeart/2008/layout/VerticalCurvedList"/>
    <dgm:cxn modelId="{B4B62036-58CB-1747-B939-218E1C0B2876}" type="presParOf" srcId="{84268CFA-212A-D94A-BE9E-5DD35058527A}" destId="{C04D9C02-438F-3540-ACA4-3A08A3632C95}" srcOrd="0" destOrd="0" presId="urn:microsoft.com/office/officeart/2008/layout/VerticalCurvedList"/>
    <dgm:cxn modelId="{98CAAA11-179A-7446-81DD-1E9A93141CCF}" type="presParOf" srcId="{F5B28272-6B2D-2345-859A-03EE576CAD0C}" destId="{EB645B75-1846-AB46-8C56-688232B29335}" srcOrd="5" destOrd="0" presId="urn:microsoft.com/office/officeart/2008/layout/VerticalCurvedList"/>
    <dgm:cxn modelId="{0DB80BFF-E365-8241-8EE7-5E4B3083C46D}" type="presParOf" srcId="{F5B28272-6B2D-2345-859A-03EE576CAD0C}" destId="{8B05B56B-65CD-1D4D-9DD9-39C5C4A6C83D}" srcOrd="6" destOrd="0" presId="urn:microsoft.com/office/officeart/2008/layout/VerticalCurvedList"/>
    <dgm:cxn modelId="{82D2B8CF-725A-3B44-8C62-F384AFEEE1B3}" type="presParOf" srcId="{8B05B56B-65CD-1D4D-9DD9-39C5C4A6C83D}" destId="{8F3ECE68-38E8-DB4C-A8DC-55C5826AC694}" srcOrd="0" destOrd="0" presId="urn:microsoft.com/office/officeart/2008/layout/VerticalCurvedList"/>
    <dgm:cxn modelId="{136B9C58-A697-0143-AA16-856F4B730B3F}" type="presParOf" srcId="{F5B28272-6B2D-2345-859A-03EE576CAD0C}" destId="{A025F942-901B-F845-914D-93C456C1FD9D}" srcOrd="7" destOrd="0" presId="urn:microsoft.com/office/officeart/2008/layout/VerticalCurvedList"/>
    <dgm:cxn modelId="{9F1E0FC5-83C2-9C40-AA7A-8420A6D51F4D}" type="presParOf" srcId="{F5B28272-6B2D-2345-859A-03EE576CAD0C}" destId="{F2F7DE23-AC93-154A-9C64-1D7B10AA4C66}" srcOrd="8" destOrd="0" presId="urn:microsoft.com/office/officeart/2008/layout/VerticalCurvedList"/>
    <dgm:cxn modelId="{5640E510-826E-AF40-A826-49994027A187}" type="presParOf" srcId="{F2F7DE23-AC93-154A-9C64-1D7B10AA4C66}" destId="{B79F9300-2A58-E043-952C-13385D8FF4F0}" srcOrd="0" destOrd="0" presId="urn:microsoft.com/office/officeart/2008/layout/VerticalCurvedList"/>
    <dgm:cxn modelId="{925ABC02-CE14-EF47-A5D4-B1045516980C}" type="presParOf" srcId="{F5B28272-6B2D-2345-859A-03EE576CAD0C}" destId="{B37D7808-1F67-FA45-97FB-BB03FA5CF1D0}" srcOrd="9" destOrd="0" presId="urn:microsoft.com/office/officeart/2008/layout/VerticalCurvedList"/>
    <dgm:cxn modelId="{3D92DD48-42E4-CD49-8426-75764CC644EA}" type="presParOf" srcId="{F5B28272-6B2D-2345-859A-03EE576CAD0C}" destId="{A2DBA7F4-0277-D24C-9D2C-D4CB958493C8}" srcOrd="10" destOrd="0" presId="urn:microsoft.com/office/officeart/2008/layout/VerticalCurvedList"/>
    <dgm:cxn modelId="{D82AA514-2433-1747-8A28-A1196B0706EB}" type="presParOf" srcId="{A2DBA7F4-0277-D24C-9D2C-D4CB958493C8}" destId="{2AD6966E-A5E9-F248-A445-2655229B8DC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1DD690-866C-B44D-A155-506891594C1F}"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fr-FR"/>
        </a:p>
      </dgm:t>
    </dgm:pt>
    <dgm:pt modelId="{B1318EBC-8BD0-774A-B551-436ABF5244E6}">
      <dgm:prSet phldrT="[Texte]"/>
      <dgm:spPr/>
      <dgm:t>
        <a:bodyPr/>
        <a:lstStyle/>
        <a:p>
          <a:r>
            <a:rPr lang="fr-FR" dirty="0"/>
            <a:t>Télétravail</a:t>
          </a:r>
        </a:p>
      </dgm:t>
    </dgm:pt>
    <dgm:pt modelId="{BB48ECA0-9661-6342-AEFF-1BBD28BA047C}" type="parTrans" cxnId="{25CF7897-AE78-1842-B9C3-EACFEE5F7EB8}">
      <dgm:prSet/>
      <dgm:spPr/>
      <dgm:t>
        <a:bodyPr/>
        <a:lstStyle/>
        <a:p>
          <a:endParaRPr lang="fr-FR"/>
        </a:p>
      </dgm:t>
    </dgm:pt>
    <dgm:pt modelId="{04562059-8A48-7142-BC12-8057F94C99E6}" type="sibTrans" cxnId="{25CF7897-AE78-1842-B9C3-EACFEE5F7EB8}">
      <dgm:prSet/>
      <dgm:spPr/>
      <dgm:t>
        <a:bodyPr/>
        <a:lstStyle/>
        <a:p>
          <a:endParaRPr lang="fr-FR"/>
        </a:p>
      </dgm:t>
    </dgm:pt>
    <dgm:pt modelId="{155A9232-CEC0-AC4A-A364-C9D408A6B83B}">
      <dgm:prSet phldrT="[Texte]"/>
      <dgm:spPr/>
      <dgm:t>
        <a:bodyPr/>
        <a:lstStyle/>
        <a:p>
          <a:r>
            <a:rPr lang="fr-FR" dirty="0"/>
            <a:t>Structurel (ou régulier)</a:t>
          </a:r>
        </a:p>
      </dgm:t>
    </dgm:pt>
    <dgm:pt modelId="{3D2DA095-1D1D-2043-B396-D6B74C1AF89B}" type="parTrans" cxnId="{93D69B29-06F8-5A40-94F1-6DAF534EC3A0}">
      <dgm:prSet/>
      <dgm:spPr/>
      <dgm:t>
        <a:bodyPr/>
        <a:lstStyle/>
        <a:p>
          <a:endParaRPr lang="fr-FR"/>
        </a:p>
      </dgm:t>
    </dgm:pt>
    <dgm:pt modelId="{EE19EF16-BB6B-F44E-B6AD-F4BA7AF94A7E}" type="sibTrans" cxnId="{93D69B29-06F8-5A40-94F1-6DAF534EC3A0}">
      <dgm:prSet/>
      <dgm:spPr/>
      <dgm:t>
        <a:bodyPr/>
        <a:lstStyle/>
        <a:p>
          <a:endParaRPr lang="fr-FR"/>
        </a:p>
      </dgm:t>
    </dgm:pt>
    <dgm:pt modelId="{5C8582EF-7A0C-984A-BBF3-3D5BC885090A}">
      <dgm:prSet phldrT="[Texte]"/>
      <dgm:spPr/>
      <dgm:t>
        <a:bodyPr/>
        <a:lstStyle/>
        <a:p>
          <a:r>
            <a:rPr lang="fr-FR" dirty="0"/>
            <a:t>Occasionnel</a:t>
          </a:r>
        </a:p>
      </dgm:t>
    </dgm:pt>
    <dgm:pt modelId="{C3F6EEBD-7D5B-5B46-81C3-9F5E4A96C0B7}" type="parTrans" cxnId="{D6871A44-C954-FE4D-988E-2FC9BC25A539}">
      <dgm:prSet/>
      <dgm:spPr/>
      <dgm:t>
        <a:bodyPr/>
        <a:lstStyle/>
        <a:p>
          <a:endParaRPr lang="fr-FR"/>
        </a:p>
      </dgm:t>
    </dgm:pt>
    <dgm:pt modelId="{BE3AB02C-58C5-6449-B781-CFE9FB0E96AB}" type="sibTrans" cxnId="{D6871A44-C954-FE4D-988E-2FC9BC25A539}">
      <dgm:prSet/>
      <dgm:spPr/>
      <dgm:t>
        <a:bodyPr/>
        <a:lstStyle/>
        <a:p>
          <a:endParaRPr lang="fr-FR"/>
        </a:p>
      </dgm:t>
    </dgm:pt>
    <dgm:pt modelId="{AF1F35D5-072D-1849-9C9B-3623FB95EBFF}">
      <dgm:prSet/>
      <dgm:spPr/>
      <dgm:t>
        <a:bodyPr/>
        <a:lstStyle/>
        <a:p>
          <a:r>
            <a:rPr lang="fr-FR" dirty="0"/>
            <a:t>COVID-19</a:t>
          </a:r>
        </a:p>
      </dgm:t>
    </dgm:pt>
    <dgm:pt modelId="{649AC3C8-4952-AC4B-93CF-264659D48E96}" type="parTrans" cxnId="{38BB934D-8636-2B42-8AB1-BB272C8EE5D9}">
      <dgm:prSet/>
      <dgm:spPr/>
      <dgm:t>
        <a:bodyPr/>
        <a:lstStyle/>
        <a:p>
          <a:endParaRPr lang="fr-FR"/>
        </a:p>
      </dgm:t>
    </dgm:pt>
    <dgm:pt modelId="{18F91AAD-488A-0044-B54A-6DBC62319435}" type="sibTrans" cxnId="{38BB934D-8636-2B42-8AB1-BB272C8EE5D9}">
      <dgm:prSet/>
      <dgm:spPr/>
      <dgm:t>
        <a:bodyPr/>
        <a:lstStyle/>
        <a:p>
          <a:endParaRPr lang="fr-FR"/>
        </a:p>
      </dgm:t>
    </dgm:pt>
    <dgm:pt modelId="{922D8887-D3A9-5943-A4E6-B4C5E85861D1}">
      <dgm:prSet/>
      <dgm:spPr/>
      <dgm:t>
        <a:bodyPr/>
        <a:lstStyle/>
        <a:p>
          <a:r>
            <a:rPr lang="fr-FR" dirty="0"/>
            <a:t>CCT n°85</a:t>
          </a:r>
        </a:p>
      </dgm:t>
    </dgm:pt>
    <dgm:pt modelId="{4B11ABAF-CBE0-C147-A41A-0BE1D4AF9B0A}" type="parTrans" cxnId="{A4443204-902E-7745-919A-38342EBD5EEF}">
      <dgm:prSet/>
      <dgm:spPr/>
      <dgm:t>
        <a:bodyPr/>
        <a:lstStyle/>
        <a:p>
          <a:endParaRPr lang="fr-FR"/>
        </a:p>
      </dgm:t>
    </dgm:pt>
    <dgm:pt modelId="{AE721304-F58F-BD4A-9701-D6F4A5F5EA3D}" type="sibTrans" cxnId="{A4443204-902E-7745-919A-38342EBD5EEF}">
      <dgm:prSet/>
      <dgm:spPr/>
      <dgm:t>
        <a:bodyPr/>
        <a:lstStyle/>
        <a:p>
          <a:endParaRPr lang="fr-FR"/>
        </a:p>
      </dgm:t>
    </dgm:pt>
    <dgm:pt modelId="{542AE958-02DC-3E41-A30F-9F5CFFDA76E4}">
      <dgm:prSet/>
      <dgm:spPr/>
      <dgm:t>
        <a:bodyPr/>
        <a:lstStyle/>
        <a:p>
          <a:r>
            <a:rPr lang="fr-FR" dirty="0"/>
            <a:t>loi du 5 mars 2017</a:t>
          </a:r>
        </a:p>
      </dgm:t>
    </dgm:pt>
    <dgm:pt modelId="{D647F861-41C3-0B40-B41B-B68EA24FA9D8}" type="parTrans" cxnId="{52656997-6CF3-E242-8042-922FAE9070CE}">
      <dgm:prSet/>
      <dgm:spPr/>
      <dgm:t>
        <a:bodyPr/>
        <a:lstStyle/>
        <a:p>
          <a:endParaRPr lang="fr-FR"/>
        </a:p>
      </dgm:t>
    </dgm:pt>
    <dgm:pt modelId="{BE00D083-4A36-9B40-86D6-6B51E0A2D363}" type="sibTrans" cxnId="{52656997-6CF3-E242-8042-922FAE9070CE}">
      <dgm:prSet/>
      <dgm:spPr/>
      <dgm:t>
        <a:bodyPr/>
        <a:lstStyle/>
        <a:p>
          <a:endParaRPr lang="fr-FR"/>
        </a:p>
      </dgm:t>
    </dgm:pt>
    <dgm:pt modelId="{FEB7CEC3-D448-ED4C-98D4-76AD11E3382C}">
      <dgm:prSet/>
      <dgm:spPr/>
      <dgm:t>
        <a:bodyPr/>
        <a:lstStyle/>
        <a:p>
          <a:r>
            <a:rPr lang="fr-FR" dirty="0"/>
            <a:t>CCT n°149 et 149/2</a:t>
          </a:r>
        </a:p>
      </dgm:t>
    </dgm:pt>
    <dgm:pt modelId="{7F913863-50A7-AA4B-A7E0-5AD8D134F146}" type="parTrans" cxnId="{854269BE-EC81-5944-90D3-F75F5B133B84}">
      <dgm:prSet/>
      <dgm:spPr/>
      <dgm:t>
        <a:bodyPr/>
        <a:lstStyle/>
        <a:p>
          <a:endParaRPr lang="fr-FR"/>
        </a:p>
      </dgm:t>
    </dgm:pt>
    <dgm:pt modelId="{AEEC7D2A-9F18-7C4C-B491-2AE8D006029B}" type="sibTrans" cxnId="{854269BE-EC81-5944-90D3-F75F5B133B84}">
      <dgm:prSet/>
      <dgm:spPr/>
      <dgm:t>
        <a:bodyPr/>
        <a:lstStyle/>
        <a:p>
          <a:endParaRPr lang="fr-FR"/>
        </a:p>
      </dgm:t>
    </dgm:pt>
    <dgm:pt modelId="{9B807E4D-94FD-7E47-B855-E682EA3A4336}" type="pres">
      <dgm:prSet presAssocID="{0F1DD690-866C-B44D-A155-506891594C1F}" presName="diagram" presStyleCnt="0">
        <dgm:presLayoutVars>
          <dgm:chPref val="1"/>
          <dgm:dir/>
          <dgm:animOne val="branch"/>
          <dgm:animLvl val="lvl"/>
          <dgm:resizeHandles val="exact"/>
        </dgm:presLayoutVars>
      </dgm:prSet>
      <dgm:spPr/>
    </dgm:pt>
    <dgm:pt modelId="{CBD47A74-AFA2-BE43-AA10-6321B6E095B7}" type="pres">
      <dgm:prSet presAssocID="{B1318EBC-8BD0-774A-B551-436ABF5244E6}" presName="root1" presStyleCnt="0"/>
      <dgm:spPr/>
    </dgm:pt>
    <dgm:pt modelId="{38971694-288B-BE4E-AC14-F5FB744DD828}" type="pres">
      <dgm:prSet presAssocID="{B1318EBC-8BD0-774A-B551-436ABF5244E6}" presName="LevelOneTextNode" presStyleLbl="node0" presStyleIdx="0" presStyleCnt="1">
        <dgm:presLayoutVars>
          <dgm:chPref val="3"/>
        </dgm:presLayoutVars>
      </dgm:prSet>
      <dgm:spPr/>
    </dgm:pt>
    <dgm:pt modelId="{19B0FB9C-20AB-BA40-B96F-8AE26E226FF1}" type="pres">
      <dgm:prSet presAssocID="{B1318EBC-8BD0-774A-B551-436ABF5244E6}" presName="level2hierChild" presStyleCnt="0"/>
      <dgm:spPr/>
    </dgm:pt>
    <dgm:pt modelId="{E2AAF594-350A-AB40-A13B-AA81D094C682}" type="pres">
      <dgm:prSet presAssocID="{3D2DA095-1D1D-2043-B396-D6B74C1AF89B}" presName="conn2-1" presStyleLbl="parChTrans1D2" presStyleIdx="0" presStyleCnt="3"/>
      <dgm:spPr/>
    </dgm:pt>
    <dgm:pt modelId="{1DCCA5F5-9B6F-7A4E-8CDA-A0A2F72CBAAD}" type="pres">
      <dgm:prSet presAssocID="{3D2DA095-1D1D-2043-B396-D6B74C1AF89B}" presName="connTx" presStyleLbl="parChTrans1D2" presStyleIdx="0" presStyleCnt="3"/>
      <dgm:spPr/>
    </dgm:pt>
    <dgm:pt modelId="{4766411D-9634-464B-A2F7-8CF41C574F1D}" type="pres">
      <dgm:prSet presAssocID="{155A9232-CEC0-AC4A-A364-C9D408A6B83B}" presName="root2" presStyleCnt="0"/>
      <dgm:spPr/>
    </dgm:pt>
    <dgm:pt modelId="{CE2A4CD5-F745-0146-81FD-4FC683E3D604}" type="pres">
      <dgm:prSet presAssocID="{155A9232-CEC0-AC4A-A364-C9D408A6B83B}" presName="LevelTwoTextNode" presStyleLbl="node2" presStyleIdx="0" presStyleCnt="3">
        <dgm:presLayoutVars>
          <dgm:chPref val="3"/>
        </dgm:presLayoutVars>
      </dgm:prSet>
      <dgm:spPr/>
    </dgm:pt>
    <dgm:pt modelId="{4D9B7E43-E39A-0246-85AA-D25D91AA8F95}" type="pres">
      <dgm:prSet presAssocID="{155A9232-CEC0-AC4A-A364-C9D408A6B83B}" presName="level3hierChild" presStyleCnt="0"/>
      <dgm:spPr/>
    </dgm:pt>
    <dgm:pt modelId="{6E4426D6-5A6A-1D4F-8303-DC9D51D61487}" type="pres">
      <dgm:prSet presAssocID="{4B11ABAF-CBE0-C147-A41A-0BE1D4AF9B0A}" presName="conn2-1" presStyleLbl="parChTrans1D3" presStyleIdx="0" presStyleCnt="3"/>
      <dgm:spPr/>
    </dgm:pt>
    <dgm:pt modelId="{34D83661-9A9F-FF43-A549-B9E66AC116A5}" type="pres">
      <dgm:prSet presAssocID="{4B11ABAF-CBE0-C147-A41A-0BE1D4AF9B0A}" presName="connTx" presStyleLbl="parChTrans1D3" presStyleIdx="0" presStyleCnt="3"/>
      <dgm:spPr/>
    </dgm:pt>
    <dgm:pt modelId="{8F3485D4-E47E-E048-960F-9070A68FC05B}" type="pres">
      <dgm:prSet presAssocID="{922D8887-D3A9-5943-A4E6-B4C5E85861D1}" presName="root2" presStyleCnt="0"/>
      <dgm:spPr/>
    </dgm:pt>
    <dgm:pt modelId="{43CFE096-4126-5745-8348-88BD8BE3963A}" type="pres">
      <dgm:prSet presAssocID="{922D8887-D3A9-5943-A4E6-B4C5E85861D1}" presName="LevelTwoTextNode" presStyleLbl="node3" presStyleIdx="0" presStyleCnt="3">
        <dgm:presLayoutVars>
          <dgm:chPref val="3"/>
        </dgm:presLayoutVars>
      </dgm:prSet>
      <dgm:spPr/>
    </dgm:pt>
    <dgm:pt modelId="{A0C8BF2B-1FD3-3B48-AE2E-64115F1801A7}" type="pres">
      <dgm:prSet presAssocID="{922D8887-D3A9-5943-A4E6-B4C5E85861D1}" presName="level3hierChild" presStyleCnt="0"/>
      <dgm:spPr/>
    </dgm:pt>
    <dgm:pt modelId="{DAED6213-2D3A-0B43-A7A6-434AE68A9005}" type="pres">
      <dgm:prSet presAssocID="{C3F6EEBD-7D5B-5B46-81C3-9F5E4A96C0B7}" presName="conn2-1" presStyleLbl="parChTrans1D2" presStyleIdx="1" presStyleCnt="3"/>
      <dgm:spPr/>
    </dgm:pt>
    <dgm:pt modelId="{D1368ACC-81FC-6249-9053-9D70F6D6C8AA}" type="pres">
      <dgm:prSet presAssocID="{C3F6EEBD-7D5B-5B46-81C3-9F5E4A96C0B7}" presName="connTx" presStyleLbl="parChTrans1D2" presStyleIdx="1" presStyleCnt="3"/>
      <dgm:spPr/>
    </dgm:pt>
    <dgm:pt modelId="{655B3A5B-F2E4-3145-A154-5B1FD236F068}" type="pres">
      <dgm:prSet presAssocID="{5C8582EF-7A0C-984A-BBF3-3D5BC885090A}" presName="root2" presStyleCnt="0"/>
      <dgm:spPr/>
    </dgm:pt>
    <dgm:pt modelId="{020CFBDB-38F0-D345-9DDD-2BF9EBCA77F6}" type="pres">
      <dgm:prSet presAssocID="{5C8582EF-7A0C-984A-BBF3-3D5BC885090A}" presName="LevelTwoTextNode" presStyleLbl="node2" presStyleIdx="1" presStyleCnt="3">
        <dgm:presLayoutVars>
          <dgm:chPref val="3"/>
        </dgm:presLayoutVars>
      </dgm:prSet>
      <dgm:spPr/>
    </dgm:pt>
    <dgm:pt modelId="{1E5C731E-5D28-E143-8ABF-F2884906E105}" type="pres">
      <dgm:prSet presAssocID="{5C8582EF-7A0C-984A-BBF3-3D5BC885090A}" presName="level3hierChild" presStyleCnt="0"/>
      <dgm:spPr/>
    </dgm:pt>
    <dgm:pt modelId="{20A04EB7-956E-FE42-BE2F-4921F873037E}" type="pres">
      <dgm:prSet presAssocID="{D647F861-41C3-0B40-B41B-B68EA24FA9D8}" presName="conn2-1" presStyleLbl="parChTrans1D3" presStyleIdx="1" presStyleCnt="3"/>
      <dgm:spPr/>
    </dgm:pt>
    <dgm:pt modelId="{7C7FBF12-5042-9F4B-89F5-DFA7AC0BD4D5}" type="pres">
      <dgm:prSet presAssocID="{D647F861-41C3-0B40-B41B-B68EA24FA9D8}" presName="connTx" presStyleLbl="parChTrans1D3" presStyleIdx="1" presStyleCnt="3"/>
      <dgm:spPr/>
    </dgm:pt>
    <dgm:pt modelId="{7D555ECB-2BAD-7049-B5E2-CBB593D7A228}" type="pres">
      <dgm:prSet presAssocID="{542AE958-02DC-3E41-A30F-9F5CFFDA76E4}" presName="root2" presStyleCnt="0"/>
      <dgm:spPr/>
    </dgm:pt>
    <dgm:pt modelId="{4C248AB9-AC6F-EB4A-8B62-17BB014D1746}" type="pres">
      <dgm:prSet presAssocID="{542AE958-02DC-3E41-A30F-9F5CFFDA76E4}" presName="LevelTwoTextNode" presStyleLbl="node3" presStyleIdx="1" presStyleCnt="3">
        <dgm:presLayoutVars>
          <dgm:chPref val="3"/>
        </dgm:presLayoutVars>
      </dgm:prSet>
      <dgm:spPr/>
    </dgm:pt>
    <dgm:pt modelId="{56B53C17-B867-714C-8A89-C32E7E4C8BEF}" type="pres">
      <dgm:prSet presAssocID="{542AE958-02DC-3E41-A30F-9F5CFFDA76E4}" presName="level3hierChild" presStyleCnt="0"/>
      <dgm:spPr/>
    </dgm:pt>
    <dgm:pt modelId="{452AC63D-AE3B-E94E-8D69-D9697D7B94DA}" type="pres">
      <dgm:prSet presAssocID="{649AC3C8-4952-AC4B-93CF-264659D48E96}" presName="conn2-1" presStyleLbl="parChTrans1D2" presStyleIdx="2" presStyleCnt="3"/>
      <dgm:spPr/>
    </dgm:pt>
    <dgm:pt modelId="{B62E4CAD-923C-154A-9149-A28C07BA2535}" type="pres">
      <dgm:prSet presAssocID="{649AC3C8-4952-AC4B-93CF-264659D48E96}" presName="connTx" presStyleLbl="parChTrans1D2" presStyleIdx="2" presStyleCnt="3"/>
      <dgm:spPr/>
    </dgm:pt>
    <dgm:pt modelId="{94398BAF-0946-3449-B36F-9B632CE14A54}" type="pres">
      <dgm:prSet presAssocID="{AF1F35D5-072D-1849-9C9B-3623FB95EBFF}" presName="root2" presStyleCnt="0"/>
      <dgm:spPr/>
    </dgm:pt>
    <dgm:pt modelId="{DB766E43-C412-174E-9616-981064078846}" type="pres">
      <dgm:prSet presAssocID="{AF1F35D5-072D-1849-9C9B-3623FB95EBFF}" presName="LevelTwoTextNode" presStyleLbl="node2" presStyleIdx="2" presStyleCnt="3">
        <dgm:presLayoutVars>
          <dgm:chPref val="3"/>
        </dgm:presLayoutVars>
      </dgm:prSet>
      <dgm:spPr/>
    </dgm:pt>
    <dgm:pt modelId="{08B85436-A146-B04E-AEDE-F8EAF18877F0}" type="pres">
      <dgm:prSet presAssocID="{AF1F35D5-072D-1849-9C9B-3623FB95EBFF}" presName="level3hierChild" presStyleCnt="0"/>
      <dgm:spPr/>
    </dgm:pt>
    <dgm:pt modelId="{48AF2991-21A5-2249-957B-63D5AF3B7776}" type="pres">
      <dgm:prSet presAssocID="{7F913863-50A7-AA4B-A7E0-5AD8D134F146}" presName="conn2-1" presStyleLbl="parChTrans1D3" presStyleIdx="2" presStyleCnt="3"/>
      <dgm:spPr/>
    </dgm:pt>
    <dgm:pt modelId="{7598286B-0EBF-3445-B5B7-3978934B1BDF}" type="pres">
      <dgm:prSet presAssocID="{7F913863-50A7-AA4B-A7E0-5AD8D134F146}" presName="connTx" presStyleLbl="parChTrans1D3" presStyleIdx="2" presStyleCnt="3"/>
      <dgm:spPr/>
    </dgm:pt>
    <dgm:pt modelId="{A0163942-207C-5544-8B30-B5CE7EBBD5E7}" type="pres">
      <dgm:prSet presAssocID="{FEB7CEC3-D448-ED4C-98D4-76AD11E3382C}" presName="root2" presStyleCnt="0"/>
      <dgm:spPr/>
    </dgm:pt>
    <dgm:pt modelId="{FFDA7687-31B9-6E42-B721-D2EC3ECF9F10}" type="pres">
      <dgm:prSet presAssocID="{FEB7CEC3-D448-ED4C-98D4-76AD11E3382C}" presName="LevelTwoTextNode" presStyleLbl="node3" presStyleIdx="2" presStyleCnt="3">
        <dgm:presLayoutVars>
          <dgm:chPref val="3"/>
        </dgm:presLayoutVars>
      </dgm:prSet>
      <dgm:spPr/>
    </dgm:pt>
    <dgm:pt modelId="{34AAC48B-3C28-4249-AA2E-250E3F91FC05}" type="pres">
      <dgm:prSet presAssocID="{FEB7CEC3-D448-ED4C-98D4-76AD11E3382C}" presName="level3hierChild" presStyleCnt="0"/>
      <dgm:spPr/>
    </dgm:pt>
  </dgm:ptLst>
  <dgm:cxnLst>
    <dgm:cxn modelId="{A4443204-902E-7745-919A-38342EBD5EEF}" srcId="{155A9232-CEC0-AC4A-A364-C9D408A6B83B}" destId="{922D8887-D3A9-5943-A4E6-B4C5E85861D1}" srcOrd="0" destOrd="0" parTransId="{4B11ABAF-CBE0-C147-A41A-0BE1D4AF9B0A}" sibTransId="{AE721304-F58F-BD4A-9701-D6F4A5F5EA3D}"/>
    <dgm:cxn modelId="{F1B86606-FBAB-1A4A-BDEA-31D297A1CC2F}" type="presOf" srcId="{649AC3C8-4952-AC4B-93CF-264659D48E96}" destId="{B62E4CAD-923C-154A-9149-A28C07BA2535}" srcOrd="1" destOrd="0" presId="urn:microsoft.com/office/officeart/2005/8/layout/hierarchy2"/>
    <dgm:cxn modelId="{7167B706-CB14-954C-A559-E6F091A6DF32}" type="presOf" srcId="{AF1F35D5-072D-1849-9C9B-3623FB95EBFF}" destId="{DB766E43-C412-174E-9616-981064078846}" srcOrd="0" destOrd="0" presId="urn:microsoft.com/office/officeart/2005/8/layout/hierarchy2"/>
    <dgm:cxn modelId="{011E8B0C-9B4D-0648-B2C0-1388EF460E2E}" type="presOf" srcId="{FEB7CEC3-D448-ED4C-98D4-76AD11E3382C}" destId="{FFDA7687-31B9-6E42-B721-D2EC3ECF9F10}" srcOrd="0" destOrd="0" presId="urn:microsoft.com/office/officeart/2005/8/layout/hierarchy2"/>
    <dgm:cxn modelId="{8186C70E-CC6B-C647-B87F-53CCE6C88C75}" type="presOf" srcId="{C3F6EEBD-7D5B-5B46-81C3-9F5E4A96C0B7}" destId="{D1368ACC-81FC-6249-9053-9D70F6D6C8AA}" srcOrd="1" destOrd="0" presId="urn:microsoft.com/office/officeart/2005/8/layout/hierarchy2"/>
    <dgm:cxn modelId="{814A6411-1656-D34D-90F8-45BA916156BE}" type="presOf" srcId="{4B11ABAF-CBE0-C147-A41A-0BE1D4AF9B0A}" destId="{34D83661-9A9F-FF43-A549-B9E66AC116A5}" srcOrd="1" destOrd="0" presId="urn:microsoft.com/office/officeart/2005/8/layout/hierarchy2"/>
    <dgm:cxn modelId="{8A999C25-71E2-F24D-B8C1-858F5F98E81E}" type="presOf" srcId="{3D2DA095-1D1D-2043-B396-D6B74C1AF89B}" destId="{1DCCA5F5-9B6F-7A4E-8CDA-A0A2F72CBAAD}" srcOrd="1" destOrd="0" presId="urn:microsoft.com/office/officeart/2005/8/layout/hierarchy2"/>
    <dgm:cxn modelId="{93D69B29-06F8-5A40-94F1-6DAF534EC3A0}" srcId="{B1318EBC-8BD0-774A-B551-436ABF5244E6}" destId="{155A9232-CEC0-AC4A-A364-C9D408A6B83B}" srcOrd="0" destOrd="0" parTransId="{3D2DA095-1D1D-2043-B396-D6B74C1AF89B}" sibTransId="{EE19EF16-BB6B-F44E-B6AD-F4BA7AF94A7E}"/>
    <dgm:cxn modelId="{DDEC862C-F19D-704C-A36B-6E67CE79AD1A}" type="presOf" srcId="{D647F861-41C3-0B40-B41B-B68EA24FA9D8}" destId="{20A04EB7-956E-FE42-BE2F-4921F873037E}" srcOrd="0" destOrd="0" presId="urn:microsoft.com/office/officeart/2005/8/layout/hierarchy2"/>
    <dgm:cxn modelId="{0B9BB534-8C29-5049-8BED-6113C69B8F84}" type="presOf" srcId="{922D8887-D3A9-5943-A4E6-B4C5E85861D1}" destId="{43CFE096-4126-5745-8348-88BD8BE3963A}" srcOrd="0" destOrd="0" presId="urn:microsoft.com/office/officeart/2005/8/layout/hierarchy2"/>
    <dgm:cxn modelId="{03E4E738-1EE5-F54A-8405-B7A58FB17796}" type="presOf" srcId="{D647F861-41C3-0B40-B41B-B68EA24FA9D8}" destId="{7C7FBF12-5042-9F4B-89F5-DFA7AC0BD4D5}" srcOrd="1" destOrd="0" presId="urn:microsoft.com/office/officeart/2005/8/layout/hierarchy2"/>
    <dgm:cxn modelId="{A4756F3E-7C89-0942-8007-1294AC8EAFA8}" type="presOf" srcId="{C3F6EEBD-7D5B-5B46-81C3-9F5E4A96C0B7}" destId="{DAED6213-2D3A-0B43-A7A6-434AE68A9005}" srcOrd="0" destOrd="0" presId="urn:microsoft.com/office/officeart/2005/8/layout/hierarchy2"/>
    <dgm:cxn modelId="{D6871A44-C954-FE4D-988E-2FC9BC25A539}" srcId="{B1318EBC-8BD0-774A-B551-436ABF5244E6}" destId="{5C8582EF-7A0C-984A-BBF3-3D5BC885090A}" srcOrd="1" destOrd="0" parTransId="{C3F6EEBD-7D5B-5B46-81C3-9F5E4A96C0B7}" sibTransId="{BE3AB02C-58C5-6449-B781-CFE9FB0E96AB}"/>
    <dgm:cxn modelId="{E5D06C49-D186-804D-AF38-05DA3F8A9E3F}" type="presOf" srcId="{0F1DD690-866C-B44D-A155-506891594C1F}" destId="{9B807E4D-94FD-7E47-B855-E682EA3A4336}" srcOrd="0" destOrd="0" presId="urn:microsoft.com/office/officeart/2005/8/layout/hierarchy2"/>
    <dgm:cxn modelId="{38BB934D-8636-2B42-8AB1-BB272C8EE5D9}" srcId="{B1318EBC-8BD0-774A-B551-436ABF5244E6}" destId="{AF1F35D5-072D-1849-9C9B-3623FB95EBFF}" srcOrd="2" destOrd="0" parTransId="{649AC3C8-4952-AC4B-93CF-264659D48E96}" sibTransId="{18F91AAD-488A-0044-B54A-6DBC62319435}"/>
    <dgm:cxn modelId="{64F1FA59-3B85-CD48-9DC6-B0A0B4AC4098}" type="presOf" srcId="{649AC3C8-4952-AC4B-93CF-264659D48E96}" destId="{452AC63D-AE3B-E94E-8D69-D9697D7B94DA}" srcOrd="0" destOrd="0" presId="urn:microsoft.com/office/officeart/2005/8/layout/hierarchy2"/>
    <dgm:cxn modelId="{6009595E-6D49-E44E-9508-FF54F4CAFE68}" type="presOf" srcId="{7F913863-50A7-AA4B-A7E0-5AD8D134F146}" destId="{48AF2991-21A5-2249-957B-63D5AF3B7776}" srcOrd="0" destOrd="0" presId="urn:microsoft.com/office/officeart/2005/8/layout/hierarchy2"/>
    <dgm:cxn modelId="{4396D65E-17B2-7043-A74C-DDAFC723B9AB}" type="presOf" srcId="{155A9232-CEC0-AC4A-A364-C9D408A6B83B}" destId="{CE2A4CD5-F745-0146-81FD-4FC683E3D604}" srcOrd="0" destOrd="0" presId="urn:microsoft.com/office/officeart/2005/8/layout/hierarchy2"/>
    <dgm:cxn modelId="{52656997-6CF3-E242-8042-922FAE9070CE}" srcId="{5C8582EF-7A0C-984A-BBF3-3D5BC885090A}" destId="{542AE958-02DC-3E41-A30F-9F5CFFDA76E4}" srcOrd="0" destOrd="0" parTransId="{D647F861-41C3-0B40-B41B-B68EA24FA9D8}" sibTransId="{BE00D083-4A36-9B40-86D6-6B51E0A2D363}"/>
    <dgm:cxn modelId="{25CF7897-AE78-1842-B9C3-EACFEE5F7EB8}" srcId="{0F1DD690-866C-B44D-A155-506891594C1F}" destId="{B1318EBC-8BD0-774A-B551-436ABF5244E6}" srcOrd="0" destOrd="0" parTransId="{BB48ECA0-9661-6342-AEFF-1BBD28BA047C}" sibTransId="{04562059-8A48-7142-BC12-8057F94C99E6}"/>
    <dgm:cxn modelId="{40A418A5-8E70-E945-B895-61F76D7D5679}" type="presOf" srcId="{4B11ABAF-CBE0-C147-A41A-0BE1D4AF9B0A}" destId="{6E4426D6-5A6A-1D4F-8303-DC9D51D61487}" srcOrd="0" destOrd="0" presId="urn:microsoft.com/office/officeart/2005/8/layout/hierarchy2"/>
    <dgm:cxn modelId="{DD125AB1-8678-084F-AC2B-8FCB23345E2E}" type="presOf" srcId="{542AE958-02DC-3E41-A30F-9F5CFFDA76E4}" destId="{4C248AB9-AC6F-EB4A-8B62-17BB014D1746}" srcOrd="0" destOrd="0" presId="urn:microsoft.com/office/officeart/2005/8/layout/hierarchy2"/>
    <dgm:cxn modelId="{6D6461B1-5911-3443-A620-0801532B907A}" type="presOf" srcId="{3D2DA095-1D1D-2043-B396-D6B74C1AF89B}" destId="{E2AAF594-350A-AB40-A13B-AA81D094C682}" srcOrd="0" destOrd="0" presId="urn:microsoft.com/office/officeart/2005/8/layout/hierarchy2"/>
    <dgm:cxn modelId="{DF0807B2-823E-0745-9C86-FCD893BC4BC8}" type="presOf" srcId="{B1318EBC-8BD0-774A-B551-436ABF5244E6}" destId="{38971694-288B-BE4E-AC14-F5FB744DD828}" srcOrd="0" destOrd="0" presId="urn:microsoft.com/office/officeart/2005/8/layout/hierarchy2"/>
    <dgm:cxn modelId="{854269BE-EC81-5944-90D3-F75F5B133B84}" srcId="{AF1F35D5-072D-1849-9C9B-3623FB95EBFF}" destId="{FEB7CEC3-D448-ED4C-98D4-76AD11E3382C}" srcOrd="0" destOrd="0" parTransId="{7F913863-50A7-AA4B-A7E0-5AD8D134F146}" sibTransId="{AEEC7D2A-9F18-7C4C-B491-2AE8D006029B}"/>
    <dgm:cxn modelId="{72723BE3-96F3-4B4E-894E-A2B2D72DE1E5}" type="presOf" srcId="{7F913863-50A7-AA4B-A7E0-5AD8D134F146}" destId="{7598286B-0EBF-3445-B5B7-3978934B1BDF}" srcOrd="1" destOrd="0" presId="urn:microsoft.com/office/officeart/2005/8/layout/hierarchy2"/>
    <dgm:cxn modelId="{C25ECAEF-7921-3A4E-9FAB-E4719992D093}" type="presOf" srcId="{5C8582EF-7A0C-984A-BBF3-3D5BC885090A}" destId="{020CFBDB-38F0-D345-9DDD-2BF9EBCA77F6}" srcOrd="0" destOrd="0" presId="urn:microsoft.com/office/officeart/2005/8/layout/hierarchy2"/>
    <dgm:cxn modelId="{03D8F86E-45A2-A04D-894A-1BBAE3999C6F}" type="presParOf" srcId="{9B807E4D-94FD-7E47-B855-E682EA3A4336}" destId="{CBD47A74-AFA2-BE43-AA10-6321B6E095B7}" srcOrd="0" destOrd="0" presId="urn:microsoft.com/office/officeart/2005/8/layout/hierarchy2"/>
    <dgm:cxn modelId="{8E10B1BB-FA0E-5C4C-90BE-9AC81F9AB8E6}" type="presParOf" srcId="{CBD47A74-AFA2-BE43-AA10-6321B6E095B7}" destId="{38971694-288B-BE4E-AC14-F5FB744DD828}" srcOrd="0" destOrd="0" presId="urn:microsoft.com/office/officeart/2005/8/layout/hierarchy2"/>
    <dgm:cxn modelId="{BE9ED90F-074D-C34B-8CF5-649F6EF03E19}" type="presParOf" srcId="{CBD47A74-AFA2-BE43-AA10-6321B6E095B7}" destId="{19B0FB9C-20AB-BA40-B96F-8AE26E226FF1}" srcOrd="1" destOrd="0" presId="urn:microsoft.com/office/officeart/2005/8/layout/hierarchy2"/>
    <dgm:cxn modelId="{544FC6B6-1882-354D-99C9-AC2DAA84DABC}" type="presParOf" srcId="{19B0FB9C-20AB-BA40-B96F-8AE26E226FF1}" destId="{E2AAF594-350A-AB40-A13B-AA81D094C682}" srcOrd="0" destOrd="0" presId="urn:microsoft.com/office/officeart/2005/8/layout/hierarchy2"/>
    <dgm:cxn modelId="{ED4F50F5-EFDC-024E-A386-F4F2B288B264}" type="presParOf" srcId="{E2AAF594-350A-AB40-A13B-AA81D094C682}" destId="{1DCCA5F5-9B6F-7A4E-8CDA-A0A2F72CBAAD}" srcOrd="0" destOrd="0" presId="urn:microsoft.com/office/officeart/2005/8/layout/hierarchy2"/>
    <dgm:cxn modelId="{F0FAD1F2-88BA-0043-AFC5-7AD96574ED66}" type="presParOf" srcId="{19B0FB9C-20AB-BA40-B96F-8AE26E226FF1}" destId="{4766411D-9634-464B-A2F7-8CF41C574F1D}" srcOrd="1" destOrd="0" presId="urn:microsoft.com/office/officeart/2005/8/layout/hierarchy2"/>
    <dgm:cxn modelId="{2DD624A0-E345-9D4B-87A8-BF4973A2B14B}" type="presParOf" srcId="{4766411D-9634-464B-A2F7-8CF41C574F1D}" destId="{CE2A4CD5-F745-0146-81FD-4FC683E3D604}" srcOrd="0" destOrd="0" presId="urn:microsoft.com/office/officeart/2005/8/layout/hierarchy2"/>
    <dgm:cxn modelId="{E415922D-A1B3-C947-935F-C3FE9DD0367D}" type="presParOf" srcId="{4766411D-9634-464B-A2F7-8CF41C574F1D}" destId="{4D9B7E43-E39A-0246-85AA-D25D91AA8F95}" srcOrd="1" destOrd="0" presId="urn:microsoft.com/office/officeart/2005/8/layout/hierarchy2"/>
    <dgm:cxn modelId="{E1C4B9F6-4C69-484F-8348-C0F748708261}" type="presParOf" srcId="{4D9B7E43-E39A-0246-85AA-D25D91AA8F95}" destId="{6E4426D6-5A6A-1D4F-8303-DC9D51D61487}" srcOrd="0" destOrd="0" presId="urn:microsoft.com/office/officeart/2005/8/layout/hierarchy2"/>
    <dgm:cxn modelId="{EC3B6A05-B422-F04D-AD31-533BFCEDBF8C}" type="presParOf" srcId="{6E4426D6-5A6A-1D4F-8303-DC9D51D61487}" destId="{34D83661-9A9F-FF43-A549-B9E66AC116A5}" srcOrd="0" destOrd="0" presId="urn:microsoft.com/office/officeart/2005/8/layout/hierarchy2"/>
    <dgm:cxn modelId="{266FF922-17C1-4A4C-938E-C74C10AA6562}" type="presParOf" srcId="{4D9B7E43-E39A-0246-85AA-D25D91AA8F95}" destId="{8F3485D4-E47E-E048-960F-9070A68FC05B}" srcOrd="1" destOrd="0" presId="urn:microsoft.com/office/officeart/2005/8/layout/hierarchy2"/>
    <dgm:cxn modelId="{E5468A60-98F6-8F45-8FB2-715239517B70}" type="presParOf" srcId="{8F3485D4-E47E-E048-960F-9070A68FC05B}" destId="{43CFE096-4126-5745-8348-88BD8BE3963A}" srcOrd="0" destOrd="0" presId="urn:microsoft.com/office/officeart/2005/8/layout/hierarchy2"/>
    <dgm:cxn modelId="{363D7B5B-5AE6-9142-BD47-3F16AE2BCE79}" type="presParOf" srcId="{8F3485D4-E47E-E048-960F-9070A68FC05B}" destId="{A0C8BF2B-1FD3-3B48-AE2E-64115F1801A7}" srcOrd="1" destOrd="0" presId="urn:microsoft.com/office/officeart/2005/8/layout/hierarchy2"/>
    <dgm:cxn modelId="{A9913D63-70C5-0C43-A682-FBB301C90A62}" type="presParOf" srcId="{19B0FB9C-20AB-BA40-B96F-8AE26E226FF1}" destId="{DAED6213-2D3A-0B43-A7A6-434AE68A9005}" srcOrd="2" destOrd="0" presId="urn:microsoft.com/office/officeart/2005/8/layout/hierarchy2"/>
    <dgm:cxn modelId="{1686FBB7-12BF-E84E-BD33-F93AFE12A23E}" type="presParOf" srcId="{DAED6213-2D3A-0B43-A7A6-434AE68A9005}" destId="{D1368ACC-81FC-6249-9053-9D70F6D6C8AA}" srcOrd="0" destOrd="0" presId="urn:microsoft.com/office/officeart/2005/8/layout/hierarchy2"/>
    <dgm:cxn modelId="{D4E043ED-DE65-2B47-A578-B849F3F5671D}" type="presParOf" srcId="{19B0FB9C-20AB-BA40-B96F-8AE26E226FF1}" destId="{655B3A5B-F2E4-3145-A154-5B1FD236F068}" srcOrd="3" destOrd="0" presId="urn:microsoft.com/office/officeart/2005/8/layout/hierarchy2"/>
    <dgm:cxn modelId="{63FC0DD4-A78B-1345-B519-54A8FD52196C}" type="presParOf" srcId="{655B3A5B-F2E4-3145-A154-5B1FD236F068}" destId="{020CFBDB-38F0-D345-9DDD-2BF9EBCA77F6}" srcOrd="0" destOrd="0" presId="urn:microsoft.com/office/officeart/2005/8/layout/hierarchy2"/>
    <dgm:cxn modelId="{6B54FD77-C493-224F-9954-CDC1BCB298DC}" type="presParOf" srcId="{655B3A5B-F2E4-3145-A154-5B1FD236F068}" destId="{1E5C731E-5D28-E143-8ABF-F2884906E105}" srcOrd="1" destOrd="0" presId="urn:microsoft.com/office/officeart/2005/8/layout/hierarchy2"/>
    <dgm:cxn modelId="{AEE9ED76-D985-EA4C-971D-C233FDF945FB}" type="presParOf" srcId="{1E5C731E-5D28-E143-8ABF-F2884906E105}" destId="{20A04EB7-956E-FE42-BE2F-4921F873037E}" srcOrd="0" destOrd="0" presId="urn:microsoft.com/office/officeart/2005/8/layout/hierarchy2"/>
    <dgm:cxn modelId="{C963A386-CA1D-5349-B51C-1584A8042924}" type="presParOf" srcId="{20A04EB7-956E-FE42-BE2F-4921F873037E}" destId="{7C7FBF12-5042-9F4B-89F5-DFA7AC0BD4D5}" srcOrd="0" destOrd="0" presId="urn:microsoft.com/office/officeart/2005/8/layout/hierarchy2"/>
    <dgm:cxn modelId="{DC36F308-D9C3-094F-88A6-F983D7E9CB61}" type="presParOf" srcId="{1E5C731E-5D28-E143-8ABF-F2884906E105}" destId="{7D555ECB-2BAD-7049-B5E2-CBB593D7A228}" srcOrd="1" destOrd="0" presId="urn:microsoft.com/office/officeart/2005/8/layout/hierarchy2"/>
    <dgm:cxn modelId="{83617946-53D1-7040-BEA7-761897B34C2C}" type="presParOf" srcId="{7D555ECB-2BAD-7049-B5E2-CBB593D7A228}" destId="{4C248AB9-AC6F-EB4A-8B62-17BB014D1746}" srcOrd="0" destOrd="0" presId="urn:microsoft.com/office/officeart/2005/8/layout/hierarchy2"/>
    <dgm:cxn modelId="{4C6B3115-2949-CF4C-8563-BDEA28779BF4}" type="presParOf" srcId="{7D555ECB-2BAD-7049-B5E2-CBB593D7A228}" destId="{56B53C17-B867-714C-8A89-C32E7E4C8BEF}" srcOrd="1" destOrd="0" presId="urn:microsoft.com/office/officeart/2005/8/layout/hierarchy2"/>
    <dgm:cxn modelId="{504E8737-3444-1449-A3AC-6B08A088EE78}" type="presParOf" srcId="{19B0FB9C-20AB-BA40-B96F-8AE26E226FF1}" destId="{452AC63D-AE3B-E94E-8D69-D9697D7B94DA}" srcOrd="4" destOrd="0" presId="urn:microsoft.com/office/officeart/2005/8/layout/hierarchy2"/>
    <dgm:cxn modelId="{3D636373-2A15-9147-B49D-FA5F51F8454D}" type="presParOf" srcId="{452AC63D-AE3B-E94E-8D69-D9697D7B94DA}" destId="{B62E4CAD-923C-154A-9149-A28C07BA2535}" srcOrd="0" destOrd="0" presId="urn:microsoft.com/office/officeart/2005/8/layout/hierarchy2"/>
    <dgm:cxn modelId="{429C045F-FF95-2647-9BC1-C44065EA8B30}" type="presParOf" srcId="{19B0FB9C-20AB-BA40-B96F-8AE26E226FF1}" destId="{94398BAF-0946-3449-B36F-9B632CE14A54}" srcOrd="5" destOrd="0" presId="urn:microsoft.com/office/officeart/2005/8/layout/hierarchy2"/>
    <dgm:cxn modelId="{388E7D17-CAB7-FF43-A54A-7FD13DA738C7}" type="presParOf" srcId="{94398BAF-0946-3449-B36F-9B632CE14A54}" destId="{DB766E43-C412-174E-9616-981064078846}" srcOrd="0" destOrd="0" presId="urn:microsoft.com/office/officeart/2005/8/layout/hierarchy2"/>
    <dgm:cxn modelId="{A8A052B0-912E-0742-B752-E81ECAACB4A0}" type="presParOf" srcId="{94398BAF-0946-3449-B36F-9B632CE14A54}" destId="{08B85436-A146-B04E-AEDE-F8EAF18877F0}" srcOrd="1" destOrd="0" presId="urn:microsoft.com/office/officeart/2005/8/layout/hierarchy2"/>
    <dgm:cxn modelId="{4C79155B-2B91-C946-9FE5-F2499B902B8B}" type="presParOf" srcId="{08B85436-A146-B04E-AEDE-F8EAF18877F0}" destId="{48AF2991-21A5-2249-957B-63D5AF3B7776}" srcOrd="0" destOrd="0" presId="urn:microsoft.com/office/officeart/2005/8/layout/hierarchy2"/>
    <dgm:cxn modelId="{30C1FAEF-D622-304C-B31B-E1710EB931D5}" type="presParOf" srcId="{48AF2991-21A5-2249-957B-63D5AF3B7776}" destId="{7598286B-0EBF-3445-B5B7-3978934B1BDF}" srcOrd="0" destOrd="0" presId="urn:microsoft.com/office/officeart/2005/8/layout/hierarchy2"/>
    <dgm:cxn modelId="{EB344798-A2F3-204A-AA58-7F2BDD8B6E52}" type="presParOf" srcId="{08B85436-A146-B04E-AEDE-F8EAF18877F0}" destId="{A0163942-207C-5544-8B30-B5CE7EBBD5E7}" srcOrd="1" destOrd="0" presId="urn:microsoft.com/office/officeart/2005/8/layout/hierarchy2"/>
    <dgm:cxn modelId="{9F3651DD-9DE6-4A40-A50E-6A30DCD9861B}" type="presParOf" srcId="{A0163942-207C-5544-8B30-B5CE7EBBD5E7}" destId="{FFDA7687-31B9-6E42-B721-D2EC3ECF9F10}" srcOrd="0" destOrd="0" presId="urn:microsoft.com/office/officeart/2005/8/layout/hierarchy2"/>
    <dgm:cxn modelId="{02041ECA-A289-6E43-BE06-99CB3D039F3B}" type="presParOf" srcId="{A0163942-207C-5544-8B30-B5CE7EBBD5E7}" destId="{34AAC48B-3C28-4249-AA2E-250E3F91FC0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FF2543-881A-6C45-BE04-A32816145E01}"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fr-FR"/>
        </a:p>
      </dgm:t>
    </dgm:pt>
    <dgm:pt modelId="{FE1D57C0-FAE9-1949-B138-5032715587FF}">
      <dgm:prSet phldrT="[Texte]"/>
      <dgm:spPr/>
      <dgm:t>
        <a:bodyPr/>
        <a:lstStyle/>
        <a:p>
          <a:r>
            <a:rPr lang="fr-FR" dirty="0"/>
            <a:t>Conclure</a:t>
          </a:r>
        </a:p>
      </dgm:t>
    </dgm:pt>
    <dgm:pt modelId="{94445422-0A2E-A44E-8313-809DE4B6B43C}" type="parTrans" cxnId="{8DB0EC9D-9552-234C-9ABD-099999A0A94E}">
      <dgm:prSet/>
      <dgm:spPr/>
      <dgm:t>
        <a:bodyPr/>
        <a:lstStyle/>
        <a:p>
          <a:endParaRPr lang="fr-FR"/>
        </a:p>
      </dgm:t>
    </dgm:pt>
    <dgm:pt modelId="{BCCC80DD-3999-E34C-9CE5-280AB81E8A4B}" type="sibTrans" cxnId="{8DB0EC9D-9552-234C-9ABD-099999A0A94E}">
      <dgm:prSet/>
      <dgm:spPr/>
      <dgm:t>
        <a:bodyPr/>
        <a:lstStyle/>
        <a:p>
          <a:endParaRPr lang="fr-FR"/>
        </a:p>
      </dgm:t>
    </dgm:pt>
    <dgm:pt modelId="{E2A18B28-8A90-DC45-904E-1CB6A4870A44}">
      <dgm:prSet phldrT="[Texte]"/>
      <dgm:spPr/>
      <dgm:t>
        <a:bodyPr/>
        <a:lstStyle/>
        <a:p>
          <a:r>
            <a:rPr lang="fr-FR" dirty="0"/>
            <a:t>Convention écrite individuelle</a:t>
          </a:r>
        </a:p>
        <a:p>
          <a:r>
            <a:rPr lang="fr-FR" dirty="0"/>
            <a:t>(pour chaque travailleur)</a:t>
          </a:r>
        </a:p>
      </dgm:t>
    </dgm:pt>
    <dgm:pt modelId="{604AF5C3-E54B-A440-930E-683C1F0CC874}" type="parTrans" cxnId="{9EC1181B-250C-6747-B751-095D2A4FE570}">
      <dgm:prSet/>
      <dgm:spPr/>
      <dgm:t>
        <a:bodyPr/>
        <a:lstStyle/>
        <a:p>
          <a:endParaRPr lang="fr-FR"/>
        </a:p>
      </dgm:t>
    </dgm:pt>
    <dgm:pt modelId="{3B40196F-CE3D-8E4D-ABDC-69D80575A5E4}" type="sibTrans" cxnId="{9EC1181B-250C-6747-B751-095D2A4FE570}">
      <dgm:prSet/>
      <dgm:spPr/>
      <dgm:t>
        <a:bodyPr/>
        <a:lstStyle/>
        <a:p>
          <a:endParaRPr lang="fr-FR"/>
        </a:p>
      </dgm:t>
    </dgm:pt>
    <dgm:pt modelId="{E04AEC69-F9C6-614E-BFEE-113B35D14407}">
      <dgm:prSet/>
      <dgm:spPr/>
      <dgm:t>
        <a:bodyPr/>
        <a:lstStyle/>
        <a:p>
          <a:r>
            <a:rPr lang="fr-FR" dirty="0"/>
            <a:t>Avenant au contrat de travail en cours</a:t>
          </a:r>
        </a:p>
      </dgm:t>
    </dgm:pt>
    <dgm:pt modelId="{38930B6A-C61B-DA43-896F-9CCD1107CCB3}" type="parTrans" cxnId="{DCF6501C-91A6-1446-A355-FFB6701CD660}">
      <dgm:prSet/>
      <dgm:spPr/>
      <dgm:t>
        <a:bodyPr/>
        <a:lstStyle/>
        <a:p>
          <a:endParaRPr lang="fr-FR"/>
        </a:p>
      </dgm:t>
    </dgm:pt>
    <dgm:pt modelId="{6930F518-F206-6044-B968-E0D3C487F642}" type="sibTrans" cxnId="{DCF6501C-91A6-1446-A355-FFB6701CD660}">
      <dgm:prSet/>
      <dgm:spPr/>
      <dgm:t>
        <a:bodyPr/>
        <a:lstStyle/>
        <a:p>
          <a:endParaRPr lang="fr-FR"/>
        </a:p>
      </dgm:t>
    </dgm:pt>
    <dgm:pt modelId="{87F41E24-BB09-0F46-8389-FF0FDD40551E}">
      <dgm:prSet/>
      <dgm:spPr/>
      <dgm:t>
        <a:bodyPr/>
        <a:lstStyle/>
        <a:p>
          <a:r>
            <a:rPr lang="fr-FR" dirty="0"/>
            <a:t>CCT d’entreprise</a:t>
          </a:r>
        </a:p>
      </dgm:t>
    </dgm:pt>
    <dgm:pt modelId="{2E15BA81-FC42-2D46-ABF3-2AF826B5C7A5}" type="parTrans" cxnId="{86CD424C-7596-8048-8B4C-28CC8D550E0B}">
      <dgm:prSet/>
      <dgm:spPr/>
      <dgm:t>
        <a:bodyPr/>
        <a:lstStyle/>
        <a:p>
          <a:endParaRPr lang="fr-FR"/>
        </a:p>
      </dgm:t>
    </dgm:pt>
    <dgm:pt modelId="{42650485-D343-2946-88E6-AD9445787B25}" type="sibTrans" cxnId="{86CD424C-7596-8048-8B4C-28CC8D550E0B}">
      <dgm:prSet/>
      <dgm:spPr/>
      <dgm:t>
        <a:bodyPr/>
        <a:lstStyle/>
        <a:p>
          <a:endParaRPr lang="fr-FR"/>
        </a:p>
      </dgm:t>
    </dgm:pt>
    <dgm:pt modelId="{D73B4530-DDF5-EC42-8798-C04EED1E7B6B}" type="pres">
      <dgm:prSet presAssocID="{58FF2543-881A-6C45-BE04-A32816145E01}" presName="diagram" presStyleCnt="0">
        <dgm:presLayoutVars>
          <dgm:chPref val="1"/>
          <dgm:dir/>
          <dgm:animOne val="branch"/>
          <dgm:animLvl val="lvl"/>
          <dgm:resizeHandles val="exact"/>
        </dgm:presLayoutVars>
      </dgm:prSet>
      <dgm:spPr/>
    </dgm:pt>
    <dgm:pt modelId="{3535AE4D-F11C-D94F-AC51-171A9342B018}" type="pres">
      <dgm:prSet presAssocID="{FE1D57C0-FAE9-1949-B138-5032715587FF}" presName="root1" presStyleCnt="0"/>
      <dgm:spPr/>
    </dgm:pt>
    <dgm:pt modelId="{6A3F22FA-7BFD-0D4B-8AC6-FF22278E5573}" type="pres">
      <dgm:prSet presAssocID="{FE1D57C0-FAE9-1949-B138-5032715587FF}" presName="LevelOneTextNode" presStyleLbl="node0" presStyleIdx="0" presStyleCnt="1">
        <dgm:presLayoutVars>
          <dgm:chPref val="3"/>
        </dgm:presLayoutVars>
      </dgm:prSet>
      <dgm:spPr/>
    </dgm:pt>
    <dgm:pt modelId="{66AC2A7E-203A-4248-8274-B9C66C840015}" type="pres">
      <dgm:prSet presAssocID="{FE1D57C0-FAE9-1949-B138-5032715587FF}" presName="level2hierChild" presStyleCnt="0"/>
      <dgm:spPr/>
    </dgm:pt>
    <dgm:pt modelId="{A0FEF7F7-55DD-6645-A2C2-5242017C4514}" type="pres">
      <dgm:prSet presAssocID="{604AF5C3-E54B-A440-930E-683C1F0CC874}" presName="conn2-1" presStyleLbl="parChTrans1D2" presStyleIdx="0" presStyleCnt="3"/>
      <dgm:spPr/>
    </dgm:pt>
    <dgm:pt modelId="{398504C6-7CED-9A41-866D-4AADD05DAA86}" type="pres">
      <dgm:prSet presAssocID="{604AF5C3-E54B-A440-930E-683C1F0CC874}" presName="connTx" presStyleLbl="parChTrans1D2" presStyleIdx="0" presStyleCnt="3"/>
      <dgm:spPr/>
    </dgm:pt>
    <dgm:pt modelId="{E4EC822D-6E6F-4F40-A8D8-593F5A480A5D}" type="pres">
      <dgm:prSet presAssocID="{E2A18B28-8A90-DC45-904E-1CB6A4870A44}" presName="root2" presStyleCnt="0"/>
      <dgm:spPr/>
    </dgm:pt>
    <dgm:pt modelId="{C99591AE-AEC4-6F47-8764-B6BB2EA757B2}" type="pres">
      <dgm:prSet presAssocID="{E2A18B28-8A90-DC45-904E-1CB6A4870A44}" presName="LevelTwoTextNode" presStyleLbl="node2" presStyleIdx="0" presStyleCnt="3">
        <dgm:presLayoutVars>
          <dgm:chPref val="3"/>
        </dgm:presLayoutVars>
      </dgm:prSet>
      <dgm:spPr/>
    </dgm:pt>
    <dgm:pt modelId="{052B32B6-CA6C-B74C-AA85-8E707E8F2C9F}" type="pres">
      <dgm:prSet presAssocID="{E2A18B28-8A90-DC45-904E-1CB6A4870A44}" presName="level3hierChild" presStyleCnt="0"/>
      <dgm:spPr/>
    </dgm:pt>
    <dgm:pt modelId="{E87AC2CC-8376-7D4A-AF9D-BB63C86EA4AC}" type="pres">
      <dgm:prSet presAssocID="{38930B6A-C61B-DA43-896F-9CCD1107CCB3}" presName="conn2-1" presStyleLbl="parChTrans1D2" presStyleIdx="1" presStyleCnt="3"/>
      <dgm:spPr/>
    </dgm:pt>
    <dgm:pt modelId="{70611BE5-F69A-D542-B12B-17B41F10467F}" type="pres">
      <dgm:prSet presAssocID="{38930B6A-C61B-DA43-896F-9CCD1107CCB3}" presName="connTx" presStyleLbl="parChTrans1D2" presStyleIdx="1" presStyleCnt="3"/>
      <dgm:spPr/>
    </dgm:pt>
    <dgm:pt modelId="{59163647-1A99-1A46-94CF-5F4802A9A7B2}" type="pres">
      <dgm:prSet presAssocID="{E04AEC69-F9C6-614E-BFEE-113B35D14407}" presName="root2" presStyleCnt="0"/>
      <dgm:spPr/>
    </dgm:pt>
    <dgm:pt modelId="{4BF990B6-B97A-BB41-9E60-079E42B3A936}" type="pres">
      <dgm:prSet presAssocID="{E04AEC69-F9C6-614E-BFEE-113B35D14407}" presName="LevelTwoTextNode" presStyleLbl="node2" presStyleIdx="1" presStyleCnt="3">
        <dgm:presLayoutVars>
          <dgm:chPref val="3"/>
        </dgm:presLayoutVars>
      </dgm:prSet>
      <dgm:spPr/>
    </dgm:pt>
    <dgm:pt modelId="{35AD5D98-C948-D141-813A-14656E82B144}" type="pres">
      <dgm:prSet presAssocID="{E04AEC69-F9C6-614E-BFEE-113B35D14407}" presName="level3hierChild" presStyleCnt="0"/>
      <dgm:spPr/>
    </dgm:pt>
    <dgm:pt modelId="{B7E884B4-113C-FA40-AE9C-6D1875AC88DB}" type="pres">
      <dgm:prSet presAssocID="{2E15BA81-FC42-2D46-ABF3-2AF826B5C7A5}" presName="conn2-1" presStyleLbl="parChTrans1D2" presStyleIdx="2" presStyleCnt="3"/>
      <dgm:spPr/>
    </dgm:pt>
    <dgm:pt modelId="{48A773B6-FD0F-4F47-A036-081C4977E7A7}" type="pres">
      <dgm:prSet presAssocID="{2E15BA81-FC42-2D46-ABF3-2AF826B5C7A5}" presName="connTx" presStyleLbl="parChTrans1D2" presStyleIdx="2" presStyleCnt="3"/>
      <dgm:spPr/>
    </dgm:pt>
    <dgm:pt modelId="{A71AFFA3-0969-9D48-857D-D4E2D04D862A}" type="pres">
      <dgm:prSet presAssocID="{87F41E24-BB09-0F46-8389-FF0FDD40551E}" presName="root2" presStyleCnt="0"/>
      <dgm:spPr/>
    </dgm:pt>
    <dgm:pt modelId="{D41EA585-B7E4-D848-A334-39FA24C4A904}" type="pres">
      <dgm:prSet presAssocID="{87F41E24-BB09-0F46-8389-FF0FDD40551E}" presName="LevelTwoTextNode" presStyleLbl="node2" presStyleIdx="2" presStyleCnt="3">
        <dgm:presLayoutVars>
          <dgm:chPref val="3"/>
        </dgm:presLayoutVars>
      </dgm:prSet>
      <dgm:spPr/>
    </dgm:pt>
    <dgm:pt modelId="{E410A663-4370-454F-B601-F1CF64AAEB19}" type="pres">
      <dgm:prSet presAssocID="{87F41E24-BB09-0F46-8389-FF0FDD40551E}" presName="level3hierChild" presStyleCnt="0"/>
      <dgm:spPr/>
    </dgm:pt>
  </dgm:ptLst>
  <dgm:cxnLst>
    <dgm:cxn modelId="{650B3A08-2FE3-A247-AF8C-312772C1E698}" type="presOf" srcId="{2E15BA81-FC42-2D46-ABF3-2AF826B5C7A5}" destId="{B7E884B4-113C-FA40-AE9C-6D1875AC88DB}" srcOrd="0" destOrd="0" presId="urn:microsoft.com/office/officeart/2005/8/layout/hierarchy2"/>
    <dgm:cxn modelId="{70B2D10E-8435-A44E-9488-79922158AA95}" type="presOf" srcId="{2E15BA81-FC42-2D46-ABF3-2AF826B5C7A5}" destId="{48A773B6-FD0F-4F47-A036-081C4977E7A7}" srcOrd="1" destOrd="0" presId="urn:microsoft.com/office/officeart/2005/8/layout/hierarchy2"/>
    <dgm:cxn modelId="{9EC1181B-250C-6747-B751-095D2A4FE570}" srcId="{FE1D57C0-FAE9-1949-B138-5032715587FF}" destId="{E2A18B28-8A90-DC45-904E-1CB6A4870A44}" srcOrd="0" destOrd="0" parTransId="{604AF5C3-E54B-A440-930E-683C1F0CC874}" sibTransId="{3B40196F-CE3D-8E4D-ABDC-69D80575A5E4}"/>
    <dgm:cxn modelId="{DCF6501C-91A6-1446-A355-FFB6701CD660}" srcId="{FE1D57C0-FAE9-1949-B138-5032715587FF}" destId="{E04AEC69-F9C6-614E-BFEE-113B35D14407}" srcOrd="1" destOrd="0" parTransId="{38930B6A-C61B-DA43-896F-9CCD1107CCB3}" sibTransId="{6930F518-F206-6044-B968-E0D3C487F642}"/>
    <dgm:cxn modelId="{81827534-440E-164D-92DA-E665D71D1690}" type="presOf" srcId="{FE1D57C0-FAE9-1949-B138-5032715587FF}" destId="{6A3F22FA-7BFD-0D4B-8AC6-FF22278E5573}" srcOrd="0" destOrd="0" presId="urn:microsoft.com/office/officeart/2005/8/layout/hierarchy2"/>
    <dgm:cxn modelId="{86CD424C-7596-8048-8B4C-28CC8D550E0B}" srcId="{FE1D57C0-FAE9-1949-B138-5032715587FF}" destId="{87F41E24-BB09-0F46-8389-FF0FDD40551E}" srcOrd="2" destOrd="0" parTransId="{2E15BA81-FC42-2D46-ABF3-2AF826B5C7A5}" sibTransId="{42650485-D343-2946-88E6-AD9445787B25}"/>
    <dgm:cxn modelId="{CC069A5D-8BD5-344E-9EC0-85EFB4C3543A}" type="presOf" srcId="{87F41E24-BB09-0F46-8389-FF0FDD40551E}" destId="{D41EA585-B7E4-D848-A334-39FA24C4A904}" srcOrd="0" destOrd="0" presId="urn:microsoft.com/office/officeart/2005/8/layout/hierarchy2"/>
    <dgm:cxn modelId="{B394B464-FC92-1145-BF73-295A187D2E42}" type="presOf" srcId="{E2A18B28-8A90-DC45-904E-1CB6A4870A44}" destId="{C99591AE-AEC4-6F47-8764-B6BB2EA757B2}" srcOrd="0" destOrd="0" presId="urn:microsoft.com/office/officeart/2005/8/layout/hierarchy2"/>
    <dgm:cxn modelId="{2315496D-397E-AF4F-B181-D146BD7C88B9}" type="presOf" srcId="{604AF5C3-E54B-A440-930E-683C1F0CC874}" destId="{A0FEF7F7-55DD-6645-A2C2-5242017C4514}" srcOrd="0" destOrd="0" presId="urn:microsoft.com/office/officeart/2005/8/layout/hierarchy2"/>
    <dgm:cxn modelId="{8DB0EC9D-9552-234C-9ABD-099999A0A94E}" srcId="{58FF2543-881A-6C45-BE04-A32816145E01}" destId="{FE1D57C0-FAE9-1949-B138-5032715587FF}" srcOrd="0" destOrd="0" parTransId="{94445422-0A2E-A44E-8313-809DE4B6B43C}" sibTransId="{BCCC80DD-3999-E34C-9CE5-280AB81E8A4B}"/>
    <dgm:cxn modelId="{CE91D3CA-6A88-0E4D-9203-290A792C597A}" type="presOf" srcId="{38930B6A-C61B-DA43-896F-9CCD1107CCB3}" destId="{70611BE5-F69A-D542-B12B-17B41F10467F}" srcOrd="1" destOrd="0" presId="urn:microsoft.com/office/officeart/2005/8/layout/hierarchy2"/>
    <dgm:cxn modelId="{BB0BBBD3-10C6-434F-A7F1-B75D901C6148}" type="presOf" srcId="{38930B6A-C61B-DA43-896F-9CCD1107CCB3}" destId="{E87AC2CC-8376-7D4A-AF9D-BB63C86EA4AC}" srcOrd="0" destOrd="0" presId="urn:microsoft.com/office/officeart/2005/8/layout/hierarchy2"/>
    <dgm:cxn modelId="{C7240DE9-0F0C-1646-9E08-AB30EE9E3D56}" type="presOf" srcId="{604AF5C3-E54B-A440-930E-683C1F0CC874}" destId="{398504C6-7CED-9A41-866D-4AADD05DAA86}" srcOrd="1" destOrd="0" presId="urn:microsoft.com/office/officeart/2005/8/layout/hierarchy2"/>
    <dgm:cxn modelId="{B0181FF9-028E-3E46-9515-D287AE53734D}" type="presOf" srcId="{58FF2543-881A-6C45-BE04-A32816145E01}" destId="{D73B4530-DDF5-EC42-8798-C04EED1E7B6B}" srcOrd="0" destOrd="0" presId="urn:microsoft.com/office/officeart/2005/8/layout/hierarchy2"/>
    <dgm:cxn modelId="{8CD285FA-3C61-2F44-988E-3FBE08E2FD30}" type="presOf" srcId="{E04AEC69-F9C6-614E-BFEE-113B35D14407}" destId="{4BF990B6-B97A-BB41-9E60-079E42B3A936}" srcOrd="0" destOrd="0" presId="urn:microsoft.com/office/officeart/2005/8/layout/hierarchy2"/>
    <dgm:cxn modelId="{F8C49F9D-EEA4-984A-A580-4B1402014BEC}" type="presParOf" srcId="{D73B4530-DDF5-EC42-8798-C04EED1E7B6B}" destId="{3535AE4D-F11C-D94F-AC51-171A9342B018}" srcOrd="0" destOrd="0" presId="urn:microsoft.com/office/officeart/2005/8/layout/hierarchy2"/>
    <dgm:cxn modelId="{F9704905-9F50-D14C-A440-0B807AC7FCB5}" type="presParOf" srcId="{3535AE4D-F11C-D94F-AC51-171A9342B018}" destId="{6A3F22FA-7BFD-0D4B-8AC6-FF22278E5573}" srcOrd="0" destOrd="0" presId="urn:microsoft.com/office/officeart/2005/8/layout/hierarchy2"/>
    <dgm:cxn modelId="{390B99A4-8230-CE4A-98A0-4B665480E3C6}" type="presParOf" srcId="{3535AE4D-F11C-D94F-AC51-171A9342B018}" destId="{66AC2A7E-203A-4248-8274-B9C66C840015}" srcOrd="1" destOrd="0" presId="urn:microsoft.com/office/officeart/2005/8/layout/hierarchy2"/>
    <dgm:cxn modelId="{D2F32B6E-1D17-474C-A30C-286B30B64BB7}" type="presParOf" srcId="{66AC2A7E-203A-4248-8274-B9C66C840015}" destId="{A0FEF7F7-55DD-6645-A2C2-5242017C4514}" srcOrd="0" destOrd="0" presId="urn:microsoft.com/office/officeart/2005/8/layout/hierarchy2"/>
    <dgm:cxn modelId="{649B301F-427B-C543-A83A-D97A21E7B2A3}" type="presParOf" srcId="{A0FEF7F7-55DD-6645-A2C2-5242017C4514}" destId="{398504C6-7CED-9A41-866D-4AADD05DAA86}" srcOrd="0" destOrd="0" presId="urn:microsoft.com/office/officeart/2005/8/layout/hierarchy2"/>
    <dgm:cxn modelId="{24DBB4E1-F6D6-0242-BDD8-0D5658B0B381}" type="presParOf" srcId="{66AC2A7E-203A-4248-8274-B9C66C840015}" destId="{E4EC822D-6E6F-4F40-A8D8-593F5A480A5D}" srcOrd="1" destOrd="0" presId="urn:microsoft.com/office/officeart/2005/8/layout/hierarchy2"/>
    <dgm:cxn modelId="{16F0A66F-73D2-654F-B0E9-6AC459966965}" type="presParOf" srcId="{E4EC822D-6E6F-4F40-A8D8-593F5A480A5D}" destId="{C99591AE-AEC4-6F47-8764-B6BB2EA757B2}" srcOrd="0" destOrd="0" presId="urn:microsoft.com/office/officeart/2005/8/layout/hierarchy2"/>
    <dgm:cxn modelId="{54272ADC-903C-344F-8E89-7EE00798AA43}" type="presParOf" srcId="{E4EC822D-6E6F-4F40-A8D8-593F5A480A5D}" destId="{052B32B6-CA6C-B74C-AA85-8E707E8F2C9F}" srcOrd="1" destOrd="0" presId="urn:microsoft.com/office/officeart/2005/8/layout/hierarchy2"/>
    <dgm:cxn modelId="{621AA76C-09D1-CE4C-926E-6DFC885ADCB4}" type="presParOf" srcId="{66AC2A7E-203A-4248-8274-B9C66C840015}" destId="{E87AC2CC-8376-7D4A-AF9D-BB63C86EA4AC}" srcOrd="2" destOrd="0" presId="urn:microsoft.com/office/officeart/2005/8/layout/hierarchy2"/>
    <dgm:cxn modelId="{698C1596-4E82-C849-A70E-63CEE79B3015}" type="presParOf" srcId="{E87AC2CC-8376-7D4A-AF9D-BB63C86EA4AC}" destId="{70611BE5-F69A-D542-B12B-17B41F10467F}" srcOrd="0" destOrd="0" presId="urn:microsoft.com/office/officeart/2005/8/layout/hierarchy2"/>
    <dgm:cxn modelId="{9C4BD2FE-0F45-CB42-8F07-3F4CA89F2D8A}" type="presParOf" srcId="{66AC2A7E-203A-4248-8274-B9C66C840015}" destId="{59163647-1A99-1A46-94CF-5F4802A9A7B2}" srcOrd="3" destOrd="0" presId="urn:microsoft.com/office/officeart/2005/8/layout/hierarchy2"/>
    <dgm:cxn modelId="{F69A1614-AC0D-754F-8AD8-CA78DE7D21EA}" type="presParOf" srcId="{59163647-1A99-1A46-94CF-5F4802A9A7B2}" destId="{4BF990B6-B97A-BB41-9E60-079E42B3A936}" srcOrd="0" destOrd="0" presId="urn:microsoft.com/office/officeart/2005/8/layout/hierarchy2"/>
    <dgm:cxn modelId="{C3930240-E5CF-B744-9DB2-21A47B855730}" type="presParOf" srcId="{59163647-1A99-1A46-94CF-5F4802A9A7B2}" destId="{35AD5D98-C948-D141-813A-14656E82B144}" srcOrd="1" destOrd="0" presId="urn:microsoft.com/office/officeart/2005/8/layout/hierarchy2"/>
    <dgm:cxn modelId="{FBB0E17F-8765-1E4E-B491-297E7738AAFA}" type="presParOf" srcId="{66AC2A7E-203A-4248-8274-B9C66C840015}" destId="{B7E884B4-113C-FA40-AE9C-6D1875AC88DB}" srcOrd="4" destOrd="0" presId="urn:microsoft.com/office/officeart/2005/8/layout/hierarchy2"/>
    <dgm:cxn modelId="{33636674-0C3A-D246-BD21-ACD262DB7265}" type="presParOf" srcId="{B7E884B4-113C-FA40-AE9C-6D1875AC88DB}" destId="{48A773B6-FD0F-4F47-A036-081C4977E7A7}" srcOrd="0" destOrd="0" presId="urn:microsoft.com/office/officeart/2005/8/layout/hierarchy2"/>
    <dgm:cxn modelId="{BCBEB65F-4082-6844-A2F8-50BF5D0039F8}" type="presParOf" srcId="{66AC2A7E-203A-4248-8274-B9C66C840015}" destId="{A71AFFA3-0969-9D48-857D-D4E2D04D862A}" srcOrd="5" destOrd="0" presId="urn:microsoft.com/office/officeart/2005/8/layout/hierarchy2"/>
    <dgm:cxn modelId="{14D043CA-DA54-C349-8E17-1F4B96EDCFA3}" type="presParOf" srcId="{A71AFFA3-0969-9D48-857D-D4E2D04D862A}" destId="{D41EA585-B7E4-D848-A334-39FA24C4A904}" srcOrd="0" destOrd="0" presId="urn:microsoft.com/office/officeart/2005/8/layout/hierarchy2"/>
    <dgm:cxn modelId="{859F0584-5B25-054D-895A-4AD641DF422C}" type="presParOf" srcId="{A71AFFA3-0969-9D48-857D-D4E2D04D862A}" destId="{E410A663-4370-454F-B601-F1CF64AAEB1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FA9D8-DB81-FA41-AB33-441ABF6E143F}"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fr-FR"/>
        </a:p>
      </dgm:t>
    </dgm:pt>
    <dgm:pt modelId="{0C5949EC-20BF-F045-A20B-03CF4A12EC67}">
      <dgm:prSet phldrT="[Texte]"/>
      <dgm:spPr/>
      <dgm:t>
        <a:bodyPr/>
        <a:lstStyle/>
        <a:p>
          <a:r>
            <a:rPr lang="fr-FR" dirty="0"/>
            <a:t>Télétravail</a:t>
          </a:r>
        </a:p>
      </dgm:t>
    </dgm:pt>
    <dgm:pt modelId="{DD889FF3-49D8-DD4A-90B7-B1C0BE4B80C6}" type="parTrans" cxnId="{A601E9D5-948F-B14A-907B-B785445B41B2}">
      <dgm:prSet/>
      <dgm:spPr/>
      <dgm:t>
        <a:bodyPr/>
        <a:lstStyle/>
        <a:p>
          <a:endParaRPr lang="fr-FR"/>
        </a:p>
      </dgm:t>
    </dgm:pt>
    <dgm:pt modelId="{0CCB52D3-CD4B-0942-B966-A0991DA08FE9}" type="sibTrans" cxnId="{A601E9D5-948F-B14A-907B-B785445B41B2}">
      <dgm:prSet/>
      <dgm:spPr/>
      <dgm:t>
        <a:bodyPr/>
        <a:lstStyle/>
        <a:p>
          <a:endParaRPr lang="fr-FR"/>
        </a:p>
      </dgm:t>
    </dgm:pt>
    <dgm:pt modelId="{1F320E85-9FDF-654F-997C-8A51C7E0F521}">
      <dgm:prSet phldrT="[Texte]"/>
      <dgm:spPr/>
      <dgm:t>
        <a:bodyPr/>
        <a:lstStyle/>
        <a:p>
          <a:r>
            <a:rPr lang="fr-FR" dirty="0"/>
            <a:t>Fait partie de la description initiale du poste de travail ?</a:t>
          </a:r>
        </a:p>
      </dgm:t>
    </dgm:pt>
    <dgm:pt modelId="{904364FF-056A-814D-84B8-7AD6AC5381ED}" type="parTrans" cxnId="{D63E58D7-9D53-4841-8BCC-04DBFBCCE18B}">
      <dgm:prSet/>
      <dgm:spPr/>
      <dgm:t>
        <a:bodyPr/>
        <a:lstStyle/>
        <a:p>
          <a:endParaRPr lang="fr-FR"/>
        </a:p>
      </dgm:t>
    </dgm:pt>
    <dgm:pt modelId="{E8C7B498-A79F-5844-9CC6-6A4C02D38F9F}" type="sibTrans" cxnId="{D63E58D7-9D53-4841-8BCC-04DBFBCCE18B}">
      <dgm:prSet/>
      <dgm:spPr/>
      <dgm:t>
        <a:bodyPr/>
        <a:lstStyle/>
        <a:p>
          <a:endParaRPr lang="fr-FR"/>
        </a:p>
      </dgm:t>
    </dgm:pt>
    <dgm:pt modelId="{7ADF7ABF-AE6A-3945-9A0C-B2DEB8299F12}">
      <dgm:prSet phldrT="[Texte]"/>
      <dgm:spPr/>
      <dgm:t>
        <a:bodyPr/>
        <a:lstStyle/>
        <a:p>
          <a:r>
            <a:rPr lang="fr-FR" dirty="0"/>
            <a:t>OUI</a:t>
          </a:r>
        </a:p>
      </dgm:t>
    </dgm:pt>
    <dgm:pt modelId="{42E2EF29-64D3-0845-B0E1-93DC2789BFDA}" type="parTrans" cxnId="{A532C608-3C23-0941-8582-7427CF9C7F76}">
      <dgm:prSet/>
      <dgm:spPr/>
      <dgm:t>
        <a:bodyPr/>
        <a:lstStyle/>
        <a:p>
          <a:endParaRPr lang="fr-FR"/>
        </a:p>
      </dgm:t>
    </dgm:pt>
    <dgm:pt modelId="{426CB8EB-CC98-5540-8A03-488CF6BC2069}" type="sibTrans" cxnId="{A532C608-3C23-0941-8582-7427CF9C7F76}">
      <dgm:prSet/>
      <dgm:spPr/>
      <dgm:t>
        <a:bodyPr/>
        <a:lstStyle/>
        <a:p>
          <a:endParaRPr lang="fr-FR"/>
        </a:p>
      </dgm:t>
    </dgm:pt>
    <dgm:pt modelId="{8C48922B-B858-1342-A140-4DF3CA6D107D}">
      <dgm:prSet phldrT="[Texte]"/>
      <dgm:spPr/>
      <dgm:t>
        <a:bodyPr/>
        <a:lstStyle/>
        <a:p>
          <a:r>
            <a:rPr lang="fr-FR" dirty="0"/>
            <a:t>NON</a:t>
          </a:r>
        </a:p>
      </dgm:t>
    </dgm:pt>
    <dgm:pt modelId="{E2610C48-1A86-F747-B6E3-8C12E1C251BD}" type="parTrans" cxnId="{6CDF9FA4-34F1-2043-93A0-C4C6D25F103F}">
      <dgm:prSet/>
      <dgm:spPr/>
      <dgm:t>
        <a:bodyPr/>
        <a:lstStyle/>
        <a:p>
          <a:endParaRPr lang="fr-FR"/>
        </a:p>
      </dgm:t>
    </dgm:pt>
    <dgm:pt modelId="{16017399-DAE3-5E43-B23D-3A4A70967FBA}" type="sibTrans" cxnId="{6CDF9FA4-34F1-2043-93A0-C4C6D25F103F}">
      <dgm:prSet/>
      <dgm:spPr/>
      <dgm:t>
        <a:bodyPr/>
        <a:lstStyle/>
        <a:p>
          <a:endParaRPr lang="fr-FR"/>
        </a:p>
      </dgm:t>
    </dgm:pt>
    <dgm:pt modelId="{C5673047-6B9C-AF4D-B6AD-8A48967A2E6C}">
      <dgm:prSet phldrT="[Texte]"/>
      <dgm:spPr/>
      <dgm:t>
        <a:bodyPr/>
        <a:lstStyle/>
        <a:p>
          <a:r>
            <a:rPr lang="fr-FR" dirty="0"/>
            <a:t>Première introduction dans </a:t>
          </a:r>
          <a:r>
            <a:rPr lang="fr-FR" dirty="0" err="1"/>
            <a:t>l’asbl</a:t>
          </a:r>
          <a:endParaRPr lang="fr-FR" dirty="0"/>
        </a:p>
      </dgm:t>
    </dgm:pt>
    <dgm:pt modelId="{DDFC27B8-CFBF-0945-A06E-F1101A578BF5}" type="parTrans" cxnId="{B4E8762A-31EE-D74B-9721-C1F4DEA94194}">
      <dgm:prSet/>
      <dgm:spPr/>
      <dgm:t>
        <a:bodyPr/>
        <a:lstStyle/>
        <a:p>
          <a:endParaRPr lang="fr-FR"/>
        </a:p>
      </dgm:t>
    </dgm:pt>
    <dgm:pt modelId="{F9567E00-D78B-D34B-99B3-B6682CCCFA26}" type="sibTrans" cxnId="{B4E8762A-31EE-D74B-9721-C1F4DEA94194}">
      <dgm:prSet/>
      <dgm:spPr/>
      <dgm:t>
        <a:bodyPr/>
        <a:lstStyle/>
        <a:p>
          <a:endParaRPr lang="fr-FR"/>
        </a:p>
      </dgm:t>
    </dgm:pt>
    <dgm:pt modelId="{484912E1-071C-E34E-9684-D99FA44F9551}">
      <dgm:prSet phldrT="[Texte]"/>
      <dgm:spPr/>
      <dgm:t>
        <a:bodyPr/>
        <a:lstStyle/>
        <a:p>
          <a:r>
            <a:rPr lang="fr-FR" dirty="0"/>
            <a:t>Consultation des représentants des travailleurs OU les travailleurs</a:t>
          </a:r>
        </a:p>
      </dgm:t>
    </dgm:pt>
    <dgm:pt modelId="{8A984549-6F2D-224F-B012-F31DBC7EE0D2}" type="parTrans" cxnId="{508ED0C9-DDCD-F542-A2D9-80346F39A4B1}">
      <dgm:prSet/>
      <dgm:spPr/>
      <dgm:t>
        <a:bodyPr/>
        <a:lstStyle/>
        <a:p>
          <a:endParaRPr lang="fr-FR"/>
        </a:p>
      </dgm:t>
    </dgm:pt>
    <dgm:pt modelId="{4A6DE364-647E-F94C-8159-ABF73A2186FC}" type="sibTrans" cxnId="{508ED0C9-DDCD-F542-A2D9-80346F39A4B1}">
      <dgm:prSet/>
      <dgm:spPr/>
      <dgm:t>
        <a:bodyPr/>
        <a:lstStyle/>
        <a:p>
          <a:endParaRPr lang="fr-FR"/>
        </a:p>
      </dgm:t>
    </dgm:pt>
    <dgm:pt modelId="{9C503553-AF91-324D-9BFC-49682530429D}">
      <dgm:prSet/>
      <dgm:spPr/>
      <dgm:t>
        <a:bodyPr/>
        <a:lstStyle/>
        <a:p>
          <a:r>
            <a:rPr lang="fr-FR" dirty="0"/>
            <a:t>Télétravail dès le début du contrat de travail</a:t>
          </a:r>
        </a:p>
      </dgm:t>
    </dgm:pt>
    <dgm:pt modelId="{16C9E290-2B66-1E49-9075-6CA09280C6A1}" type="parTrans" cxnId="{8601F1BC-318F-2C42-9DBF-A4F17C86BECC}">
      <dgm:prSet/>
      <dgm:spPr/>
      <dgm:t>
        <a:bodyPr/>
        <a:lstStyle/>
        <a:p>
          <a:endParaRPr lang="fr-FR"/>
        </a:p>
      </dgm:t>
    </dgm:pt>
    <dgm:pt modelId="{25C3955B-590E-8546-952C-DD23B4F1F061}" type="sibTrans" cxnId="{8601F1BC-318F-2C42-9DBF-A4F17C86BECC}">
      <dgm:prSet/>
      <dgm:spPr/>
      <dgm:t>
        <a:bodyPr/>
        <a:lstStyle/>
        <a:p>
          <a:endParaRPr lang="fr-FR"/>
        </a:p>
      </dgm:t>
    </dgm:pt>
    <dgm:pt modelId="{68CECE33-EBDC-AA49-84FD-6904C13918B3}">
      <dgm:prSet/>
      <dgm:spPr/>
      <dgm:t>
        <a:bodyPr/>
        <a:lstStyle/>
        <a:p>
          <a:r>
            <a:rPr lang="fr-FR" dirty="0"/>
            <a:t>Télétravail en cours de contrat</a:t>
          </a:r>
        </a:p>
      </dgm:t>
    </dgm:pt>
    <dgm:pt modelId="{87B421D6-0C78-4D4C-8E64-03C9FAEB3673}" type="parTrans" cxnId="{505637C4-7A99-8145-9D54-8E57D90A7968}">
      <dgm:prSet/>
      <dgm:spPr/>
      <dgm:t>
        <a:bodyPr/>
        <a:lstStyle/>
        <a:p>
          <a:endParaRPr lang="fr-FR"/>
        </a:p>
      </dgm:t>
    </dgm:pt>
    <dgm:pt modelId="{46099629-1A82-3948-8BC0-E94A8B4F1A1B}" type="sibTrans" cxnId="{505637C4-7A99-8145-9D54-8E57D90A7968}">
      <dgm:prSet/>
      <dgm:spPr/>
      <dgm:t>
        <a:bodyPr/>
        <a:lstStyle/>
        <a:p>
          <a:endParaRPr lang="fr-FR"/>
        </a:p>
      </dgm:t>
    </dgm:pt>
    <dgm:pt modelId="{3C9814DE-2F14-E742-8D1B-8F0E2BE8A185}">
      <dgm:prSet/>
      <dgm:spPr/>
      <dgm:t>
        <a:bodyPr/>
        <a:lstStyle/>
        <a:p>
          <a:r>
            <a:rPr lang="fr-FR" dirty="0"/>
            <a:t>Télétravail en cours de contrat</a:t>
          </a:r>
        </a:p>
      </dgm:t>
    </dgm:pt>
    <dgm:pt modelId="{A1DE2BD0-8A21-3446-8BB7-2ACBCAC08F20}" type="parTrans" cxnId="{E48C5BE1-7A8A-1045-A75E-53B9FF24D49E}">
      <dgm:prSet/>
      <dgm:spPr/>
      <dgm:t>
        <a:bodyPr/>
        <a:lstStyle/>
        <a:p>
          <a:endParaRPr lang="fr-FR"/>
        </a:p>
      </dgm:t>
    </dgm:pt>
    <dgm:pt modelId="{1A9AB458-C9CC-074C-BC42-BD9373FFFB0F}" type="sibTrans" cxnId="{E48C5BE1-7A8A-1045-A75E-53B9FF24D49E}">
      <dgm:prSet/>
      <dgm:spPr/>
      <dgm:t>
        <a:bodyPr/>
        <a:lstStyle/>
        <a:p>
          <a:endParaRPr lang="fr-FR"/>
        </a:p>
      </dgm:t>
    </dgm:pt>
    <dgm:pt modelId="{8EED7CD9-BC5B-FE4E-8034-8CC838C924EB}">
      <dgm:prSet/>
      <dgm:spPr>
        <a:solidFill>
          <a:srgbClr val="FF0000"/>
        </a:solidFill>
      </dgm:spPr>
      <dgm:t>
        <a:bodyPr/>
        <a:lstStyle/>
        <a:p>
          <a:r>
            <a:rPr lang="fr-FR" dirty="0"/>
            <a:t>Convention écrite</a:t>
          </a:r>
        </a:p>
      </dgm:t>
    </dgm:pt>
    <dgm:pt modelId="{EAFBAA22-BA6B-8B41-A808-4E97272A4D5D}" type="parTrans" cxnId="{40879055-A046-7348-AF0E-1DFC9FA02DE1}">
      <dgm:prSet/>
      <dgm:spPr/>
      <dgm:t>
        <a:bodyPr/>
        <a:lstStyle/>
        <a:p>
          <a:endParaRPr lang="fr-FR"/>
        </a:p>
      </dgm:t>
    </dgm:pt>
    <dgm:pt modelId="{2947F3A8-4433-BA4A-BA54-54C486ADC498}" type="sibTrans" cxnId="{40879055-A046-7348-AF0E-1DFC9FA02DE1}">
      <dgm:prSet/>
      <dgm:spPr/>
      <dgm:t>
        <a:bodyPr/>
        <a:lstStyle/>
        <a:p>
          <a:endParaRPr lang="fr-FR"/>
        </a:p>
      </dgm:t>
    </dgm:pt>
    <dgm:pt modelId="{37BFDE02-D76D-E94D-A8D3-37B790E2885F}">
      <dgm:prSet/>
      <dgm:spPr>
        <a:solidFill>
          <a:srgbClr val="FF0000"/>
        </a:solidFill>
      </dgm:spPr>
      <dgm:t>
        <a:bodyPr/>
        <a:lstStyle/>
        <a:p>
          <a:r>
            <a:rPr lang="fr-FR" dirty="0"/>
            <a:t>CCT d’entreprise</a:t>
          </a:r>
        </a:p>
      </dgm:t>
    </dgm:pt>
    <dgm:pt modelId="{7FCADF6C-1E7F-AA41-8CBB-144C94FB7055}" type="parTrans" cxnId="{012FF38E-8D36-B949-86BD-A71AF41ABF54}">
      <dgm:prSet/>
      <dgm:spPr/>
      <dgm:t>
        <a:bodyPr/>
        <a:lstStyle/>
        <a:p>
          <a:endParaRPr lang="fr-FR"/>
        </a:p>
      </dgm:t>
    </dgm:pt>
    <dgm:pt modelId="{53E1BDA4-3945-6540-916C-7F81AA30C747}" type="sibTrans" cxnId="{012FF38E-8D36-B949-86BD-A71AF41ABF54}">
      <dgm:prSet/>
      <dgm:spPr/>
      <dgm:t>
        <a:bodyPr/>
        <a:lstStyle/>
        <a:p>
          <a:endParaRPr lang="fr-FR"/>
        </a:p>
      </dgm:t>
    </dgm:pt>
    <dgm:pt modelId="{B39680AA-9ABC-7940-86F3-428EE38B276D}">
      <dgm:prSet/>
      <dgm:spPr>
        <a:solidFill>
          <a:srgbClr val="FF0000"/>
        </a:solidFill>
      </dgm:spPr>
      <dgm:t>
        <a:bodyPr/>
        <a:lstStyle/>
        <a:p>
          <a:r>
            <a:rPr lang="fr-FR" dirty="0"/>
            <a:t>Avenant au contrat de travail en cours</a:t>
          </a:r>
        </a:p>
      </dgm:t>
    </dgm:pt>
    <dgm:pt modelId="{02C8EA52-B907-794A-A291-8C0D677567A3}" type="parTrans" cxnId="{30890D64-C4F4-5F46-9ECF-2AFE6D8D8035}">
      <dgm:prSet/>
      <dgm:spPr/>
      <dgm:t>
        <a:bodyPr/>
        <a:lstStyle/>
        <a:p>
          <a:endParaRPr lang="fr-FR"/>
        </a:p>
      </dgm:t>
    </dgm:pt>
    <dgm:pt modelId="{A49C6C6B-384F-4149-A1C9-E40ADA758BF5}" type="sibTrans" cxnId="{30890D64-C4F4-5F46-9ECF-2AFE6D8D8035}">
      <dgm:prSet/>
      <dgm:spPr/>
      <dgm:t>
        <a:bodyPr/>
        <a:lstStyle/>
        <a:p>
          <a:endParaRPr lang="fr-FR"/>
        </a:p>
      </dgm:t>
    </dgm:pt>
    <dgm:pt modelId="{73A0DBD2-498B-2841-877D-9AA1E0E735BE}">
      <dgm:prSet/>
      <dgm:spPr>
        <a:solidFill>
          <a:srgbClr val="FF0000"/>
        </a:solidFill>
      </dgm:spPr>
      <dgm:t>
        <a:bodyPr/>
        <a:lstStyle/>
        <a:p>
          <a:r>
            <a:rPr lang="fr-FR" dirty="0"/>
            <a:t>CCT d’entreprise</a:t>
          </a:r>
        </a:p>
      </dgm:t>
    </dgm:pt>
    <dgm:pt modelId="{6C772679-A365-504E-A0CD-37B1B3821B78}" type="parTrans" cxnId="{345B057C-FD87-0F49-921D-A6F8B8EB0025}">
      <dgm:prSet/>
      <dgm:spPr/>
      <dgm:t>
        <a:bodyPr/>
        <a:lstStyle/>
        <a:p>
          <a:endParaRPr lang="fr-FR"/>
        </a:p>
      </dgm:t>
    </dgm:pt>
    <dgm:pt modelId="{BE4985DC-5EFE-AB48-A73B-B56D59629ECF}" type="sibTrans" cxnId="{345B057C-FD87-0F49-921D-A6F8B8EB0025}">
      <dgm:prSet/>
      <dgm:spPr/>
      <dgm:t>
        <a:bodyPr/>
        <a:lstStyle/>
        <a:p>
          <a:endParaRPr lang="fr-FR"/>
        </a:p>
      </dgm:t>
    </dgm:pt>
    <dgm:pt modelId="{A9E2A8A0-B764-8A48-8AA5-4EA994130728}">
      <dgm:prSet/>
      <dgm:spPr>
        <a:solidFill>
          <a:srgbClr val="FF0000"/>
        </a:solidFill>
      </dgm:spPr>
      <dgm:t>
        <a:bodyPr/>
        <a:lstStyle/>
        <a:p>
          <a:r>
            <a:rPr lang="fr-FR" dirty="0"/>
            <a:t>Avenant au contrat de travail en cours</a:t>
          </a:r>
        </a:p>
      </dgm:t>
    </dgm:pt>
    <dgm:pt modelId="{F34606DF-DEB0-C947-9B81-4169248882AE}" type="parTrans" cxnId="{23BC3233-00E0-A04C-9CC8-D691D2691217}">
      <dgm:prSet/>
      <dgm:spPr/>
      <dgm:t>
        <a:bodyPr/>
        <a:lstStyle/>
        <a:p>
          <a:endParaRPr lang="fr-FR"/>
        </a:p>
      </dgm:t>
    </dgm:pt>
    <dgm:pt modelId="{F44CBF0E-7FAD-A147-B239-629CFB9F4A76}" type="sibTrans" cxnId="{23BC3233-00E0-A04C-9CC8-D691D2691217}">
      <dgm:prSet/>
      <dgm:spPr/>
      <dgm:t>
        <a:bodyPr/>
        <a:lstStyle/>
        <a:p>
          <a:endParaRPr lang="fr-FR"/>
        </a:p>
      </dgm:t>
    </dgm:pt>
    <dgm:pt modelId="{B705F4F4-3B7C-DE41-9B04-BF9B00B898AF}">
      <dgm:prSet/>
      <dgm:spPr>
        <a:solidFill>
          <a:srgbClr val="FF0000"/>
        </a:solidFill>
      </dgm:spPr>
      <dgm:t>
        <a:bodyPr/>
        <a:lstStyle/>
        <a:p>
          <a:r>
            <a:rPr lang="fr-FR" dirty="0"/>
            <a:t>CCT d’entreprise</a:t>
          </a:r>
        </a:p>
      </dgm:t>
    </dgm:pt>
    <dgm:pt modelId="{1BADF154-42C3-6849-8722-F890D2620635}" type="parTrans" cxnId="{9A74C5D6-85BB-0F46-8093-87D150EA438C}">
      <dgm:prSet/>
      <dgm:spPr/>
      <dgm:t>
        <a:bodyPr/>
        <a:lstStyle/>
        <a:p>
          <a:endParaRPr lang="fr-FR"/>
        </a:p>
      </dgm:t>
    </dgm:pt>
    <dgm:pt modelId="{8A6C4528-87B2-9445-8E41-15CF2306DE97}" type="sibTrans" cxnId="{9A74C5D6-85BB-0F46-8093-87D150EA438C}">
      <dgm:prSet/>
      <dgm:spPr/>
      <dgm:t>
        <a:bodyPr/>
        <a:lstStyle/>
        <a:p>
          <a:endParaRPr lang="fr-FR"/>
        </a:p>
      </dgm:t>
    </dgm:pt>
    <dgm:pt modelId="{5D55EE77-06E1-4C44-8CDE-DDF2D66CB5F5}" type="pres">
      <dgm:prSet presAssocID="{EB6FA9D8-DB81-FA41-AB33-441ABF6E143F}" presName="diagram" presStyleCnt="0">
        <dgm:presLayoutVars>
          <dgm:chPref val="1"/>
          <dgm:dir/>
          <dgm:animOne val="branch"/>
          <dgm:animLvl val="lvl"/>
          <dgm:resizeHandles val="exact"/>
        </dgm:presLayoutVars>
      </dgm:prSet>
      <dgm:spPr/>
    </dgm:pt>
    <dgm:pt modelId="{5A23F470-E064-274A-B36C-C9C4CFA349F7}" type="pres">
      <dgm:prSet presAssocID="{0C5949EC-20BF-F045-A20B-03CF4A12EC67}" presName="root1" presStyleCnt="0"/>
      <dgm:spPr/>
    </dgm:pt>
    <dgm:pt modelId="{1C7D6420-5343-FB44-A9C5-468ED8A59770}" type="pres">
      <dgm:prSet presAssocID="{0C5949EC-20BF-F045-A20B-03CF4A12EC67}" presName="LevelOneTextNode" presStyleLbl="node0" presStyleIdx="0" presStyleCnt="1">
        <dgm:presLayoutVars>
          <dgm:chPref val="3"/>
        </dgm:presLayoutVars>
      </dgm:prSet>
      <dgm:spPr/>
    </dgm:pt>
    <dgm:pt modelId="{1362DE3F-891A-174A-BFB3-054AFE2FEB4E}" type="pres">
      <dgm:prSet presAssocID="{0C5949EC-20BF-F045-A20B-03CF4A12EC67}" presName="level2hierChild" presStyleCnt="0"/>
      <dgm:spPr/>
    </dgm:pt>
    <dgm:pt modelId="{892CC7A0-612F-3843-8FEB-F1D92EAD1F22}" type="pres">
      <dgm:prSet presAssocID="{904364FF-056A-814D-84B8-7AD6AC5381ED}" presName="conn2-1" presStyleLbl="parChTrans1D2" presStyleIdx="0" presStyleCnt="2"/>
      <dgm:spPr/>
    </dgm:pt>
    <dgm:pt modelId="{B6A36C2D-7ABE-3441-9AA1-B2F50C13185D}" type="pres">
      <dgm:prSet presAssocID="{904364FF-056A-814D-84B8-7AD6AC5381ED}" presName="connTx" presStyleLbl="parChTrans1D2" presStyleIdx="0" presStyleCnt="2"/>
      <dgm:spPr/>
    </dgm:pt>
    <dgm:pt modelId="{0945AC1D-31C2-3148-8932-F0721172ED0E}" type="pres">
      <dgm:prSet presAssocID="{1F320E85-9FDF-654F-997C-8A51C7E0F521}" presName="root2" presStyleCnt="0"/>
      <dgm:spPr/>
    </dgm:pt>
    <dgm:pt modelId="{C77FB1AE-C96D-C643-83CA-DA984FB2F768}" type="pres">
      <dgm:prSet presAssocID="{1F320E85-9FDF-654F-997C-8A51C7E0F521}" presName="LevelTwoTextNode" presStyleLbl="node2" presStyleIdx="0" presStyleCnt="2">
        <dgm:presLayoutVars>
          <dgm:chPref val="3"/>
        </dgm:presLayoutVars>
      </dgm:prSet>
      <dgm:spPr/>
    </dgm:pt>
    <dgm:pt modelId="{AF0B511F-1E1A-EF48-B700-5381EA84DBEB}" type="pres">
      <dgm:prSet presAssocID="{1F320E85-9FDF-654F-997C-8A51C7E0F521}" presName="level3hierChild" presStyleCnt="0"/>
      <dgm:spPr/>
    </dgm:pt>
    <dgm:pt modelId="{4447BE05-601E-454E-BCE0-CF5DF8695E5B}" type="pres">
      <dgm:prSet presAssocID="{42E2EF29-64D3-0845-B0E1-93DC2789BFDA}" presName="conn2-1" presStyleLbl="parChTrans1D3" presStyleIdx="0" presStyleCnt="3"/>
      <dgm:spPr/>
    </dgm:pt>
    <dgm:pt modelId="{97830488-21C7-B84A-8DEA-BA391E2C6C7C}" type="pres">
      <dgm:prSet presAssocID="{42E2EF29-64D3-0845-B0E1-93DC2789BFDA}" presName="connTx" presStyleLbl="parChTrans1D3" presStyleIdx="0" presStyleCnt="3"/>
      <dgm:spPr/>
    </dgm:pt>
    <dgm:pt modelId="{9FE688DD-3BEB-564C-B305-588E6A7EF88E}" type="pres">
      <dgm:prSet presAssocID="{7ADF7ABF-AE6A-3945-9A0C-B2DEB8299F12}" presName="root2" presStyleCnt="0"/>
      <dgm:spPr/>
    </dgm:pt>
    <dgm:pt modelId="{84A852F0-1650-EC49-91EF-F55EAC17BECB}" type="pres">
      <dgm:prSet presAssocID="{7ADF7ABF-AE6A-3945-9A0C-B2DEB8299F12}" presName="LevelTwoTextNode" presStyleLbl="node3" presStyleIdx="0" presStyleCnt="3">
        <dgm:presLayoutVars>
          <dgm:chPref val="3"/>
        </dgm:presLayoutVars>
      </dgm:prSet>
      <dgm:spPr/>
    </dgm:pt>
    <dgm:pt modelId="{73772588-FD61-BB45-9BB3-04DA25DE2DEF}" type="pres">
      <dgm:prSet presAssocID="{7ADF7ABF-AE6A-3945-9A0C-B2DEB8299F12}" presName="level3hierChild" presStyleCnt="0"/>
      <dgm:spPr/>
    </dgm:pt>
    <dgm:pt modelId="{428C9759-681E-DB4F-BFBD-215CE95A2B57}" type="pres">
      <dgm:prSet presAssocID="{16C9E290-2B66-1E49-9075-6CA09280C6A1}" presName="conn2-1" presStyleLbl="parChTrans1D4" presStyleIdx="0" presStyleCnt="9"/>
      <dgm:spPr/>
    </dgm:pt>
    <dgm:pt modelId="{EA232852-EDE2-B54A-A353-9E60B77708AD}" type="pres">
      <dgm:prSet presAssocID="{16C9E290-2B66-1E49-9075-6CA09280C6A1}" presName="connTx" presStyleLbl="parChTrans1D4" presStyleIdx="0" presStyleCnt="9"/>
      <dgm:spPr/>
    </dgm:pt>
    <dgm:pt modelId="{00CC01DB-BC9E-9E47-A1E7-E028165972D3}" type="pres">
      <dgm:prSet presAssocID="{9C503553-AF91-324D-9BFC-49682530429D}" presName="root2" presStyleCnt="0"/>
      <dgm:spPr/>
    </dgm:pt>
    <dgm:pt modelId="{A960B538-E59B-C245-8BAD-3C8E156722E3}" type="pres">
      <dgm:prSet presAssocID="{9C503553-AF91-324D-9BFC-49682530429D}" presName="LevelTwoTextNode" presStyleLbl="node4" presStyleIdx="0" presStyleCnt="9">
        <dgm:presLayoutVars>
          <dgm:chPref val="3"/>
        </dgm:presLayoutVars>
      </dgm:prSet>
      <dgm:spPr/>
    </dgm:pt>
    <dgm:pt modelId="{6F12508D-60C9-1C4E-89FA-8B26B9C90F8A}" type="pres">
      <dgm:prSet presAssocID="{9C503553-AF91-324D-9BFC-49682530429D}" presName="level3hierChild" presStyleCnt="0"/>
      <dgm:spPr/>
    </dgm:pt>
    <dgm:pt modelId="{E30DA9D5-B41D-BC4E-A83E-9EF4FF10FDE4}" type="pres">
      <dgm:prSet presAssocID="{EAFBAA22-BA6B-8B41-A808-4E97272A4D5D}" presName="conn2-1" presStyleLbl="parChTrans1D4" presStyleIdx="1" presStyleCnt="9"/>
      <dgm:spPr/>
    </dgm:pt>
    <dgm:pt modelId="{5B77C034-DAE5-AA41-BDE9-1CC02FDBF527}" type="pres">
      <dgm:prSet presAssocID="{EAFBAA22-BA6B-8B41-A808-4E97272A4D5D}" presName="connTx" presStyleLbl="parChTrans1D4" presStyleIdx="1" presStyleCnt="9"/>
      <dgm:spPr/>
    </dgm:pt>
    <dgm:pt modelId="{E4FF7EBE-0982-E744-881B-E82B1EC1F442}" type="pres">
      <dgm:prSet presAssocID="{8EED7CD9-BC5B-FE4E-8034-8CC838C924EB}" presName="root2" presStyleCnt="0"/>
      <dgm:spPr/>
    </dgm:pt>
    <dgm:pt modelId="{2DF9EE67-BBC1-DC4E-989D-8C7CAB05AB91}" type="pres">
      <dgm:prSet presAssocID="{8EED7CD9-BC5B-FE4E-8034-8CC838C924EB}" presName="LevelTwoTextNode" presStyleLbl="node4" presStyleIdx="1" presStyleCnt="9">
        <dgm:presLayoutVars>
          <dgm:chPref val="3"/>
        </dgm:presLayoutVars>
      </dgm:prSet>
      <dgm:spPr/>
    </dgm:pt>
    <dgm:pt modelId="{8A8006B6-737A-CA4D-8738-BFE853EB3FF2}" type="pres">
      <dgm:prSet presAssocID="{8EED7CD9-BC5B-FE4E-8034-8CC838C924EB}" presName="level3hierChild" presStyleCnt="0"/>
      <dgm:spPr/>
    </dgm:pt>
    <dgm:pt modelId="{1A3968C6-4A5E-864A-B8A1-E989881C5061}" type="pres">
      <dgm:prSet presAssocID="{7FCADF6C-1E7F-AA41-8CBB-144C94FB7055}" presName="conn2-1" presStyleLbl="parChTrans1D4" presStyleIdx="2" presStyleCnt="9"/>
      <dgm:spPr/>
    </dgm:pt>
    <dgm:pt modelId="{66C6C80C-2C78-A145-8206-5D181D3191B3}" type="pres">
      <dgm:prSet presAssocID="{7FCADF6C-1E7F-AA41-8CBB-144C94FB7055}" presName="connTx" presStyleLbl="parChTrans1D4" presStyleIdx="2" presStyleCnt="9"/>
      <dgm:spPr/>
    </dgm:pt>
    <dgm:pt modelId="{9D7212DD-F317-874C-9014-BF2FD6344767}" type="pres">
      <dgm:prSet presAssocID="{37BFDE02-D76D-E94D-A8D3-37B790E2885F}" presName="root2" presStyleCnt="0"/>
      <dgm:spPr/>
    </dgm:pt>
    <dgm:pt modelId="{4D916E59-377F-8744-B579-049479EB7ECB}" type="pres">
      <dgm:prSet presAssocID="{37BFDE02-D76D-E94D-A8D3-37B790E2885F}" presName="LevelTwoTextNode" presStyleLbl="node4" presStyleIdx="2" presStyleCnt="9">
        <dgm:presLayoutVars>
          <dgm:chPref val="3"/>
        </dgm:presLayoutVars>
      </dgm:prSet>
      <dgm:spPr/>
    </dgm:pt>
    <dgm:pt modelId="{9CF1EB45-0291-8142-A5FA-0881119A9972}" type="pres">
      <dgm:prSet presAssocID="{37BFDE02-D76D-E94D-A8D3-37B790E2885F}" presName="level3hierChild" presStyleCnt="0"/>
      <dgm:spPr/>
    </dgm:pt>
    <dgm:pt modelId="{E0EFD628-9D3D-5C47-9B03-08608153A5CC}" type="pres">
      <dgm:prSet presAssocID="{87B421D6-0C78-4D4C-8E64-03C9FAEB3673}" presName="conn2-1" presStyleLbl="parChTrans1D4" presStyleIdx="3" presStyleCnt="9"/>
      <dgm:spPr/>
    </dgm:pt>
    <dgm:pt modelId="{4958F9FA-9355-8D46-9E3B-234C0829D2FE}" type="pres">
      <dgm:prSet presAssocID="{87B421D6-0C78-4D4C-8E64-03C9FAEB3673}" presName="connTx" presStyleLbl="parChTrans1D4" presStyleIdx="3" presStyleCnt="9"/>
      <dgm:spPr/>
    </dgm:pt>
    <dgm:pt modelId="{D8AD7E24-AFA1-FC41-A1FF-85DB57C4CD79}" type="pres">
      <dgm:prSet presAssocID="{68CECE33-EBDC-AA49-84FD-6904C13918B3}" presName="root2" presStyleCnt="0"/>
      <dgm:spPr/>
    </dgm:pt>
    <dgm:pt modelId="{89725083-6CC6-174F-BEAE-8486D2B7719B}" type="pres">
      <dgm:prSet presAssocID="{68CECE33-EBDC-AA49-84FD-6904C13918B3}" presName="LevelTwoTextNode" presStyleLbl="node4" presStyleIdx="3" presStyleCnt="9">
        <dgm:presLayoutVars>
          <dgm:chPref val="3"/>
        </dgm:presLayoutVars>
      </dgm:prSet>
      <dgm:spPr/>
    </dgm:pt>
    <dgm:pt modelId="{39AB9F3C-AF28-3644-A4DE-B4467CAFCF27}" type="pres">
      <dgm:prSet presAssocID="{68CECE33-EBDC-AA49-84FD-6904C13918B3}" presName="level3hierChild" presStyleCnt="0"/>
      <dgm:spPr/>
    </dgm:pt>
    <dgm:pt modelId="{8DDE7FE1-0FF8-7D4F-BF0E-A9AA923F7E79}" type="pres">
      <dgm:prSet presAssocID="{02C8EA52-B907-794A-A291-8C0D677567A3}" presName="conn2-1" presStyleLbl="parChTrans1D4" presStyleIdx="4" presStyleCnt="9"/>
      <dgm:spPr/>
    </dgm:pt>
    <dgm:pt modelId="{01E903D5-9CF9-4748-B9EB-47DC8ED71A70}" type="pres">
      <dgm:prSet presAssocID="{02C8EA52-B907-794A-A291-8C0D677567A3}" presName="connTx" presStyleLbl="parChTrans1D4" presStyleIdx="4" presStyleCnt="9"/>
      <dgm:spPr/>
    </dgm:pt>
    <dgm:pt modelId="{4515A41B-21C7-9941-BD8C-38CAA574B9D6}" type="pres">
      <dgm:prSet presAssocID="{B39680AA-9ABC-7940-86F3-428EE38B276D}" presName="root2" presStyleCnt="0"/>
      <dgm:spPr/>
    </dgm:pt>
    <dgm:pt modelId="{CEBBCD30-1098-5D4A-A74F-EF268ADCBE42}" type="pres">
      <dgm:prSet presAssocID="{B39680AA-9ABC-7940-86F3-428EE38B276D}" presName="LevelTwoTextNode" presStyleLbl="node4" presStyleIdx="4" presStyleCnt="9">
        <dgm:presLayoutVars>
          <dgm:chPref val="3"/>
        </dgm:presLayoutVars>
      </dgm:prSet>
      <dgm:spPr/>
    </dgm:pt>
    <dgm:pt modelId="{9591D7A1-C472-5348-B4F8-78580993A30F}" type="pres">
      <dgm:prSet presAssocID="{B39680AA-9ABC-7940-86F3-428EE38B276D}" presName="level3hierChild" presStyleCnt="0"/>
      <dgm:spPr/>
    </dgm:pt>
    <dgm:pt modelId="{E7ED6EA4-DDBE-CD45-A38B-6A879697D3F2}" type="pres">
      <dgm:prSet presAssocID="{6C772679-A365-504E-A0CD-37B1B3821B78}" presName="conn2-1" presStyleLbl="parChTrans1D4" presStyleIdx="5" presStyleCnt="9"/>
      <dgm:spPr/>
    </dgm:pt>
    <dgm:pt modelId="{314C131F-A2F0-7340-8660-52CDBEB77CDE}" type="pres">
      <dgm:prSet presAssocID="{6C772679-A365-504E-A0CD-37B1B3821B78}" presName="connTx" presStyleLbl="parChTrans1D4" presStyleIdx="5" presStyleCnt="9"/>
      <dgm:spPr/>
    </dgm:pt>
    <dgm:pt modelId="{A41A389A-F22D-FE40-9DF0-69133D462A5E}" type="pres">
      <dgm:prSet presAssocID="{73A0DBD2-498B-2841-877D-9AA1E0E735BE}" presName="root2" presStyleCnt="0"/>
      <dgm:spPr/>
    </dgm:pt>
    <dgm:pt modelId="{EC3AD141-2BDA-6C4D-B57E-4E1F337BA4E5}" type="pres">
      <dgm:prSet presAssocID="{73A0DBD2-498B-2841-877D-9AA1E0E735BE}" presName="LevelTwoTextNode" presStyleLbl="node4" presStyleIdx="5" presStyleCnt="9">
        <dgm:presLayoutVars>
          <dgm:chPref val="3"/>
        </dgm:presLayoutVars>
      </dgm:prSet>
      <dgm:spPr/>
    </dgm:pt>
    <dgm:pt modelId="{744B4742-5349-F740-8F23-FBDF11F279FD}" type="pres">
      <dgm:prSet presAssocID="{73A0DBD2-498B-2841-877D-9AA1E0E735BE}" presName="level3hierChild" presStyleCnt="0"/>
      <dgm:spPr/>
    </dgm:pt>
    <dgm:pt modelId="{5F0C590C-50AA-124E-A855-C3F19B171F18}" type="pres">
      <dgm:prSet presAssocID="{E2610C48-1A86-F747-B6E3-8C12E1C251BD}" presName="conn2-1" presStyleLbl="parChTrans1D3" presStyleIdx="1" presStyleCnt="3"/>
      <dgm:spPr/>
    </dgm:pt>
    <dgm:pt modelId="{28E31407-B7E1-B649-81F3-D59A0EFC5A9F}" type="pres">
      <dgm:prSet presAssocID="{E2610C48-1A86-F747-B6E3-8C12E1C251BD}" presName="connTx" presStyleLbl="parChTrans1D3" presStyleIdx="1" presStyleCnt="3"/>
      <dgm:spPr/>
    </dgm:pt>
    <dgm:pt modelId="{D51C4521-E509-2E40-AC79-4FF8C953C0C4}" type="pres">
      <dgm:prSet presAssocID="{8C48922B-B858-1342-A140-4DF3CA6D107D}" presName="root2" presStyleCnt="0"/>
      <dgm:spPr/>
    </dgm:pt>
    <dgm:pt modelId="{FDF6E777-8F59-3848-A6F2-C1C345BFE339}" type="pres">
      <dgm:prSet presAssocID="{8C48922B-B858-1342-A140-4DF3CA6D107D}" presName="LevelTwoTextNode" presStyleLbl="node3" presStyleIdx="1" presStyleCnt="3">
        <dgm:presLayoutVars>
          <dgm:chPref val="3"/>
        </dgm:presLayoutVars>
      </dgm:prSet>
      <dgm:spPr/>
    </dgm:pt>
    <dgm:pt modelId="{91B7BE8C-DB1C-2D45-B944-2931C193E98C}" type="pres">
      <dgm:prSet presAssocID="{8C48922B-B858-1342-A140-4DF3CA6D107D}" presName="level3hierChild" presStyleCnt="0"/>
      <dgm:spPr/>
    </dgm:pt>
    <dgm:pt modelId="{43764667-49FF-0F44-BDC7-62F10216DC60}" type="pres">
      <dgm:prSet presAssocID="{A1DE2BD0-8A21-3446-8BB7-2ACBCAC08F20}" presName="conn2-1" presStyleLbl="parChTrans1D4" presStyleIdx="6" presStyleCnt="9"/>
      <dgm:spPr/>
    </dgm:pt>
    <dgm:pt modelId="{7DAACB00-6146-D74E-A5E0-B0BA71CE63BF}" type="pres">
      <dgm:prSet presAssocID="{A1DE2BD0-8A21-3446-8BB7-2ACBCAC08F20}" presName="connTx" presStyleLbl="parChTrans1D4" presStyleIdx="6" presStyleCnt="9"/>
      <dgm:spPr/>
    </dgm:pt>
    <dgm:pt modelId="{63B5389E-D0E9-C147-A3CE-5524F7964E77}" type="pres">
      <dgm:prSet presAssocID="{3C9814DE-2F14-E742-8D1B-8F0E2BE8A185}" presName="root2" presStyleCnt="0"/>
      <dgm:spPr/>
    </dgm:pt>
    <dgm:pt modelId="{1568D63F-9E81-444B-912D-0E943FE42F4E}" type="pres">
      <dgm:prSet presAssocID="{3C9814DE-2F14-E742-8D1B-8F0E2BE8A185}" presName="LevelTwoTextNode" presStyleLbl="node4" presStyleIdx="6" presStyleCnt="9">
        <dgm:presLayoutVars>
          <dgm:chPref val="3"/>
        </dgm:presLayoutVars>
      </dgm:prSet>
      <dgm:spPr/>
    </dgm:pt>
    <dgm:pt modelId="{93E51E27-4AD9-D14B-A17C-CDBE993D5B63}" type="pres">
      <dgm:prSet presAssocID="{3C9814DE-2F14-E742-8D1B-8F0E2BE8A185}" presName="level3hierChild" presStyleCnt="0"/>
      <dgm:spPr/>
    </dgm:pt>
    <dgm:pt modelId="{7D3FE934-999A-2640-A551-42648723B50D}" type="pres">
      <dgm:prSet presAssocID="{F34606DF-DEB0-C947-9B81-4169248882AE}" presName="conn2-1" presStyleLbl="parChTrans1D4" presStyleIdx="7" presStyleCnt="9"/>
      <dgm:spPr/>
    </dgm:pt>
    <dgm:pt modelId="{108CB111-D67D-3847-9FF4-CAA1289F49C8}" type="pres">
      <dgm:prSet presAssocID="{F34606DF-DEB0-C947-9B81-4169248882AE}" presName="connTx" presStyleLbl="parChTrans1D4" presStyleIdx="7" presStyleCnt="9"/>
      <dgm:spPr/>
    </dgm:pt>
    <dgm:pt modelId="{ED97AA26-F168-6F4F-9AA7-8314CC1BA79E}" type="pres">
      <dgm:prSet presAssocID="{A9E2A8A0-B764-8A48-8AA5-4EA994130728}" presName="root2" presStyleCnt="0"/>
      <dgm:spPr/>
    </dgm:pt>
    <dgm:pt modelId="{98394AA6-08ED-D347-9D70-DBF7D722B640}" type="pres">
      <dgm:prSet presAssocID="{A9E2A8A0-B764-8A48-8AA5-4EA994130728}" presName="LevelTwoTextNode" presStyleLbl="node4" presStyleIdx="7" presStyleCnt="9">
        <dgm:presLayoutVars>
          <dgm:chPref val="3"/>
        </dgm:presLayoutVars>
      </dgm:prSet>
      <dgm:spPr/>
    </dgm:pt>
    <dgm:pt modelId="{D00E378B-F3B8-144A-AC54-50A273881405}" type="pres">
      <dgm:prSet presAssocID="{A9E2A8A0-B764-8A48-8AA5-4EA994130728}" presName="level3hierChild" presStyleCnt="0"/>
      <dgm:spPr/>
    </dgm:pt>
    <dgm:pt modelId="{BFBBE962-9824-8C4A-B62F-3E0C699FD59E}" type="pres">
      <dgm:prSet presAssocID="{1BADF154-42C3-6849-8722-F890D2620635}" presName="conn2-1" presStyleLbl="parChTrans1D4" presStyleIdx="8" presStyleCnt="9"/>
      <dgm:spPr/>
    </dgm:pt>
    <dgm:pt modelId="{0FF7A988-E463-0F4E-9330-72D71A27561C}" type="pres">
      <dgm:prSet presAssocID="{1BADF154-42C3-6849-8722-F890D2620635}" presName="connTx" presStyleLbl="parChTrans1D4" presStyleIdx="8" presStyleCnt="9"/>
      <dgm:spPr/>
    </dgm:pt>
    <dgm:pt modelId="{F4BECEBF-27DB-7E4E-8804-7C5DB2E82067}" type="pres">
      <dgm:prSet presAssocID="{B705F4F4-3B7C-DE41-9B04-BF9B00B898AF}" presName="root2" presStyleCnt="0"/>
      <dgm:spPr/>
    </dgm:pt>
    <dgm:pt modelId="{97ACFF79-FF44-2042-8971-FB4A1646FEAC}" type="pres">
      <dgm:prSet presAssocID="{B705F4F4-3B7C-DE41-9B04-BF9B00B898AF}" presName="LevelTwoTextNode" presStyleLbl="node4" presStyleIdx="8" presStyleCnt="9">
        <dgm:presLayoutVars>
          <dgm:chPref val="3"/>
        </dgm:presLayoutVars>
      </dgm:prSet>
      <dgm:spPr/>
    </dgm:pt>
    <dgm:pt modelId="{A1AFBB5E-79E9-8641-9330-F88339B30885}" type="pres">
      <dgm:prSet presAssocID="{B705F4F4-3B7C-DE41-9B04-BF9B00B898AF}" presName="level3hierChild" presStyleCnt="0"/>
      <dgm:spPr/>
    </dgm:pt>
    <dgm:pt modelId="{0FAB8B52-7925-0A46-9ED4-C74E84CE5EBF}" type="pres">
      <dgm:prSet presAssocID="{DDFC27B8-CFBF-0945-A06E-F1101A578BF5}" presName="conn2-1" presStyleLbl="parChTrans1D2" presStyleIdx="1" presStyleCnt="2"/>
      <dgm:spPr/>
    </dgm:pt>
    <dgm:pt modelId="{44FDCD33-962C-1D4E-91E2-ED930D67B5B4}" type="pres">
      <dgm:prSet presAssocID="{DDFC27B8-CFBF-0945-A06E-F1101A578BF5}" presName="connTx" presStyleLbl="parChTrans1D2" presStyleIdx="1" presStyleCnt="2"/>
      <dgm:spPr/>
    </dgm:pt>
    <dgm:pt modelId="{63E07BC8-B94B-514A-85CB-5508EFAA8D49}" type="pres">
      <dgm:prSet presAssocID="{C5673047-6B9C-AF4D-B6AD-8A48967A2E6C}" presName="root2" presStyleCnt="0"/>
      <dgm:spPr/>
    </dgm:pt>
    <dgm:pt modelId="{9F2E2297-C0EB-9D42-B9B0-289EC999783B}" type="pres">
      <dgm:prSet presAssocID="{C5673047-6B9C-AF4D-B6AD-8A48967A2E6C}" presName="LevelTwoTextNode" presStyleLbl="node2" presStyleIdx="1" presStyleCnt="2">
        <dgm:presLayoutVars>
          <dgm:chPref val="3"/>
        </dgm:presLayoutVars>
      </dgm:prSet>
      <dgm:spPr/>
    </dgm:pt>
    <dgm:pt modelId="{5CACEC75-DC38-AC4A-8193-6C7275957D3C}" type="pres">
      <dgm:prSet presAssocID="{C5673047-6B9C-AF4D-B6AD-8A48967A2E6C}" presName="level3hierChild" presStyleCnt="0"/>
      <dgm:spPr/>
    </dgm:pt>
    <dgm:pt modelId="{17F49FA6-0799-B047-80AA-6CD812B5DE44}" type="pres">
      <dgm:prSet presAssocID="{8A984549-6F2D-224F-B012-F31DBC7EE0D2}" presName="conn2-1" presStyleLbl="parChTrans1D3" presStyleIdx="2" presStyleCnt="3"/>
      <dgm:spPr/>
    </dgm:pt>
    <dgm:pt modelId="{C03D2F1F-6F28-E945-8F3E-AB39E98DD0C6}" type="pres">
      <dgm:prSet presAssocID="{8A984549-6F2D-224F-B012-F31DBC7EE0D2}" presName="connTx" presStyleLbl="parChTrans1D3" presStyleIdx="2" presStyleCnt="3"/>
      <dgm:spPr/>
    </dgm:pt>
    <dgm:pt modelId="{3321F00C-B6FE-E040-A42C-ED6B1B9EC822}" type="pres">
      <dgm:prSet presAssocID="{484912E1-071C-E34E-9684-D99FA44F9551}" presName="root2" presStyleCnt="0"/>
      <dgm:spPr/>
    </dgm:pt>
    <dgm:pt modelId="{EE4A6C2B-FC5E-C74E-B6AF-D090A5A2BC12}" type="pres">
      <dgm:prSet presAssocID="{484912E1-071C-E34E-9684-D99FA44F9551}" presName="LevelTwoTextNode" presStyleLbl="node3" presStyleIdx="2" presStyleCnt="3">
        <dgm:presLayoutVars>
          <dgm:chPref val="3"/>
        </dgm:presLayoutVars>
      </dgm:prSet>
      <dgm:spPr/>
    </dgm:pt>
    <dgm:pt modelId="{CBCDB183-45AF-7341-94B3-30F94DEED510}" type="pres">
      <dgm:prSet presAssocID="{484912E1-071C-E34E-9684-D99FA44F9551}" presName="level3hierChild" presStyleCnt="0"/>
      <dgm:spPr/>
    </dgm:pt>
  </dgm:ptLst>
  <dgm:cxnLst>
    <dgm:cxn modelId="{A4E28F08-BAB0-624B-BEB9-7CDF30F7EDDF}" type="presOf" srcId="{16C9E290-2B66-1E49-9075-6CA09280C6A1}" destId="{428C9759-681E-DB4F-BFBD-215CE95A2B57}" srcOrd="0" destOrd="0" presId="urn:microsoft.com/office/officeart/2005/8/layout/hierarchy2"/>
    <dgm:cxn modelId="{A532C608-3C23-0941-8582-7427CF9C7F76}" srcId="{1F320E85-9FDF-654F-997C-8A51C7E0F521}" destId="{7ADF7ABF-AE6A-3945-9A0C-B2DEB8299F12}" srcOrd="0" destOrd="0" parTransId="{42E2EF29-64D3-0845-B0E1-93DC2789BFDA}" sibTransId="{426CB8EB-CC98-5540-8A03-488CF6BC2069}"/>
    <dgm:cxn modelId="{3E06560D-55E2-2545-8BE1-39EC4B54D0F9}" type="presOf" srcId="{F34606DF-DEB0-C947-9B81-4169248882AE}" destId="{108CB111-D67D-3847-9FF4-CAA1289F49C8}" srcOrd="1" destOrd="0" presId="urn:microsoft.com/office/officeart/2005/8/layout/hierarchy2"/>
    <dgm:cxn modelId="{3C6B670D-CA8F-EB45-91E0-812D5CFCE222}" type="presOf" srcId="{A1DE2BD0-8A21-3446-8BB7-2ACBCAC08F20}" destId="{7DAACB00-6146-D74E-A5E0-B0BA71CE63BF}" srcOrd="1" destOrd="0" presId="urn:microsoft.com/office/officeart/2005/8/layout/hierarchy2"/>
    <dgm:cxn modelId="{A09F760E-288B-EA47-80BF-0D6F94394930}" type="presOf" srcId="{1BADF154-42C3-6849-8722-F890D2620635}" destId="{0FF7A988-E463-0F4E-9330-72D71A27561C}" srcOrd="1" destOrd="0" presId="urn:microsoft.com/office/officeart/2005/8/layout/hierarchy2"/>
    <dgm:cxn modelId="{CE21C012-F7B4-FE40-99F9-A4A6978E3A94}" type="presOf" srcId="{E2610C48-1A86-F747-B6E3-8C12E1C251BD}" destId="{5F0C590C-50AA-124E-A855-C3F19B171F18}" srcOrd="0" destOrd="0" presId="urn:microsoft.com/office/officeart/2005/8/layout/hierarchy2"/>
    <dgm:cxn modelId="{15539415-77D8-6B4B-BBDD-4CBC41D1D7AF}" type="presOf" srcId="{DDFC27B8-CFBF-0945-A06E-F1101A578BF5}" destId="{0FAB8B52-7925-0A46-9ED4-C74E84CE5EBF}" srcOrd="0" destOrd="0" presId="urn:microsoft.com/office/officeart/2005/8/layout/hierarchy2"/>
    <dgm:cxn modelId="{16C7611D-B572-6E4C-BD46-B839F2885600}" type="presOf" srcId="{C5673047-6B9C-AF4D-B6AD-8A48967A2E6C}" destId="{9F2E2297-C0EB-9D42-B9B0-289EC999783B}" srcOrd="0" destOrd="0" presId="urn:microsoft.com/office/officeart/2005/8/layout/hierarchy2"/>
    <dgm:cxn modelId="{B4E8762A-31EE-D74B-9721-C1F4DEA94194}" srcId="{0C5949EC-20BF-F045-A20B-03CF4A12EC67}" destId="{C5673047-6B9C-AF4D-B6AD-8A48967A2E6C}" srcOrd="1" destOrd="0" parTransId="{DDFC27B8-CFBF-0945-A06E-F1101A578BF5}" sibTransId="{F9567E00-D78B-D34B-99B3-B6682CCCFA26}"/>
    <dgm:cxn modelId="{C902C12E-3E0A-4340-9DDE-6C93ABA39908}" type="presOf" srcId="{904364FF-056A-814D-84B8-7AD6AC5381ED}" destId="{892CC7A0-612F-3843-8FEB-F1D92EAD1F22}" srcOrd="0" destOrd="0" presId="urn:microsoft.com/office/officeart/2005/8/layout/hierarchy2"/>
    <dgm:cxn modelId="{07E1D52E-9A7C-C247-83B9-110FEC28F07D}" type="presOf" srcId="{904364FF-056A-814D-84B8-7AD6AC5381ED}" destId="{B6A36C2D-7ABE-3441-9AA1-B2F50C13185D}" srcOrd="1" destOrd="0" presId="urn:microsoft.com/office/officeart/2005/8/layout/hierarchy2"/>
    <dgm:cxn modelId="{23BC3233-00E0-A04C-9CC8-D691D2691217}" srcId="{3C9814DE-2F14-E742-8D1B-8F0E2BE8A185}" destId="{A9E2A8A0-B764-8A48-8AA5-4EA994130728}" srcOrd="0" destOrd="0" parTransId="{F34606DF-DEB0-C947-9B81-4169248882AE}" sibTransId="{F44CBF0E-7FAD-A147-B239-629CFB9F4A76}"/>
    <dgm:cxn modelId="{EAEB5034-149A-5749-881B-337E33ED500B}" type="presOf" srcId="{87B421D6-0C78-4D4C-8E64-03C9FAEB3673}" destId="{4958F9FA-9355-8D46-9E3B-234C0829D2FE}" srcOrd="1" destOrd="0" presId="urn:microsoft.com/office/officeart/2005/8/layout/hierarchy2"/>
    <dgm:cxn modelId="{E30AC034-62BE-7B4E-977D-7A749BAF37D5}" type="presOf" srcId="{9C503553-AF91-324D-9BFC-49682530429D}" destId="{A960B538-E59B-C245-8BAD-3C8E156722E3}" srcOrd="0" destOrd="0" presId="urn:microsoft.com/office/officeart/2005/8/layout/hierarchy2"/>
    <dgm:cxn modelId="{979F9E35-23E4-B242-80CB-660386F9DB56}" type="presOf" srcId="{68CECE33-EBDC-AA49-84FD-6904C13918B3}" destId="{89725083-6CC6-174F-BEAE-8486D2B7719B}" srcOrd="0" destOrd="0" presId="urn:microsoft.com/office/officeart/2005/8/layout/hierarchy2"/>
    <dgm:cxn modelId="{D643B436-51D2-B349-BE56-5D6008C373CF}" type="presOf" srcId="{B705F4F4-3B7C-DE41-9B04-BF9B00B898AF}" destId="{97ACFF79-FF44-2042-8971-FB4A1646FEAC}" srcOrd="0" destOrd="0" presId="urn:microsoft.com/office/officeart/2005/8/layout/hierarchy2"/>
    <dgm:cxn modelId="{E94C0E38-E3A6-9A44-937D-4FC29DA555C3}" type="presOf" srcId="{A9E2A8A0-B764-8A48-8AA5-4EA994130728}" destId="{98394AA6-08ED-D347-9D70-DBF7D722B640}" srcOrd="0" destOrd="0" presId="urn:microsoft.com/office/officeart/2005/8/layout/hierarchy2"/>
    <dgm:cxn modelId="{953FD33D-9961-9045-AC8E-314D7D73F60B}" type="presOf" srcId="{EAFBAA22-BA6B-8B41-A808-4E97272A4D5D}" destId="{E30DA9D5-B41D-BC4E-A83E-9EF4FF10FDE4}" srcOrd="0" destOrd="0" presId="urn:microsoft.com/office/officeart/2005/8/layout/hierarchy2"/>
    <dgm:cxn modelId="{DED9A343-58D4-4F4C-9194-FD763FE6D69B}" type="presOf" srcId="{8C48922B-B858-1342-A140-4DF3CA6D107D}" destId="{FDF6E777-8F59-3848-A6F2-C1C345BFE339}" srcOrd="0" destOrd="0" presId="urn:microsoft.com/office/officeart/2005/8/layout/hierarchy2"/>
    <dgm:cxn modelId="{D7CE1F44-893E-C446-8BD5-C5FDF7B993E7}" type="presOf" srcId="{B39680AA-9ABC-7940-86F3-428EE38B276D}" destId="{CEBBCD30-1098-5D4A-A74F-EF268ADCBE42}" srcOrd="0" destOrd="0" presId="urn:microsoft.com/office/officeart/2005/8/layout/hierarchy2"/>
    <dgm:cxn modelId="{F1C01146-ADD2-BC49-AB27-BF4D3D4AC666}" type="presOf" srcId="{484912E1-071C-E34E-9684-D99FA44F9551}" destId="{EE4A6C2B-FC5E-C74E-B6AF-D090A5A2BC12}" srcOrd="0" destOrd="0" presId="urn:microsoft.com/office/officeart/2005/8/layout/hierarchy2"/>
    <dgm:cxn modelId="{2BDE954C-8A92-B84A-8502-A622B108E036}" type="presOf" srcId="{42E2EF29-64D3-0845-B0E1-93DC2789BFDA}" destId="{97830488-21C7-B84A-8DEA-BA391E2C6C7C}" srcOrd="1" destOrd="0" presId="urn:microsoft.com/office/officeart/2005/8/layout/hierarchy2"/>
    <dgm:cxn modelId="{B665FB4C-36F6-BC42-8100-1427B428A8C1}" type="presOf" srcId="{6C772679-A365-504E-A0CD-37B1B3821B78}" destId="{314C131F-A2F0-7340-8660-52CDBEB77CDE}" srcOrd="1" destOrd="0" presId="urn:microsoft.com/office/officeart/2005/8/layout/hierarchy2"/>
    <dgm:cxn modelId="{40879055-A046-7348-AF0E-1DFC9FA02DE1}" srcId="{9C503553-AF91-324D-9BFC-49682530429D}" destId="{8EED7CD9-BC5B-FE4E-8034-8CC838C924EB}" srcOrd="0" destOrd="0" parTransId="{EAFBAA22-BA6B-8B41-A808-4E97272A4D5D}" sibTransId="{2947F3A8-4433-BA4A-BA54-54C486ADC498}"/>
    <dgm:cxn modelId="{A3154757-0285-D942-B691-F9324007A95D}" type="presOf" srcId="{02C8EA52-B907-794A-A291-8C0D677567A3}" destId="{8DDE7FE1-0FF8-7D4F-BF0E-A9AA923F7E79}" srcOrd="0" destOrd="0" presId="urn:microsoft.com/office/officeart/2005/8/layout/hierarchy2"/>
    <dgm:cxn modelId="{9897745E-9F88-0945-AF94-1637D02F44A4}" type="presOf" srcId="{0C5949EC-20BF-F045-A20B-03CF4A12EC67}" destId="{1C7D6420-5343-FB44-A9C5-468ED8A59770}" srcOrd="0" destOrd="0" presId="urn:microsoft.com/office/officeart/2005/8/layout/hierarchy2"/>
    <dgm:cxn modelId="{0A8AB362-5849-7D49-BEE2-FD4475A6A710}" type="presOf" srcId="{87B421D6-0C78-4D4C-8E64-03C9FAEB3673}" destId="{E0EFD628-9D3D-5C47-9B03-08608153A5CC}" srcOrd="0" destOrd="0" presId="urn:microsoft.com/office/officeart/2005/8/layout/hierarchy2"/>
    <dgm:cxn modelId="{30890D64-C4F4-5F46-9ECF-2AFE6D8D8035}" srcId="{68CECE33-EBDC-AA49-84FD-6904C13918B3}" destId="{B39680AA-9ABC-7940-86F3-428EE38B276D}" srcOrd="0" destOrd="0" parTransId="{02C8EA52-B907-794A-A291-8C0D677567A3}" sibTransId="{A49C6C6B-384F-4149-A1C9-E40ADA758BF5}"/>
    <dgm:cxn modelId="{0F73486A-0E24-CE41-BDE8-1B287890561B}" type="presOf" srcId="{EAFBAA22-BA6B-8B41-A808-4E97272A4D5D}" destId="{5B77C034-DAE5-AA41-BDE9-1CC02FDBF527}" srcOrd="1" destOrd="0" presId="urn:microsoft.com/office/officeart/2005/8/layout/hierarchy2"/>
    <dgm:cxn modelId="{D9A9B87A-115B-3B48-8A01-D838D4AEF409}" type="presOf" srcId="{73A0DBD2-498B-2841-877D-9AA1E0E735BE}" destId="{EC3AD141-2BDA-6C4D-B57E-4E1F337BA4E5}" srcOrd="0" destOrd="0" presId="urn:microsoft.com/office/officeart/2005/8/layout/hierarchy2"/>
    <dgm:cxn modelId="{345B057C-FD87-0F49-921D-A6F8B8EB0025}" srcId="{68CECE33-EBDC-AA49-84FD-6904C13918B3}" destId="{73A0DBD2-498B-2841-877D-9AA1E0E735BE}" srcOrd="1" destOrd="0" parTransId="{6C772679-A365-504E-A0CD-37B1B3821B78}" sibTransId="{BE4985DC-5EFE-AB48-A73B-B56D59629ECF}"/>
    <dgm:cxn modelId="{0755D07E-B898-9A40-BB1E-1D8464EB3ED9}" type="presOf" srcId="{1BADF154-42C3-6849-8722-F890D2620635}" destId="{BFBBE962-9824-8C4A-B62F-3E0C699FD59E}" srcOrd="0" destOrd="0" presId="urn:microsoft.com/office/officeart/2005/8/layout/hierarchy2"/>
    <dgm:cxn modelId="{9E31E57F-8144-8B42-9F5A-A64A8097F1BC}" type="presOf" srcId="{A1DE2BD0-8A21-3446-8BB7-2ACBCAC08F20}" destId="{43764667-49FF-0F44-BDC7-62F10216DC60}" srcOrd="0" destOrd="0" presId="urn:microsoft.com/office/officeart/2005/8/layout/hierarchy2"/>
    <dgm:cxn modelId="{012FF38E-8D36-B949-86BD-A71AF41ABF54}" srcId="{9C503553-AF91-324D-9BFC-49682530429D}" destId="{37BFDE02-D76D-E94D-A8D3-37B790E2885F}" srcOrd="1" destOrd="0" parTransId="{7FCADF6C-1E7F-AA41-8CBB-144C94FB7055}" sibTransId="{53E1BDA4-3945-6540-916C-7F81AA30C747}"/>
    <dgm:cxn modelId="{B7229A94-A4F4-884F-98E4-B48A0EBC8CE1}" type="presOf" srcId="{7FCADF6C-1E7F-AA41-8CBB-144C94FB7055}" destId="{66C6C80C-2C78-A145-8206-5D181D3191B3}" srcOrd="1" destOrd="0" presId="urn:microsoft.com/office/officeart/2005/8/layout/hierarchy2"/>
    <dgm:cxn modelId="{3C0B9097-0CA1-0043-9301-EF1CBF9D57DB}" type="presOf" srcId="{37BFDE02-D76D-E94D-A8D3-37B790E2885F}" destId="{4D916E59-377F-8744-B579-049479EB7ECB}" srcOrd="0" destOrd="0" presId="urn:microsoft.com/office/officeart/2005/8/layout/hierarchy2"/>
    <dgm:cxn modelId="{7539E49C-2BF6-C642-9151-C9857BA842A6}" type="presOf" srcId="{16C9E290-2B66-1E49-9075-6CA09280C6A1}" destId="{EA232852-EDE2-B54A-A353-9E60B77708AD}" srcOrd="1" destOrd="0" presId="urn:microsoft.com/office/officeart/2005/8/layout/hierarchy2"/>
    <dgm:cxn modelId="{B9678EA3-E60D-5A4F-81C2-FF354A358162}" type="presOf" srcId="{42E2EF29-64D3-0845-B0E1-93DC2789BFDA}" destId="{4447BE05-601E-454E-BCE0-CF5DF8695E5B}" srcOrd="0" destOrd="0" presId="urn:microsoft.com/office/officeart/2005/8/layout/hierarchy2"/>
    <dgm:cxn modelId="{6CDF9FA4-34F1-2043-93A0-C4C6D25F103F}" srcId="{1F320E85-9FDF-654F-997C-8A51C7E0F521}" destId="{8C48922B-B858-1342-A140-4DF3CA6D107D}" srcOrd="1" destOrd="0" parTransId="{E2610C48-1A86-F747-B6E3-8C12E1C251BD}" sibTransId="{16017399-DAE3-5E43-B23D-3A4A70967FBA}"/>
    <dgm:cxn modelId="{AA1290AF-D93A-3640-8B32-6F3D74372C48}" type="presOf" srcId="{1F320E85-9FDF-654F-997C-8A51C7E0F521}" destId="{C77FB1AE-C96D-C643-83CA-DA984FB2F768}" srcOrd="0" destOrd="0" presId="urn:microsoft.com/office/officeart/2005/8/layout/hierarchy2"/>
    <dgm:cxn modelId="{F69BDEBB-00B9-8047-8279-B0DE4E966DE9}" type="presOf" srcId="{F34606DF-DEB0-C947-9B81-4169248882AE}" destId="{7D3FE934-999A-2640-A551-42648723B50D}" srcOrd="0" destOrd="0" presId="urn:microsoft.com/office/officeart/2005/8/layout/hierarchy2"/>
    <dgm:cxn modelId="{8601F1BC-318F-2C42-9DBF-A4F17C86BECC}" srcId="{7ADF7ABF-AE6A-3945-9A0C-B2DEB8299F12}" destId="{9C503553-AF91-324D-9BFC-49682530429D}" srcOrd="0" destOrd="0" parTransId="{16C9E290-2B66-1E49-9075-6CA09280C6A1}" sibTransId="{25C3955B-590E-8546-952C-DD23B4F1F061}"/>
    <dgm:cxn modelId="{560F63BF-251C-9541-9E1F-4D7938359DAE}" type="presOf" srcId="{8A984549-6F2D-224F-B012-F31DBC7EE0D2}" destId="{17F49FA6-0799-B047-80AA-6CD812B5DE44}" srcOrd="0" destOrd="0" presId="urn:microsoft.com/office/officeart/2005/8/layout/hierarchy2"/>
    <dgm:cxn modelId="{0B3851C0-E7FA-7443-BDD4-DEED61A0C638}" type="presOf" srcId="{3C9814DE-2F14-E742-8D1B-8F0E2BE8A185}" destId="{1568D63F-9E81-444B-912D-0E943FE42F4E}" srcOrd="0" destOrd="0" presId="urn:microsoft.com/office/officeart/2005/8/layout/hierarchy2"/>
    <dgm:cxn modelId="{505637C4-7A99-8145-9D54-8E57D90A7968}" srcId="{7ADF7ABF-AE6A-3945-9A0C-B2DEB8299F12}" destId="{68CECE33-EBDC-AA49-84FD-6904C13918B3}" srcOrd="1" destOrd="0" parTransId="{87B421D6-0C78-4D4C-8E64-03C9FAEB3673}" sibTransId="{46099629-1A82-3948-8BC0-E94A8B4F1A1B}"/>
    <dgm:cxn modelId="{8C1DAEC7-2B18-8C44-A634-46EFD0FA6C39}" type="presOf" srcId="{6C772679-A365-504E-A0CD-37B1B3821B78}" destId="{E7ED6EA4-DDBE-CD45-A38B-6A879697D3F2}" srcOrd="0" destOrd="0" presId="urn:microsoft.com/office/officeart/2005/8/layout/hierarchy2"/>
    <dgm:cxn modelId="{508ED0C9-DDCD-F542-A2D9-80346F39A4B1}" srcId="{C5673047-6B9C-AF4D-B6AD-8A48967A2E6C}" destId="{484912E1-071C-E34E-9684-D99FA44F9551}" srcOrd="0" destOrd="0" parTransId="{8A984549-6F2D-224F-B012-F31DBC7EE0D2}" sibTransId="{4A6DE364-647E-F94C-8159-ABF73A2186FC}"/>
    <dgm:cxn modelId="{1DD2C4CB-34A9-5442-B86B-031AD73F7511}" type="presOf" srcId="{7FCADF6C-1E7F-AA41-8CBB-144C94FB7055}" destId="{1A3968C6-4A5E-864A-B8A1-E989881C5061}" srcOrd="0" destOrd="0" presId="urn:microsoft.com/office/officeart/2005/8/layout/hierarchy2"/>
    <dgm:cxn modelId="{24D5D1D1-DC56-E441-98DF-07C33AC703FC}" type="presOf" srcId="{8EED7CD9-BC5B-FE4E-8034-8CC838C924EB}" destId="{2DF9EE67-BBC1-DC4E-989D-8C7CAB05AB91}" srcOrd="0" destOrd="0" presId="urn:microsoft.com/office/officeart/2005/8/layout/hierarchy2"/>
    <dgm:cxn modelId="{A601E9D5-948F-B14A-907B-B785445B41B2}" srcId="{EB6FA9D8-DB81-FA41-AB33-441ABF6E143F}" destId="{0C5949EC-20BF-F045-A20B-03CF4A12EC67}" srcOrd="0" destOrd="0" parTransId="{DD889FF3-49D8-DD4A-90B7-B1C0BE4B80C6}" sibTransId="{0CCB52D3-CD4B-0942-B966-A0991DA08FE9}"/>
    <dgm:cxn modelId="{9A74C5D6-85BB-0F46-8093-87D150EA438C}" srcId="{3C9814DE-2F14-E742-8D1B-8F0E2BE8A185}" destId="{B705F4F4-3B7C-DE41-9B04-BF9B00B898AF}" srcOrd="1" destOrd="0" parTransId="{1BADF154-42C3-6849-8722-F890D2620635}" sibTransId="{8A6C4528-87B2-9445-8E41-15CF2306DE97}"/>
    <dgm:cxn modelId="{D63E58D7-9D53-4841-8BCC-04DBFBCCE18B}" srcId="{0C5949EC-20BF-F045-A20B-03CF4A12EC67}" destId="{1F320E85-9FDF-654F-997C-8A51C7E0F521}" srcOrd="0" destOrd="0" parTransId="{904364FF-056A-814D-84B8-7AD6AC5381ED}" sibTransId="{E8C7B498-A79F-5844-9CC6-6A4C02D38F9F}"/>
    <dgm:cxn modelId="{FB8746E0-34EC-F349-B3E9-DF0F6CB793AA}" type="presOf" srcId="{7ADF7ABF-AE6A-3945-9A0C-B2DEB8299F12}" destId="{84A852F0-1650-EC49-91EF-F55EAC17BECB}" srcOrd="0" destOrd="0" presId="urn:microsoft.com/office/officeart/2005/8/layout/hierarchy2"/>
    <dgm:cxn modelId="{E48C5BE1-7A8A-1045-A75E-53B9FF24D49E}" srcId="{8C48922B-B858-1342-A140-4DF3CA6D107D}" destId="{3C9814DE-2F14-E742-8D1B-8F0E2BE8A185}" srcOrd="0" destOrd="0" parTransId="{A1DE2BD0-8A21-3446-8BB7-2ACBCAC08F20}" sibTransId="{1A9AB458-C9CC-074C-BC42-BD9373FFFB0F}"/>
    <dgm:cxn modelId="{471868E1-946B-5442-BC26-7D22CFF13A5E}" type="presOf" srcId="{02C8EA52-B907-794A-A291-8C0D677567A3}" destId="{01E903D5-9CF9-4748-B9EB-47DC8ED71A70}" srcOrd="1" destOrd="0" presId="urn:microsoft.com/office/officeart/2005/8/layout/hierarchy2"/>
    <dgm:cxn modelId="{D8C05EE5-D3CA-BA49-AA8C-A1715E3C4195}" type="presOf" srcId="{E2610C48-1A86-F747-B6E3-8C12E1C251BD}" destId="{28E31407-B7E1-B649-81F3-D59A0EFC5A9F}" srcOrd="1" destOrd="0" presId="urn:microsoft.com/office/officeart/2005/8/layout/hierarchy2"/>
    <dgm:cxn modelId="{19D48BF5-39FF-E24B-A115-ABF8B72A7A7A}" type="presOf" srcId="{EB6FA9D8-DB81-FA41-AB33-441ABF6E143F}" destId="{5D55EE77-06E1-4C44-8CDE-DDF2D66CB5F5}" srcOrd="0" destOrd="0" presId="urn:microsoft.com/office/officeart/2005/8/layout/hierarchy2"/>
    <dgm:cxn modelId="{721F44FC-BB70-964A-A809-BA770F3D720C}" type="presOf" srcId="{8A984549-6F2D-224F-B012-F31DBC7EE0D2}" destId="{C03D2F1F-6F28-E945-8F3E-AB39E98DD0C6}" srcOrd="1" destOrd="0" presId="urn:microsoft.com/office/officeart/2005/8/layout/hierarchy2"/>
    <dgm:cxn modelId="{048AC1FE-2D4D-4C4C-A76D-49853E0E9FAF}" type="presOf" srcId="{DDFC27B8-CFBF-0945-A06E-F1101A578BF5}" destId="{44FDCD33-962C-1D4E-91E2-ED930D67B5B4}" srcOrd="1" destOrd="0" presId="urn:microsoft.com/office/officeart/2005/8/layout/hierarchy2"/>
    <dgm:cxn modelId="{91AB9ECF-A72E-C247-A025-5206455AC8C8}" type="presParOf" srcId="{5D55EE77-06E1-4C44-8CDE-DDF2D66CB5F5}" destId="{5A23F470-E064-274A-B36C-C9C4CFA349F7}" srcOrd="0" destOrd="0" presId="urn:microsoft.com/office/officeart/2005/8/layout/hierarchy2"/>
    <dgm:cxn modelId="{F414F24D-BBE0-D44D-8F1A-95FD9C9ABF89}" type="presParOf" srcId="{5A23F470-E064-274A-B36C-C9C4CFA349F7}" destId="{1C7D6420-5343-FB44-A9C5-468ED8A59770}" srcOrd="0" destOrd="0" presId="urn:microsoft.com/office/officeart/2005/8/layout/hierarchy2"/>
    <dgm:cxn modelId="{2E09B2B6-0399-0A48-B690-4AE30EABA9C7}" type="presParOf" srcId="{5A23F470-E064-274A-B36C-C9C4CFA349F7}" destId="{1362DE3F-891A-174A-BFB3-054AFE2FEB4E}" srcOrd="1" destOrd="0" presId="urn:microsoft.com/office/officeart/2005/8/layout/hierarchy2"/>
    <dgm:cxn modelId="{97500DFF-0777-2C41-A1A8-24F17A023F25}" type="presParOf" srcId="{1362DE3F-891A-174A-BFB3-054AFE2FEB4E}" destId="{892CC7A0-612F-3843-8FEB-F1D92EAD1F22}" srcOrd="0" destOrd="0" presId="urn:microsoft.com/office/officeart/2005/8/layout/hierarchy2"/>
    <dgm:cxn modelId="{CB3CA03D-34D1-B04C-9F66-554DAD08A7D7}" type="presParOf" srcId="{892CC7A0-612F-3843-8FEB-F1D92EAD1F22}" destId="{B6A36C2D-7ABE-3441-9AA1-B2F50C13185D}" srcOrd="0" destOrd="0" presId="urn:microsoft.com/office/officeart/2005/8/layout/hierarchy2"/>
    <dgm:cxn modelId="{0F4FDDAD-8649-DB42-94AB-517104AF8817}" type="presParOf" srcId="{1362DE3F-891A-174A-BFB3-054AFE2FEB4E}" destId="{0945AC1D-31C2-3148-8932-F0721172ED0E}" srcOrd="1" destOrd="0" presId="urn:microsoft.com/office/officeart/2005/8/layout/hierarchy2"/>
    <dgm:cxn modelId="{71BDFA12-FC21-814D-BDE8-E90A8C948384}" type="presParOf" srcId="{0945AC1D-31C2-3148-8932-F0721172ED0E}" destId="{C77FB1AE-C96D-C643-83CA-DA984FB2F768}" srcOrd="0" destOrd="0" presId="urn:microsoft.com/office/officeart/2005/8/layout/hierarchy2"/>
    <dgm:cxn modelId="{F4525913-1AC2-B64A-B101-346F9BBAD153}" type="presParOf" srcId="{0945AC1D-31C2-3148-8932-F0721172ED0E}" destId="{AF0B511F-1E1A-EF48-B700-5381EA84DBEB}" srcOrd="1" destOrd="0" presId="urn:microsoft.com/office/officeart/2005/8/layout/hierarchy2"/>
    <dgm:cxn modelId="{8D2AD111-2F30-9D49-8B41-CF93E0FB716B}" type="presParOf" srcId="{AF0B511F-1E1A-EF48-B700-5381EA84DBEB}" destId="{4447BE05-601E-454E-BCE0-CF5DF8695E5B}" srcOrd="0" destOrd="0" presId="urn:microsoft.com/office/officeart/2005/8/layout/hierarchy2"/>
    <dgm:cxn modelId="{BA66E938-5BF7-5C4E-B593-32C109E71463}" type="presParOf" srcId="{4447BE05-601E-454E-BCE0-CF5DF8695E5B}" destId="{97830488-21C7-B84A-8DEA-BA391E2C6C7C}" srcOrd="0" destOrd="0" presId="urn:microsoft.com/office/officeart/2005/8/layout/hierarchy2"/>
    <dgm:cxn modelId="{63276A2D-EFEA-6047-82CB-0E8DCC5CC7C0}" type="presParOf" srcId="{AF0B511F-1E1A-EF48-B700-5381EA84DBEB}" destId="{9FE688DD-3BEB-564C-B305-588E6A7EF88E}" srcOrd="1" destOrd="0" presId="urn:microsoft.com/office/officeart/2005/8/layout/hierarchy2"/>
    <dgm:cxn modelId="{17A7794D-4F03-A044-8B09-1F75B2AE9DC7}" type="presParOf" srcId="{9FE688DD-3BEB-564C-B305-588E6A7EF88E}" destId="{84A852F0-1650-EC49-91EF-F55EAC17BECB}" srcOrd="0" destOrd="0" presId="urn:microsoft.com/office/officeart/2005/8/layout/hierarchy2"/>
    <dgm:cxn modelId="{730A5650-B45A-0F4A-8E1E-F06DFC4C4E6C}" type="presParOf" srcId="{9FE688DD-3BEB-564C-B305-588E6A7EF88E}" destId="{73772588-FD61-BB45-9BB3-04DA25DE2DEF}" srcOrd="1" destOrd="0" presId="urn:microsoft.com/office/officeart/2005/8/layout/hierarchy2"/>
    <dgm:cxn modelId="{DA8EF86D-E116-5B4E-A19B-FD3E8B316991}" type="presParOf" srcId="{73772588-FD61-BB45-9BB3-04DA25DE2DEF}" destId="{428C9759-681E-DB4F-BFBD-215CE95A2B57}" srcOrd="0" destOrd="0" presId="urn:microsoft.com/office/officeart/2005/8/layout/hierarchy2"/>
    <dgm:cxn modelId="{FBFCE956-9A7D-EF41-ABB1-C96CAD33A37B}" type="presParOf" srcId="{428C9759-681E-DB4F-BFBD-215CE95A2B57}" destId="{EA232852-EDE2-B54A-A353-9E60B77708AD}" srcOrd="0" destOrd="0" presId="urn:microsoft.com/office/officeart/2005/8/layout/hierarchy2"/>
    <dgm:cxn modelId="{49B57307-C1A1-8343-AAE2-1F3F88B4670B}" type="presParOf" srcId="{73772588-FD61-BB45-9BB3-04DA25DE2DEF}" destId="{00CC01DB-BC9E-9E47-A1E7-E028165972D3}" srcOrd="1" destOrd="0" presId="urn:microsoft.com/office/officeart/2005/8/layout/hierarchy2"/>
    <dgm:cxn modelId="{57F2672D-EE03-D341-AF69-84D17AFD2CAB}" type="presParOf" srcId="{00CC01DB-BC9E-9E47-A1E7-E028165972D3}" destId="{A960B538-E59B-C245-8BAD-3C8E156722E3}" srcOrd="0" destOrd="0" presId="urn:microsoft.com/office/officeart/2005/8/layout/hierarchy2"/>
    <dgm:cxn modelId="{AA2E3C14-B55E-3641-AF6D-3EEF302BBFC1}" type="presParOf" srcId="{00CC01DB-BC9E-9E47-A1E7-E028165972D3}" destId="{6F12508D-60C9-1C4E-89FA-8B26B9C90F8A}" srcOrd="1" destOrd="0" presId="urn:microsoft.com/office/officeart/2005/8/layout/hierarchy2"/>
    <dgm:cxn modelId="{8973E2D6-1C14-084C-9E90-2ED1C6C93999}" type="presParOf" srcId="{6F12508D-60C9-1C4E-89FA-8B26B9C90F8A}" destId="{E30DA9D5-B41D-BC4E-A83E-9EF4FF10FDE4}" srcOrd="0" destOrd="0" presId="urn:microsoft.com/office/officeart/2005/8/layout/hierarchy2"/>
    <dgm:cxn modelId="{ABD3F975-E692-1E4C-8295-346DF09ADFA8}" type="presParOf" srcId="{E30DA9D5-B41D-BC4E-A83E-9EF4FF10FDE4}" destId="{5B77C034-DAE5-AA41-BDE9-1CC02FDBF527}" srcOrd="0" destOrd="0" presId="urn:microsoft.com/office/officeart/2005/8/layout/hierarchy2"/>
    <dgm:cxn modelId="{D25059E3-34A2-324C-93B8-F8545B78B4AD}" type="presParOf" srcId="{6F12508D-60C9-1C4E-89FA-8B26B9C90F8A}" destId="{E4FF7EBE-0982-E744-881B-E82B1EC1F442}" srcOrd="1" destOrd="0" presId="urn:microsoft.com/office/officeart/2005/8/layout/hierarchy2"/>
    <dgm:cxn modelId="{6D608B25-CE76-4245-96B8-A718B2F34B9B}" type="presParOf" srcId="{E4FF7EBE-0982-E744-881B-E82B1EC1F442}" destId="{2DF9EE67-BBC1-DC4E-989D-8C7CAB05AB91}" srcOrd="0" destOrd="0" presId="urn:microsoft.com/office/officeart/2005/8/layout/hierarchy2"/>
    <dgm:cxn modelId="{1F402F3C-4C3D-EE43-9537-9B5BBE3A8710}" type="presParOf" srcId="{E4FF7EBE-0982-E744-881B-E82B1EC1F442}" destId="{8A8006B6-737A-CA4D-8738-BFE853EB3FF2}" srcOrd="1" destOrd="0" presId="urn:microsoft.com/office/officeart/2005/8/layout/hierarchy2"/>
    <dgm:cxn modelId="{39C40D87-5B18-0D4B-9062-A67B41CEBB5C}" type="presParOf" srcId="{6F12508D-60C9-1C4E-89FA-8B26B9C90F8A}" destId="{1A3968C6-4A5E-864A-B8A1-E989881C5061}" srcOrd="2" destOrd="0" presId="urn:microsoft.com/office/officeart/2005/8/layout/hierarchy2"/>
    <dgm:cxn modelId="{DE27A746-9D96-CF46-AEFF-40309BE35508}" type="presParOf" srcId="{1A3968C6-4A5E-864A-B8A1-E989881C5061}" destId="{66C6C80C-2C78-A145-8206-5D181D3191B3}" srcOrd="0" destOrd="0" presId="urn:microsoft.com/office/officeart/2005/8/layout/hierarchy2"/>
    <dgm:cxn modelId="{02567C6E-C51C-9147-8F50-EFD82E1C387B}" type="presParOf" srcId="{6F12508D-60C9-1C4E-89FA-8B26B9C90F8A}" destId="{9D7212DD-F317-874C-9014-BF2FD6344767}" srcOrd="3" destOrd="0" presId="urn:microsoft.com/office/officeart/2005/8/layout/hierarchy2"/>
    <dgm:cxn modelId="{1172BDC4-83B5-D24F-9FAD-7C3A5BC126A4}" type="presParOf" srcId="{9D7212DD-F317-874C-9014-BF2FD6344767}" destId="{4D916E59-377F-8744-B579-049479EB7ECB}" srcOrd="0" destOrd="0" presId="urn:microsoft.com/office/officeart/2005/8/layout/hierarchy2"/>
    <dgm:cxn modelId="{421D3662-4C44-FF49-8004-576493FFEB62}" type="presParOf" srcId="{9D7212DD-F317-874C-9014-BF2FD6344767}" destId="{9CF1EB45-0291-8142-A5FA-0881119A9972}" srcOrd="1" destOrd="0" presId="urn:microsoft.com/office/officeart/2005/8/layout/hierarchy2"/>
    <dgm:cxn modelId="{C3F877DD-CAAD-D84D-8C06-7CAE99880A01}" type="presParOf" srcId="{73772588-FD61-BB45-9BB3-04DA25DE2DEF}" destId="{E0EFD628-9D3D-5C47-9B03-08608153A5CC}" srcOrd="2" destOrd="0" presId="urn:microsoft.com/office/officeart/2005/8/layout/hierarchy2"/>
    <dgm:cxn modelId="{323CC231-A71A-CD4F-91DD-7F151E85E1D6}" type="presParOf" srcId="{E0EFD628-9D3D-5C47-9B03-08608153A5CC}" destId="{4958F9FA-9355-8D46-9E3B-234C0829D2FE}" srcOrd="0" destOrd="0" presId="urn:microsoft.com/office/officeart/2005/8/layout/hierarchy2"/>
    <dgm:cxn modelId="{10AEF471-D31D-784A-8CDE-0E03F8E8BA2B}" type="presParOf" srcId="{73772588-FD61-BB45-9BB3-04DA25DE2DEF}" destId="{D8AD7E24-AFA1-FC41-A1FF-85DB57C4CD79}" srcOrd="3" destOrd="0" presId="urn:microsoft.com/office/officeart/2005/8/layout/hierarchy2"/>
    <dgm:cxn modelId="{F84E8EEA-4185-8D46-B9FD-0B1CB213158C}" type="presParOf" srcId="{D8AD7E24-AFA1-FC41-A1FF-85DB57C4CD79}" destId="{89725083-6CC6-174F-BEAE-8486D2B7719B}" srcOrd="0" destOrd="0" presId="urn:microsoft.com/office/officeart/2005/8/layout/hierarchy2"/>
    <dgm:cxn modelId="{76E158A3-58F2-F940-ACC2-3C86B83EC2AF}" type="presParOf" srcId="{D8AD7E24-AFA1-FC41-A1FF-85DB57C4CD79}" destId="{39AB9F3C-AF28-3644-A4DE-B4467CAFCF27}" srcOrd="1" destOrd="0" presId="urn:microsoft.com/office/officeart/2005/8/layout/hierarchy2"/>
    <dgm:cxn modelId="{ACB711DB-44F1-0D40-9073-524BA3C90298}" type="presParOf" srcId="{39AB9F3C-AF28-3644-A4DE-B4467CAFCF27}" destId="{8DDE7FE1-0FF8-7D4F-BF0E-A9AA923F7E79}" srcOrd="0" destOrd="0" presId="urn:microsoft.com/office/officeart/2005/8/layout/hierarchy2"/>
    <dgm:cxn modelId="{34E50A2B-EF6F-1F4E-B879-E76869848D0B}" type="presParOf" srcId="{8DDE7FE1-0FF8-7D4F-BF0E-A9AA923F7E79}" destId="{01E903D5-9CF9-4748-B9EB-47DC8ED71A70}" srcOrd="0" destOrd="0" presId="urn:microsoft.com/office/officeart/2005/8/layout/hierarchy2"/>
    <dgm:cxn modelId="{4D301A8E-8B15-7643-A632-8D9E0062CCC9}" type="presParOf" srcId="{39AB9F3C-AF28-3644-A4DE-B4467CAFCF27}" destId="{4515A41B-21C7-9941-BD8C-38CAA574B9D6}" srcOrd="1" destOrd="0" presId="urn:microsoft.com/office/officeart/2005/8/layout/hierarchy2"/>
    <dgm:cxn modelId="{E9A79250-A190-4E44-AC8A-B4C926F57385}" type="presParOf" srcId="{4515A41B-21C7-9941-BD8C-38CAA574B9D6}" destId="{CEBBCD30-1098-5D4A-A74F-EF268ADCBE42}" srcOrd="0" destOrd="0" presId="urn:microsoft.com/office/officeart/2005/8/layout/hierarchy2"/>
    <dgm:cxn modelId="{7EF76080-D7E1-3949-BA00-8317DA62F2D1}" type="presParOf" srcId="{4515A41B-21C7-9941-BD8C-38CAA574B9D6}" destId="{9591D7A1-C472-5348-B4F8-78580993A30F}" srcOrd="1" destOrd="0" presId="urn:microsoft.com/office/officeart/2005/8/layout/hierarchy2"/>
    <dgm:cxn modelId="{8C736B80-9B46-A043-B2FF-1FB0C2578465}" type="presParOf" srcId="{39AB9F3C-AF28-3644-A4DE-B4467CAFCF27}" destId="{E7ED6EA4-DDBE-CD45-A38B-6A879697D3F2}" srcOrd="2" destOrd="0" presId="urn:microsoft.com/office/officeart/2005/8/layout/hierarchy2"/>
    <dgm:cxn modelId="{BDE8BA92-8239-3645-A5D0-9F641F5CC2D0}" type="presParOf" srcId="{E7ED6EA4-DDBE-CD45-A38B-6A879697D3F2}" destId="{314C131F-A2F0-7340-8660-52CDBEB77CDE}" srcOrd="0" destOrd="0" presId="urn:microsoft.com/office/officeart/2005/8/layout/hierarchy2"/>
    <dgm:cxn modelId="{57E84D53-F13A-E746-A235-732EBE0829E4}" type="presParOf" srcId="{39AB9F3C-AF28-3644-A4DE-B4467CAFCF27}" destId="{A41A389A-F22D-FE40-9DF0-69133D462A5E}" srcOrd="3" destOrd="0" presId="urn:microsoft.com/office/officeart/2005/8/layout/hierarchy2"/>
    <dgm:cxn modelId="{57538F74-C43C-C04F-BBAD-B393E7453C63}" type="presParOf" srcId="{A41A389A-F22D-FE40-9DF0-69133D462A5E}" destId="{EC3AD141-2BDA-6C4D-B57E-4E1F337BA4E5}" srcOrd="0" destOrd="0" presId="urn:microsoft.com/office/officeart/2005/8/layout/hierarchy2"/>
    <dgm:cxn modelId="{45BF06BA-C4FD-BE44-9089-D9D934B4EF42}" type="presParOf" srcId="{A41A389A-F22D-FE40-9DF0-69133D462A5E}" destId="{744B4742-5349-F740-8F23-FBDF11F279FD}" srcOrd="1" destOrd="0" presId="urn:microsoft.com/office/officeart/2005/8/layout/hierarchy2"/>
    <dgm:cxn modelId="{B41F6FF7-D46E-D145-95EC-43A3F39A4BA9}" type="presParOf" srcId="{AF0B511F-1E1A-EF48-B700-5381EA84DBEB}" destId="{5F0C590C-50AA-124E-A855-C3F19B171F18}" srcOrd="2" destOrd="0" presId="urn:microsoft.com/office/officeart/2005/8/layout/hierarchy2"/>
    <dgm:cxn modelId="{5583E1FA-F723-D14F-958A-686D733B09E2}" type="presParOf" srcId="{5F0C590C-50AA-124E-A855-C3F19B171F18}" destId="{28E31407-B7E1-B649-81F3-D59A0EFC5A9F}" srcOrd="0" destOrd="0" presId="urn:microsoft.com/office/officeart/2005/8/layout/hierarchy2"/>
    <dgm:cxn modelId="{5D916AC0-39EF-AF43-B6F5-9CE1DAB70760}" type="presParOf" srcId="{AF0B511F-1E1A-EF48-B700-5381EA84DBEB}" destId="{D51C4521-E509-2E40-AC79-4FF8C953C0C4}" srcOrd="3" destOrd="0" presId="urn:microsoft.com/office/officeart/2005/8/layout/hierarchy2"/>
    <dgm:cxn modelId="{26F6A43B-F1BD-FA40-920A-03D2519802F1}" type="presParOf" srcId="{D51C4521-E509-2E40-AC79-4FF8C953C0C4}" destId="{FDF6E777-8F59-3848-A6F2-C1C345BFE339}" srcOrd="0" destOrd="0" presId="urn:microsoft.com/office/officeart/2005/8/layout/hierarchy2"/>
    <dgm:cxn modelId="{A99D24A5-581E-8E48-A311-9C7E1785E7B5}" type="presParOf" srcId="{D51C4521-E509-2E40-AC79-4FF8C953C0C4}" destId="{91B7BE8C-DB1C-2D45-B944-2931C193E98C}" srcOrd="1" destOrd="0" presId="urn:microsoft.com/office/officeart/2005/8/layout/hierarchy2"/>
    <dgm:cxn modelId="{9286C121-4E65-5D4E-B9D2-AC104197835C}" type="presParOf" srcId="{91B7BE8C-DB1C-2D45-B944-2931C193E98C}" destId="{43764667-49FF-0F44-BDC7-62F10216DC60}" srcOrd="0" destOrd="0" presId="urn:microsoft.com/office/officeart/2005/8/layout/hierarchy2"/>
    <dgm:cxn modelId="{75373DF4-B0F2-7444-BCA8-AC0A08066B45}" type="presParOf" srcId="{43764667-49FF-0F44-BDC7-62F10216DC60}" destId="{7DAACB00-6146-D74E-A5E0-B0BA71CE63BF}" srcOrd="0" destOrd="0" presId="urn:microsoft.com/office/officeart/2005/8/layout/hierarchy2"/>
    <dgm:cxn modelId="{AC995003-5F37-0C45-855A-462FDA4B1FAD}" type="presParOf" srcId="{91B7BE8C-DB1C-2D45-B944-2931C193E98C}" destId="{63B5389E-D0E9-C147-A3CE-5524F7964E77}" srcOrd="1" destOrd="0" presId="urn:microsoft.com/office/officeart/2005/8/layout/hierarchy2"/>
    <dgm:cxn modelId="{68135A42-2AAD-B346-9ECA-211719BA5616}" type="presParOf" srcId="{63B5389E-D0E9-C147-A3CE-5524F7964E77}" destId="{1568D63F-9E81-444B-912D-0E943FE42F4E}" srcOrd="0" destOrd="0" presId="urn:microsoft.com/office/officeart/2005/8/layout/hierarchy2"/>
    <dgm:cxn modelId="{733C2A91-FA34-0749-88A2-61E12FE4F5DD}" type="presParOf" srcId="{63B5389E-D0E9-C147-A3CE-5524F7964E77}" destId="{93E51E27-4AD9-D14B-A17C-CDBE993D5B63}" srcOrd="1" destOrd="0" presId="urn:microsoft.com/office/officeart/2005/8/layout/hierarchy2"/>
    <dgm:cxn modelId="{18F705C2-6AF9-F441-A43C-068B95A37FD3}" type="presParOf" srcId="{93E51E27-4AD9-D14B-A17C-CDBE993D5B63}" destId="{7D3FE934-999A-2640-A551-42648723B50D}" srcOrd="0" destOrd="0" presId="urn:microsoft.com/office/officeart/2005/8/layout/hierarchy2"/>
    <dgm:cxn modelId="{937D6FC3-70E4-954B-8721-15E9BC96E0E1}" type="presParOf" srcId="{7D3FE934-999A-2640-A551-42648723B50D}" destId="{108CB111-D67D-3847-9FF4-CAA1289F49C8}" srcOrd="0" destOrd="0" presId="urn:microsoft.com/office/officeart/2005/8/layout/hierarchy2"/>
    <dgm:cxn modelId="{3CED07DE-CC7C-CA4F-8626-4EBC48B4CEB1}" type="presParOf" srcId="{93E51E27-4AD9-D14B-A17C-CDBE993D5B63}" destId="{ED97AA26-F168-6F4F-9AA7-8314CC1BA79E}" srcOrd="1" destOrd="0" presId="urn:microsoft.com/office/officeart/2005/8/layout/hierarchy2"/>
    <dgm:cxn modelId="{585E4408-6AB1-FA44-9976-30465BD76EBB}" type="presParOf" srcId="{ED97AA26-F168-6F4F-9AA7-8314CC1BA79E}" destId="{98394AA6-08ED-D347-9D70-DBF7D722B640}" srcOrd="0" destOrd="0" presId="urn:microsoft.com/office/officeart/2005/8/layout/hierarchy2"/>
    <dgm:cxn modelId="{B93CA477-9834-5A48-9AEB-594B206D632C}" type="presParOf" srcId="{ED97AA26-F168-6F4F-9AA7-8314CC1BA79E}" destId="{D00E378B-F3B8-144A-AC54-50A273881405}" srcOrd="1" destOrd="0" presId="urn:microsoft.com/office/officeart/2005/8/layout/hierarchy2"/>
    <dgm:cxn modelId="{E2B3A6DF-3605-E54C-8684-938323C59C98}" type="presParOf" srcId="{93E51E27-4AD9-D14B-A17C-CDBE993D5B63}" destId="{BFBBE962-9824-8C4A-B62F-3E0C699FD59E}" srcOrd="2" destOrd="0" presId="urn:microsoft.com/office/officeart/2005/8/layout/hierarchy2"/>
    <dgm:cxn modelId="{05799515-FA5F-5E40-BB82-86800F66F00D}" type="presParOf" srcId="{BFBBE962-9824-8C4A-B62F-3E0C699FD59E}" destId="{0FF7A988-E463-0F4E-9330-72D71A27561C}" srcOrd="0" destOrd="0" presId="urn:microsoft.com/office/officeart/2005/8/layout/hierarchy2"/>
    <dgm:cxn modelId="{ACC893C9-FBA0-864C-A1CF-17AF3C7F31D2}" type="presParOf" srcId="{93E51E27-4AD9-D14B-A17C-CDBE993D5B63}" destId="{F4BECEBF-27DB-7E4E-8804-7C5DB2E82067}" srcOrd="3" destOrd="0" presId="urn:microsoft.com/office/officeart/2005/8/layout/hierarchy2"/>
    <dgm:cxn modelId="{CC5579EE-1356-134C-8B37-8EC858AFCF21}" type="presParOf" srcId="{F4BECEBF-27DB-7E4E-8804-7C5DB2E82067}" destId="{97ACFF79-FF44-2042-8971-FB4A1646FEAC}" srcOrd="0" destOrd="0" presId="urn:microsoft.com/office/officeart/2005/8/layout/hierarchy2"/>
    <dgm:cxn modelId="{CA2B434B-0933-2345-8544-11E2419E8C9D}" type="presParOf" srcId="{F4BECEBF-27DB-7E4E-8804-7C5DB2E82067}" destId="{A1AFBB5E-79E9-8641-9330-F88339B30885}" srcOrd="1" destOrd="0" presId="urn:microsoft.com/office/officeart/2005/8/layout/hierarchy2"/>
    <dgm:cxn modelId="{1E245BFC-8A7E-824C-BB19-2883B5C6B73D}" type="presParOf" srcId="{1362DE3F-891A-174A-BFB3-054AFE2FEB4E}" destId="{0FAB8B52-7925-0A46-9ED4-C74E84CE5EBF}" srcOrd="2" destOrd="0" presId="urn:microsoft.com/office/officeart/2005/8/layout/hierarchy2"/>
    <dgm:cxn modelId="{0C288EE6-81A5-4C47-9332-5EDB7D8CEA43}" type="presParOf" srcId="{0FAB8B52-7925-0A46-9ED4-C74E84CE5EBF}" destId="{44FDCD33-962C-1D4E-91E2-ED930D67B5B4}" srcOrd="0" destOrd="0" presId="urn:microsoft.com/office/officeart/2005/8/layout/hierarchy2"/>
    <dgm:cxn modelId="{8EAC6FBD-EB73-A04C-BE0D-C5E1D9609B8D}" type="presParOf" srcId="{1362DE3F-891A-174A-BFB3-054AFE2FEB4E}" destId="{63E07BC8-B94B-514A-85CB-5508EFAA8D49}" srcOrd="3" destOrd="0" presId="urn:microsoft.com/office/officeart/2005/8/layout/hierarchy2"/>
    <dgm:cxn modelId="{C7D90767-CEA8-2948-A5DB-47D9EBBEDD54}" type="presParOf" srcId="{63E07BC8-B94B-514A-85CB-5508EFAA8D49}" destId="{9F2E2297-C0EB-9D42-B9B0-289EC999783B}" srcOrd="0" destOrd="0" presId="urn:microsoft.com/office/officeart/2005/8/layout/hierarchy2"/>
    <dgm:cxn modelId="{3792B9A6-44D4-BD42-B60F-6D52753E5909}" type="presParOf" srcId="{63E07BC8-B94B-514A-85CB-5508EFAA8D49}" destId="{5CACEC75-DC38-AC4A-8193-6C7275957D3C}" srcOrd="1" destOrd="0" presId="urn:microsoft.com/office/officeart/2005/8/layout/hierarchy2"/>
    <dgm:cxn modelId="{E2B63BA9-8C1E-4645-A3AD-2A6EC83ACD52}" type="presParOf" srcId="{5CACEC75-DC38-AC4A-8193-6C7275957D3C}" destId="{17F49FA6-0799-B047-80AA-6CD812B5DE44}" srcOrd="0" destOrd="0" presId="urn:microsoft.com/office/officeart/2005/8/layout/hierarchy2"/>
    <dgm:cxn modelId="{64802CD7-3CA2-4840-B4B4-AB775E4E9726}" type="presParOf" srcId="{17F49FA6-0799-B047-80AA-6CD812B5DE44}" destId="{C03D2F1F-6F28-E945-8F3E-AB39E98DD0C6}" srcOrd="0" destOrd="0" presId="urn:microsoft.com/office/officeart/2005/8/layout/hierarchy2"/>
    <dgm:cxn modelId="{05E9DF13-27EC-B147-B79B-17B547C99497}" type="presParOf" srcId="{5CACEC75-DC38-AC4A-8193-6C7275957D3C}" destId="{3321F00C-B6FE-E040-A42C-ED6B1B9EC822}" srcOrd="1" destOrd="0" presId="urn:microsoft.com/office/officeart/2005/8/layout/hierarchy2"/>
    <dgm:cxn modelId="{71C64EB9-B12D-9F4B-AF5B-C94DA9649B17}" type="presParOf" srcId="{3321F00C-B6FE-E040-A42C-ED6B1B9EC822}" destId="{EE4A6C2B-FC5E-C74E-B6AF-D090A5A2BC12}" srcOrd="0" destOrd="0" presId="urn:microsoft.com/office/officeart/2005/8/layout/hierarchy2"/>
    <dgm:cxn modelId="{62912F35-C74F-354B-AE1C-F14EB59CC863}" type="presParOf" srcId="{3321F00C-B6FE-E040-A42C-ED6B1B9EC822}" destId="{CBCDB183-45AF-7341-94B3-30F94DEED51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3F8900-9B23-C745-8EE2-96CCAF2D1A96}" type="doc">
      <dgm:prSet loTypeId="urn:microsoft.com/office/officeart/2008/layout/VerticalCurvedList" loCatId="" qsTypeId="urn:microsoft.com/office/officeart/2005/8/quickstyle/simple1" qsCatId="simple" csTypeId="urn:microsoft.com/office/officeart/2005/8/colors/accent1_3" csCatId="accent1" phldr="1"/>
      <dgm:spPr/>
      <dgm:t>
        <a:bodyPr/>
        <a:lstStyle/>
        <a:p>
          <a:endParaRPr lang="fr-FR"/>
        </a:p>
      </dgm:t>
    </dgm:pt>
    <dgm:pt modelId="{7C5F062F-729C-9441-99F5-56F5875C6ECA}">
      <dgm:prSet phldrT="[Texte]"/>
      <dgm:spPr/>
      <dgm:t>
        <a:bodyPr/>
        <a:lstStyle/>
        <a:p>
          <a:r>
            <a:rPr lang="fr-FR">
              <a:latin typeface="Gill Sans MT"/>
              <a:cs typeface="Gill Sans MT"/>
            </a:rPr>
            <a:t>Introduction</a:t>
          </a:r>
        </a:p>
      </dgm:t>
    </dgm:pt>
    <dgm:pt modelId="{4573E0AD-8C41-2D4B-A79E-3E5F2DF15260}" type="parTrans" cxnId="{9F01F5F5-56F4-2B43-A59F-191AFACE0D0F}">
      <dgm:prSet/>
      <dgm:spPr/>
      <dgm:t>
        <a:bodyPr/>
        <a:lstStyle/>
        <a:p>
          <a:endParaRPr lang="fr-FR"/>
        </a:p>
      </dgm:t>
    </dgm:pt>
    <dgm:pt modelId="{94E438AD-EBD7-1B4D-A792-376171CF18C7}" type="sibTrans" cxnId="{9F01F5F5-56F4-2B43-A59F-191AFACE0D0F}">
      <dgm:prSet/>
      <dgm:spPr/>
      <dgm:t>
        <a:bodyPr/>
        <a:lstStyle/>
        <a:p>
          <a:endParaRPr lang="fr-FR"/>
        </a:p>
      </dgm:t>
    </dgm:pt>
    <dgm:pt modelId="{987A1FDE-B1D0-9A4C-82AD-DBFE0F52E10E}">
      <dgm:prSet/>
      <dgm:spPr>
        <a:solidFill>
          <a:schemeClr val="accent2"/>
        </a:solidFill>
      </dgm:spPr>
      <dgm:t>
        <a:bodyPr/>
        <a:lstStyle/>
        <a:p>
          <a:r>
            <a:rPr lang="fr-FR" dirty="0">
              <a:latin typeface="Gill Sans MT"/>
              <a:cs typeface="Gill Sans MT"/>
            </a:rPr>
            <a:t>Typologie du télétravail</a:t>
          </a:r>
        </a:p>
      </dgm:t>
    </dgm:pt>
    <dgm:pt modelId="{C9A1A0F1-423A-CA43-9CD6-EBDFC50B6FD8}" type="parTrans" cxnId="{B05A81AD-4F19-E847-B15C-94238CC570B3}">
      <dgm:prSet/>
      <dgm:spPr/>
      <dgm:t>
        <a:bodyPr/>
        <a:lstStyle/>
        <a:p>
          <a:endParaRPr lang="fr-FR"/>
        </a:p>
      </dgm:t>
    </dgm:pt>
    <dgm:pt modelId="{C43B8795-6FF4-4F4B-BAF5-94BBB959B71E}" type="sibTrans" cxnId="{B05A81AD-4F19-E847-B15C-94238CC570B3}">
      <dgm:prSet/>
      <dgm:spPr/>
      <dgm:t>
        <a:bodyPr/>
        <a:lstStyle/>
        <a:p>
          <a:endParaRPr lang="fr-FR"/>
        </a:p>
      </dgm:t>
    </dgm:pt>
    <dgm:pt modelId="{A48BFA2B-62BD-D049-BBA5-029758BB95E0}">
      <dgm:prSet/>
      <dgm:spPr>
        <a:solidFill>
          <a:schemeClr val="accent3"/>
        </a:solidFill>
      </dgm:spPr>
      <dgm:t>
        <a:bodyPr/>
        <a:lstStyle/>
        <a:p>
          <a:r>
            <a:rPr lang="fr-FR" dirty="0">
              <a:latin typeface="Gill Sans MT"/>
              <a:cs typeface="Gill Sans MT"/>
            </a:rPr>
            <a:t>Remboursement de frais par l’employeur</a:t>
          </a:r>
        </a:p>
      </dgm:t>
    </dgm:pt>
    <dgm:pt modelId="{C830472F-5420-9245-8BBA-CD8E7FC8B2B8}" type="parTrans" cxnId="{350EF10A-34BF-894E-ADA9-935A08423CB2}">
      <dgm:prSet/>
      <dgm:spPr/>
      <dgm:t>
        <a:bodyPr/>
        <a:lstStyle/>
        <a:p>
          <a:endParaRPr lang="fr-FR"/>
        </a:p>
      </dgm:t>
    </dgm:pt>
    <dgm:pt modelId="{87693751-2B65-804E-BD3C-ED0115ED3DDD}" type="sibTrans" cxnId="{350EF10A-34BF-894E-ADA9-935A08423CB2}">
      <dgm:prSet/>
      <dgm:spPr/>
      <dgm:t>
        <a:bodyPr/>
        <a:lstStyle/>
        <a:p>
          <a:endParaRPr lang="fr-FR"/>
        </a:p>
      </dgm:t>
    </dgm:pt>
    <dgm:pt modelId="{A1477405-27DA-F547-ABE4-E0457CD2BDDB}">
      <dgm:prSet/>
      <dgm:spPr/>
      <dgm:t>
        <a:bodyPr/>
        <a:lstStyle/>
        <a:p>
          <a:r>
            <a:rPr lang="fr-FR" dirty="0">
              <a:latin typeface="Gill Sans MT"/>
              <a:cs typeface="Gill Sans MT"/>
            </a:rPr>
            <a:t>Vue panoramique des législations impactées par le télétravail</a:t>
          </a:r>
        </a:p>
      </dgm:t>
    </dgm:pt>
    <dgm:pt modelId="{4E9BBBA9-784C-754C-BBEA-85172D7485F4}" type="parTrans" cxnId="{F522F5BF-6BA9-7040-BE01-F55455E8BED3}">
      <dgm:prSet/>
      <dgm:spPr/>
      <dgm:t>
        <a:bodyPr/>
        <a:lstStyle/>
        <a:p>
          <a:endParaRPr lang="fr-FR"/>
        </a:p>
      </dgm:t>
    </dgm:pt>
    <dgm:pt modelId="{7FA6E949-A8A8-0D4C-A673-E0300D285DF9}" type="sibTrans" cxnId="{F522F5BF-6BA9-7040-BE01-F55455E8BED3}">
      <dgm:prSet/>
      <dgm:spPr/>
      <dgm:t>
        <a:bodyPr/>
        <a:lstStyle/>
        <a:p>
          <a:endParaRPr lang="fr-FR"/>
        </a:p>
      </dgm:t>
    </dgm:pt>
    <dgm:pt modelId="{19D8A396-052E-DD4D-860D-90D2ED63E481}">
      <dgm:prSet/>
      <dgm:spPr/>
      <dgm:t>
        <a:bodyPr/>
        <a:lstStyle/>
        <a:p>
          <a:r>
            <a:rPr lang="fr-FR">
              <a:latin typeface="Gill Sans MT"/>
              <a:cs typeface="Gill Sans MT"/>
            </a:rPr>
            <a:t>Conclusion et évaluation</a:t>
          </a:r>
        </a:p>
      </dgm:t>
    </dgm:pt>
    <dgm:pt modelId="{55E84644-DB88-E54B-9D9E-47A32D8CE685}" type="parTrans" cxnId="{3CA05F88-7A64-B24A-BB1F-F72B9FB24541}">
      <dgm:prSet/>
      <dgm:spPr/>
      <dgm:t>
        <a:bodyPr/>
        <a:lstStyle/>
        <a:p>
          <a:endParaRPr lang="fr-FR"/>
        </a:p>
      </dgm:t>
    </dgm:pt>
    <dgm:pt modelId="{EA098D43-6779-EF44-BFD5-B1D0A3645BB7}" type="sibTrans" cxnId="{3CA05F88-7A64-B24A-BB1F-F72B9FB24541}">
      <dgm:prSet/>
      <dgm:spPr/>
      <dgm:t>
        <a:bodyPr/>
        <a:lstStyle/>
        <a:p>
          <a:endParaRPr lang="fr-FR"/>
        </a:p>
      </dgm:t>
    </dgm:pt>
    <dgm:pt modelId="{4768BC52-59F7-3446-9B22-9CFAFD49BC04}" type="pres">
      <dgm:prSet presAssocID="{383F8900-9B23-C745-8EE2-96CCAF2D1A96}" presName="Name0" presStyleCnt="0">
        <dgm:presLayoutVars>
          <dgm:chMax val="7"/>
          <dgm:chPref val="7"/>
          <dgm:dir/>
        </dgm:presLayoutVars>
      </dgm:prSet>
      <dgm:spPr/>
    </dgm:pt>
    <dgm:pt modelId="{F5B28272-6B2D-2345-859A-03EE576CAD0C}" type="pres">
      <dgm:prSet presAssocID="{383F8900-9B23-C745-8EE2-96CCAF2D1A96}" presName="Name1" presStyleCnt="0"/>
      <dgm:spPr/>
    </dgm:pt>
    <dgm:pt modelId="{CFB6C094-263C-8A47-852F-204ED7FE4F21}" type="pres">
      <dgm:prSet presAssocID="{383F8900-9B23-C745-8EE2-96CCAF2D1A96}" presName="cycle" presStyleCnt="0"/>
      <dgm:spPr/>
    </dgm:pt>
    <dgm:pt modelId="{618492EE-9450-D840-997D-8FB95BC8D3E3}" type="pres">
      <dgm:prSet presAssocID="{383F8900-9B23-C745-8EE2-96CCAF2D1A96}" presName="srcNode" presStyleLbl="node1" presStyleIdx="0" presStyleCnt="5"/>
      <dgm:spPr/>
    </dgm:pt>
    <dgm:pt modelId="{776CC69E-F0C7-B044-85D3-F71A8A7FF701}" type="pres">
      <dgm:prSet presAssocID="{383F8900-9B23-C745-8EE2-96CCAF2D1A96}" presName="conn" presStyleLbl="parChTrans1D2" presStyleIdx="0" presStyleCnt="1"/>
      <dgm:spPr/>
    </dgm:pt>
    <dgm:pt modelId="{CB4FAE10-FD5D-204D-89D9-506D7300DD82}" type="pres">
      <dgm:prSet presAssocID="{383F8900-9B23-C745-8EE2-96CCAF2D1A96}" presName="extraNode" presStyleLbl="node1" presStyleIdx="0" presStyleCnt="5"/>
      <dgm:spPr/>
    </dgm:pt>
    <dgm:pt modelId="{C24BB539-D630-0545-84CC-E6F6A4A83476}" type="pres">
      <dgm:prSet presAssocID="{383F8900-9B23-C745-8EE2-96CCAF2D1A96}" presName="dstNode" presStyleLbl="node1" presStyleIdx="0" presStyleCnt="5"/>
      <dgm:spPr/>
    </dgm:pt>
    <dgm:pt modelId="{7CD43B6A-47B0-A247-9488-13FD0B3795A3}" type="pres">
      <dgm:prSet presAssocID="{7C5F062F-729C-9441-99F5-56F5875C6ECA}" presName="text_1" presStyleLbl="node1" presStyleIdx="0" presStyleCnt="5">
        <dgm:presLayoutVars>
          <dgm:bulletEnabled val="1"/>
        </dgm:presLayoutVars>
      </dgm:prSet>
      <dgm:spPr/>
    </dgm:pt>
    <dgm:pt modelId="{B053ED84-35A2-1748-BBBB-E37079D9069C}" type="pres">
      <dgm:prSet presAssocID="{7C5F062F-729C-9441-99F5-56F5875C6ECA}" presName="accent_1" presStyleCnt="0"/>
      <dgm:spPr/>
    </dgm:pt>
    <dgm:pt modelId="{74F642EE-6F07-0E4A-B94C-E4893909C602}" type="pres">
      <dgm:prSet presAssocID="{7C5F062F-729C-9441-99F5-56F5875C6ECA}" presName="accentRepeatNode" presStyleLbl="solidFgAcc1" presStyleIdx="0" presStyleCnt="5"/>
      <dgm:spPr/>
    </dgm:pt>
    <dgm:pt modelId="{C0B7C22E-8066-D044-B4BA-17F94E0BB508}" type="pres">
      <dgm:prSet presAssocID="{987A1FDE-B1D0-9A4C-82AD-DBFE0F52E10E}" presName="text_2" presStyleLbl="node1" presStyleIdx="1" presStyleCnt="5">
        <dgm:presLayoutVars>
          <dgm:bulletEnabled val="1"/>
        </dgm:presLayoutVars>
      </dgm:prSet>
      <dgm:spPr/>
    </dgm:pt>
    <dgm:pt modelId="{84268CFA-212A-D94A-BE9E-5DD35058527A}" type="pres">
      <dgm:prSet presAssocID="{987A1FDE-B1D0-9A4C-82AD-DBFE0F52E10E}" presName="accent_2" presStyleCnt="0"/>
      <dgm:spPr/>
    </dgm:pt>
    <dgm:pt modelId="{C04D9C02-438F-3540-ACA4-3A08A3632C95}" type="pres">
      <dgm:prSet presAssocID="{987A1FDE-B1D0-9A4C-82AD-DBFE0F52E10E}" presName="accentRepeatNode" presStyleLbl="solidFgAcc1" presStyleIdx="1" presStyleCnt="5"/>
      <dgm:spPr/>
    </dgm:pt>
    <dgm:pt modelId="{465CE959-68C2-C447-A66A-6DD44E78B1AB}" type="pres">
      <dgm:prSet presAssocID="{A48BFA2B-62BD-D049-BBA5-029758BB95E0}" presName="text_3" presStyleLbl="node1" presStyleIdx="2" presStyleCnt="5">
        <dgm:presLayoutVars>
          <dgm:bulletEnabled val="1"/>
        </dgm:presLayoutVars>
      </dgm:prSet>
      <dgm:spPr/>
    </dgm:pt>
    <dgm:pt modelId="{D8C47120-10A8-FF40-9BD8-8E38CC2534CA}" type="pres">
      <dgm:prSet presAssocID="{A48BFA2B-62BD-D049-BBA5-029758BB95E0}" presName="accent_3" presStyleCnt="0"/>
      <dgm:spPr/>
    </dgm:pt>
    <dgm:pt modelId="{8F3ECE68-38E8-DB4C-A8DC-55C5826AC694}" type="pres">
      <dgm:prSet presAssocID="{A48BFA2B-62BD-D049-BBA5-029758BB95E0}" presName="accentRepeatNode" presStyleLbl="solidFgAcc1" presStyleIdx="2" presStyleCnt="5"/>
      <dgm:spPr/>
    </dgm:pt>
    <dgm:pt modelId="{F63EAEAC-821A-9646-83A8-1ECD11EBB6DD}" type="pres">
      <dgm:prSet presAssocID="{A1477405-27DA-F547-ABE4-E0457CD2BDDB}" presName="text_4" presStyleLbl="node1" presStyleIdx="3" presStyleCnt="5">
        <dgm:presLayoutVars>
          <dgm:bulletEnabled val="1"/>
        </dgm:presLayoutVars>
      </dgm:prSet>
      <dgm:spPr/>
    </dgm:pt>
    <dgm:pt modelId="{C566595E-F6C2-C646-BEC6-A758111099F9}" type="pres">
      <dgm:prSet presAssocID="{A1477405-27DA-F547-ABE4-E0457CD2BDDB}" presName="accent_4" presStyleCnt="0"/>
      <dgm:spPr/>
    </dgm:pt>
    <dgm:pt modelId="{B79F9300-2A58-E043-952C-13385D8FF4F0}" type="pres">
      <dgm:prSet presAssocID="{A1477405-27DA-F547-ABE4-E0457CD2BDDB}" presName="accentRepeatNode" presStyleLbl="solidFgAcc1" presStyleIdx="3" presStyleCnt="5"/>
      <dgm:spPr/>
    </dgm:pt>
    <dgm:pt modelId="{40E2C1B6-7B9C-774A-BAF6-2635B0F633A9}" type="pres">
      <dgm:prSet presAssocID="{19D8A396-052E-DD4D-860D-90D2ED63E481}" presName="text_5" presStyleLbl="node1" presStyleIdx="4" presStyleCnt="5">
        <dgm:presLayoutVars>
          <dgm:bulletEnabled val="1"/>
        </dgm:presLayoutVars>
      </dgm:prSet>
      <dgm:spPr/>
    </dgm:pt>
    <dgm:pt modelId="{C9581679-5B58-DB45-AA9A-F6BB7C6C53AB}" type="pres">
      <dgm:prSet presAssocID="{19D8A396-052E-DD4D-860D-90D2ED63E481}" presName="accent_5" presStyleCnt="0"/>
      <dgm:spPr/>
    </dgm:pt>
    <dgm:pt modelId="{2AD6966E-A5E9-F248-A445-2655229B8DC7}" type="pres">
      <dgm:prSet presAssocID="{19D8A396-052E-DD4D-860D-90D2ED63E481}" presName="accentRepeatNode" presStyleLbl="solidFgAcc1" presStyleIdx="4" presStyleCnt="5"/>
      <dgm:spPr/>
    </dgm:pt>
  </dgm:ptLst>
  <dgm:cxnLst>
    <dgm:cxn modelId="{350EF10A-34BF-894E-ADA9-935A08423CB2}" srcId="{383F8900-9B23-C745-8EE2-96CCAF2D1A96}" destId="{A48BFA2B-62BD-D049-BBA5-029758BB95E0}" srcOrd="2" destOrd="0" parTransId="{C830472F-5420-9245-8BBA-CD8E7FC8B2B8}" sibTransId="{87693751-2B65-804E-BD3C-ED0115ED3DDD}"/>
    <dgm:cxn modelId="{BCF39F45-BD9C-064B-A0A6-4FF879718AC9}" type="presOf" srcId="{7C5F062F-729C-9441-99F5-56F5875C6ECA}" destId="{7CD43B6A-47B0-A247-9488-13FD0B3795A3}" srcOrd="0" destOrd="0" presId="urn:microsoft.com/office/officeart/2008/layout/VerticalCurvedList"/>
    <dgm:cxn modelId="{EB6A9A7D-EB3E-384B-ADBB-80F20F88C20C}" type="presOf" srcId="{A1477405-27DA-F547-ABE4-E0457CD2BDDB}" destId="{F63EAEAC-821A-9646-83A8-1ECD11EBB6DD}" srcOrd="0" destOrd="0" presId="urn:microsoft.com/office/officeart/2008/layout/VerticalCurvedList"/>
    <dgm:cxn modelId="{3CA05F88-7A64-B24A-BB1F-F72B9FB24541}" srcId="{383F8900-9B23-C745-8EE2-96CCAF2D1A96}" destId="{19D8A396-052E-DD4D-860D-90D2ED63E481}" srcOrd="4" destOrd="0" parTransId="{55E84644-DB88-E54B-9D9E-47A32D8CE685}" sibTransId="{EA098D43-6779-EF44-BFD5-B1D0A3645BB7}"/>
    <dgm:cxn modelId="{718AD3A0-663E-DF43-86D7-2C118C1882EC}" type="presOf" srcId="{383F8900-9B23-C745-8EE2-96CCAF2D1A96}" destId="{4768BC52-59F7-3446-9B22-9CFAFD49BC04}" srcOrd="0" destOrd="0" presId="urn:microsoft.com/office/officeart/2008/layout/VerticalCurvedList"/>
    <dgm:cxn modelId="{B05A81AD-4F19-E847-B15C-94238CC570B3}" srcId="{383F8900-9B23-C745-8EE2-96CCAF2D1A96}" destId="{987A1FDE-B1D0-9A4C-82AD-DBFE0F52E10E}" srcOrd="1" destOrd="0" parTransId="{C9A1A0F1-423A-CA43-9CD6-EBDFC50B6FD8}" sibTransId="{C43B8795-6FF4-4F4B-BAF5-94BBB959B71E}"/>
    <dgm:cxn modelId="{F522F5BF-6BA9-7040-BE01-F55455E8BED3}" srcId="{383F8900-9B23-C745-8EE2-96CCAF2D1A96}" destId="{A1477405-27DA-F547-ABE4-E0457CD2BDDB}" srcOrd="3" destOrd="0" parTransId="{4E9BBBA9-784C-754C-BBEA-85172D7485F4}" sibTransId="{7FA6E949-A8A8-0D4C-A673-E0300D285DF9}"/>
    <dgm:cxn modelId="{007974C6-F1AD-3D47-BCDF-8A5A57B24323}" type="presOf" srcId="{19D8A396-052E-DD4D-860D-90D2ED63E481}" destId="{40E2C1B6-7B9C-774A-BAF6-2635B0F633A9}" srcOrd="0" destOrd="0" presId="urn:microsoft.com/office/officeart/2008/layout/VerticalCurvedList"/>
    <dgm:cxn modelId="{232710D8-EE95-F946-B079-F4925B3B55BB}" type="presOf" srcId="{94E438AD-EBD7-1B4D-A792-376171CF18C7}" destId="{776CC69E-F0C7-B044-85D3-F71A8A7FF701}" srcOrd="0" destOrd="0" presId="urn:microsoft.com/office/officeart/2008/layout/VerticalCurvedList"/>
    <dgm:cxn modelId="{7F4ABBDC-7699-A842-98C4-FF3A31DFF762}" type="presOf" srcId="{987A1FDE-B1D0-9A4C-82AD-DBFE0F52E10E}" destId="{C0B7C22E-8066-D044-B4BA-17F94E0BB508}" srcOrd="0" destOrd="0" presId="urn:microsoft.com/office/officeart/2008/layout/VerticalCurvedList"/>
    <dgm:cxn modelId="{0F60A1E1-9DEA-5E44-9325-C25915A26E9A}" type="presOf" srcId="{A48BFA2B-62BD-D049-BBA5-029758BB95E0}" destId="{465CE959-68C2-C447-A66A-6DD44E78B1AB}" srcOrd="0" destOrd="0" presId="urn:microsoft.com/office/officeart/2008/layout/VerticalCurvedList"/>
    <dgm:cxn modelId="{9F01F5F5-56F4-2B43-A59F-191AFACE0D0F}" srcId="{383F8900-9B23-C745-8EE2-96CCAF2D1A96}" destId="{7C5F062F-729C-9441-99F5-56F5875C6ECA}" srcOrd="0" destOrd="0" parTransId="{4573E0AD-8C41-2D4B-A79E-3E5F2DF15260}" sibTransId="{94E438AD-EBD7-1B4D-A792-376171CF18C7}"/>
    <dgm:cxn modelId="{B0C986F6-AEB7-B249-B585-2187295D9F90}" type="presParOf" srcId="{4768BC52-59F7-3446-9B22-9CFAFD49BC04}" destId="{F5B28272-6B2D-2345-859A-03EE576CAD0C}" srcOrd="0" destOrd="0" presId="urn:microsoft.com/office/officeart/2008/layout/VerticalCurvedList"/>
    <dgm:cxn modelId="{1EAAF8BC-B2ED-4740-89AF-CCA0B7D5387F}" type="presParOf" srcId="{F5B28272-6B2D-2345-859A-03EE576CAD0C}" destId="{CFB6C094-263C-8A47-852F-204ED7FE4F21}" srcOrd="0" destOrd="0" presId="urn:microsoft.com/office/officeart/2008/layout/VerticalCurvedList"/>
    <dgm:cxn modelId="{74892CA7-02A1-3E4D-8F63-B2F0E85F994C}" type="presParOf" srcId="{CFB6C094-263C-8A47-852F-204ED7FE4F21}" destId="{618492EE-9450-D840-997D-8FB95BC8D3E3}" srcOrd="0" destOrd="0" presId="urn:microsoft.com/office/officeart/2008/layout/VerticalCurvedList"/>
    <dgm:cxn modelId="{C0B154EB-437C-0B40-A64E-11C85CFFD02A}" type="presParOf" srcId="{CFB6C094-263C-8A47-852F-204ED7FE4F21}" destId="{776CC69E-F0C7-B044-85D3-F71A8A7FF701}" srcOrd="1" destOrd="0" presId="urn:microsoft.com/office/officeart/2008/layout/VerticalCurvedList"/>
    <dgm:cxn modelId="{3D7CD58A-3687-784D-A9BF-3A66878C4D0F}" type="presParOf" srcId="{CFB6C094-263C-8A47-852F-204ED7FE4F21}" destId="{CB4FAE10-FD5D-204D-89D9-506D7300DD82}" srcOrd="2" destOrd="0" presId="urn:microsoft.com/office/officeart/2008/layout/VerticalCurvedList"/>
    <dgm:cxn modelId="{BB86AD41-D174-C24F-8BF1-F766CAF5A42B}" type="presParOf" srcId="{CFB6C094-263C-8A47-852F-204ED7FE4F21}" destId="{C24BB539-D630-0545-84CC-E6F6A4A83476}" srcOrd="3" destOrd="0" presId="urn:microsoft.com/office/officeart/2008/layout/VerticalCurvedList"/>
    <dgm:cxn modelId="{D566BF9A-0DD1-3C4B-A183-3949F63CC851}" type="presParOf" srcId="{F5B28272-6B2D-2345-859A-03EE576CAD0C}" destId="{7CD43B6A-47B0-A247-9488-13FD0B3795A3}" srcOrd="1" destOrd="0" presId="urn:microsoft.com/office/officeart/2008/layout/VerticalCurvedList"/>
    <dgm:cxn modelId="{33BD67CB-BC6D-C04E-9285-5FAB27A5D1EB}" type="presParOf" srcId="{F5B28272-6B2D-2345-859A-03EE576CAD0C}" destId="{B053ED84-35A2-1748-BBBB-E37079D9069C}" srcOrd="2" destOrd="0" presId="urn:microsoft.com/office/officeart/2008/layout/VerticalCurvedList"/>
    <dgm:cxn modelId="{D27F8159-C8EE-4F45-8AE7-6D8CBED5B6EB}" type="presParOf" srcId="{B053ED84-35A2-1748-BBBB-E37079D9069C}" destId="{74F642EE-6F07-0E4A-B94C-E4893909C602}" srcOrd="0" destOrd="0" presId="urn:microsoft.com/office/officeart/2008/layout/VerticalCurvedList"/>
    <dgm:cxn modelId="{9EDA7B56-0CE9-7B45-844D-441E9AC6CA66}" type="presParOf" srcId="{F5B28272-6B2D-2345-859A-03EE576CAD0C}" destId="{C0B7C22E-8066-D044-B4BA-17F94E0BB508}" srcOrd="3" destOrd="0" presId="urn:microsoft.com/office/officeart/2008/layout/VerticalCurvedList"/>
    <dgm:cxn modelId="{DC5AA3BD-D386-624A-B65E-5E76CF7AC5C7}" type="presParOf" srcId="{F5B28272-6B2D-2345-859A-03EE576CAD0C}" destId="{84268CFA-212A-D94A-BE9E-5DD35058527A}" srcOrd="4" destOrd="0" presId="urn:microsoft.com/office/officeart/2008/layout/VerticalCurvedList"/>
    <dgm:cxn modelId="{B4B62036-58CB-1747-B939-218E1C0B2876}" type="presParOf" srcId="{84268CFA-212A-D94A-BE9E-5DD35058527A}" destId="{C04D9C02-438F-3540-ACA4-3A08A3632C95}" srcOrd="0" destOrd="0" presId="urn:microsoft.com/office/officeart/2008/layout/VerticalCurvedList"/>
    <dgm:cxn modelId="{ED84819E-E3EB-D440-A921-60F2151B4204}" type="presParOf" srcId="{F5B28272-6B2D-2345-859A-03EE576CAD0C}" destId="{465CE959-68C2-C447-A66A-6DD44E78B1AB}" srcOrd="5" destOrd="0" presId="urn:microsoft.com/office/officeart/2008/layout/VerticalCurvedList"/>
    <dgm:cxn modelId="{4DA1988C-14AA-2A4F-A1A9-1450B3D12847}" type="presParOf" srcId="{F5B28272-6B2D-2345-859A-03EE576CAD0C}" destId="{D8C47120-10A8-FF40-9BD8-8E38CC2534CA}" srcOrd="6" destOrd="0" presId="urn:microsoft.com/office/officeart/2008/layout/VerticalCurvedList"/>
    <dgm:cxn modelId="{5FF6F96E-03B2-E94B-B457-094EDE5B32D1}" type="presParOf" srcId="{D8C47120-10A8-FF40-9BD8-8E38CC2534CA}" destId="{8F3ECE68-38E8-DB4C-A8DC-55C5826AC694}" srcOrd="0" destOrd="0" presId="urn:microsoft.com/office/officeart/2008/layout/VerticalCurvedList"/>
    <dgm:cxn modelId="{30AFFBC0-AF2A-7241-AD54-63920CF90F0B}" type="presParOf" srcId="{F5B28272-6B2D-2345-859A-03EE576CAD0C}" destId="{F63EAEAC-821A-9646-83A8-1ECD11EBB6DD}" srcOrd="7" destOrd="0" presId="urn:microsoft.com/office/officeart/2008/layout/VerticalCurvedList"/>
    <dgm:cxn modelId="{CE42B23D-9A3D-C948-8AE6-8EFB857CF8DC}" type="presParOf" srcId="{F5B28272-6B2D-2345-859A-03EE576CAD0C}" destId="{C566595E-F6C2-C646-BEC6-A758111099F9}" srcOrd="8" destOrd="0" presId="urn:microsoft.com/office/officeart/2008/layout/VerticalCurvedList"/>
    <dgm:cxn modelId="{62E9F59A-1079-6146-A247-902D1C691615}" type="presParOf" srcId="{C566595E-F6C2-C646-BEC6-A758111099F9}" destId="{B79F9300-2A58-E043-952C-13385D8FF4F0}" srcOrd="0" destOrd="0" presId="urn:microsoft.com/office/officeart/2008/layout/VerticalCurvedList"/>
    <dgm:cxn modelId="{2699A1C4-EBCB-E04E-ABB5-5DE8EC8BC2FB}" type="presParOf" srcId="{F5B28272-6B2D-2345-859A-03EE576CAD0C}" destId="{40E2C1B6-7B9C-774A-BAF6-2635B0F633A9}" srcOrd="9" destOrd="0" presId="urn:microsoft.com/office/officeart/2008/layout/VerticalCurvedList"/>
    <dgm:cxn modelId="{410062AC-AAA5-124A-8E19-AA84457AE7A5}" type="presParOf" srcId="{F5B28272-6B2D-2345-859A-03EE576CAD0C}" destId="{C9581679-5B58-DB45-AA9A-F6BB7C6C53AB}" srcOrd="10" destOrd="0" presId="urn:microsoft.com/office/officeart/2008/layout/VerticalCurvedList"/>
    <dgm:cxn modelId="{4080A368-234D-B44A-A471-30FC2FBFE6E8}" type="presParOf" srcId="{C9581679-5B58-DB45-AA9A-F6BB7C6C53AB}" destId="{2AD6966E-A5E9-F248-A445-2655229B8DC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26C8E9-29F8-974B-84DC-87872A8433DC}"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fr-FR"/>
        </a:p>
      </dgm:t>
    </dgm:pt>
    <dgm:pt modelId="{BE198A71-0018-1B4E-A436-45587E5BC8FF}">
      <dgm:prSet phldrT="[Texte]"/>
      <dgm:spPr/>
      <dgm:t>
        <a:bodyPr/>
        <a:lstStyle/>
        <a:p>
          <a:r>
            <a:rPr lang="fr-FR" dirty="0"/>
            <a:t>Intervention de l’employeur</a:t>
          </a:r>
        </a:p>
      </dgm:t>
    </dgm:pt>
    <dgm:pt modelId="{2936370E-7AE8-084B-B478-93C220579698}" type="parTrans" cxnId="{62A9DFF7-7CFC-5E45-92AB-DD2519A797B9}">
      <dgm:prSet/>
      <dgm:spPr/>
      <dgm:t>
        <a:bodyPr/>
        <a:lstStyle/>
        <a:p>
          <a:endParaRPr lang="fr-FR"/>
        </a:p>
      </dgm:t>
    </dgm:pt>
    <dgm:pt modelId="{F4049ED6-CC0E-DA49-AEC8-8765EEA58E57}" type="sibTrans" cxnId="{62A9DFF7-7CFC-5E45-92AB-DD2519A797B9}">
      <dgm:prSet/>
      <dgm:spPr/>
      <dgm:t>
        <a:bodyPr/>
        <a:lstStyle/>
        <a:p>
          <a:endParaRPr lang="fr-FR"/>
        </a:p>
      </dgm:t>
    </dgm:pt>
    <dgm:pt modelId="{3FC09DAB-6F88-7B4F-A6C5-6230D4331E0A}">
      <dgm:prSet phldrT="[Texte]"/>
      <dgm:spPr/>
      <dgm:t>
        <a:bodyPr/>
        <a:lstStyle/>
        <a:p>
          <a:r>
            <a:rPr lang="fr-FR" dirty="0"/>
            <a:t>Usage de matériel privé du travailleur</a:t>
          </a:r>
        </a:p>
      </dgm:t>
    </dgm:pt>
    <dgm:pt modelId="{B949F048-37EF-3541-94E2-FCED22F978F2}" type="parTrans" cxnId="{85F43522-41D7-9940-927B-EC941C26BCAE}">
      <dgm:prSet/>
      <dgm:spPr/>
      <dgm:t>
        <a:bodyPr/>
        <a:lstStyle/>
        <a:p>
          <a:endParaRPr lang="fr-FR"/>
        </a:p>
      </dgm:t>
    </dgm:pt>
    <dgm:pt modelId="{4B312CEC-7255-0F4F-90C6-7062FBBF1B11}" type="sibTrans" cxnId="{85F43522-41D7-9940-927B-EC941C26BCAE}">
      <dgm:prSet/>
      <dgm:spPr/>
      <dgm:t>
        <a:bodyPr/>
        <a:lstStyle/>
        <a:p>
          <a:endParaRPr lang="fr-FR"/>
        </a:p>
      </dgm:t>
    </dgm:pt>
    <dgm:pt modelId="{13681B4A-CA06-D04D-A42B-F4599957CE7E}">
      <dgm:prSet phldrT="[Texte]"/>
      <dgm:spPr/>
      <dgm:t>
        <a:bodyPr/>
        <a:lstStyle/>
        <a:p>
          <a:r>
            <a:rPr lang="fr-FR" dirty="0"/>
            <a:t>Frais forfaitaires</a:t>
          </a:r>
        </a:p>
      </dgm:t>
    </dgm:pt>
    <dgm:pt modelId="{0FE141C9-6E2F-C344-A5C9-629CA0184CD7}" type="parTrans" cxnId="{5BB64883-7937-1646-8CCF-3D6D5626289F}">
      <dgm:prSet/>
      <dgm:spPr/>
      <dgm:t>
        <a:bodyPr/>
        <a:lstStyle/>
        <a:p>
          <a:endParaRPr lang="fr-FR"/>
        </a:p>
      </dgm:t>
    </dgm:pt>
    <dgm:pt modelId="{0AAFE835-8A48-3641-ABEB-66A71EF8B87D}" type="sibTrans" cxnId="{5BB64883-7937-1646-8CCF-3D6D5626289F}">
      <dgm:prSet/>
      <dgm:spPr/>
      <dgm:t>
        <a:bodyPr/>
        <a:lstStyle/>
        <a:p>
          <a:endParaRPr lang="fr-FR"/>
        </a:p>
      </dgm:t>
    </dgm:pt>
    <dgm:pt modelId="{67FD8D32-2A5F-694F-8D62-B20E4728899F}">
      <dgm:prSet phldrT="[Texte]"/>
      <dgm:spPr/>
      <dgm:t>
        <a:bodyPr/>
        <a:lstStyle/>
        <a:p>
          <a:r>
            <a:rPr lang="fr-FR" dirty="0"/>
            <a:t>Frais réels</a:t>
          </a:r>
        </a:p>
      </dgm:t>
    </dgm:pt>
    <dgm:pt modelId="{E409CF02-39DE-0D4A-A29B-F85DEB9B46B0}" type="parTrans" cxnId="{FB6266AC-9951-7249-85DC-12C972EFF969}">
      <dgm:prSet/>
      <dgm:spPr/>
      <dgm:t>
        <a:bodyPr/>
        <a:lstStyle/>
        <a:p>
          <a:endParaRPr lang="fr-FR"/>
        </a:p>
      </dgm:t>
    </dgm:pt>
    <dgm:pt modelId="{707AD740-F613-6443-B811-CCE852FAF000}" type="sibTrans" cxnId="{FB6266AC-9951-7249-85DC-12C972EFF969}">
      <dgm:prSet/>
      <dgm:spPr/>
      <dgm:t>
        <a:bodyPr/>
        <a:lstStyle/>
        <a:p>
          <a:endParaRPr lang="fr-FR"/>
        </a:p>
      </dgm:t>
    </dgm:pt>
    <dgm:pt modelId="{2EB6AFA0-ADE8-7044-A8D1-7DA77B26005F}">
      <dgm:prSet phldrT="[Texte]"/>
      <dgm:spPr/>
      <dgm:t>
        <a:bodyPr/>
        <a:lstStyle/>
        <a:p>
          <a:r>
            <a:rPr lang="fr-FR" dirty="0"/>
            <a:t>Mise à disposition de matériel/ Remboursement du prix d’achat du matériel par l’employeur</a:t>
          </a:r>
        </a:p>
      </dgm:t>
    </dgm:pt>
    <dgm:pt modelId="{19B2CAC4-84E7-B548-B74A-33ABA7CA44E3}" type="parTrans" cxnId="{CB778B02-9684-174C-ADB8-D1C0593D7C5E}">
      <dgm:prSet/>
      <dgm:spPr/>
      <dgm:t>
        <a:bodyPr/>
        <a:lstStyle/>
        <a:p>
          <a:endParaRPr lang="fr-FR"/>
        </a:p>
      </dgm:t>
    </dgm:pt>
    <dgm:pt modelId="{820CF1DB-C586-4544-AE78-18F9C333CDD0}" type="sibTrans" cxnId="{CB778B02-9684-174C-ADB8-D1C0593D7C5E}">
      <dgm:prSet/>
      <dgm:spPr/>
      <dgm:t>
        <a:bodyPr/>
        <a:lstStyle/>
        <a:p>
          <a:endParaRPr lang="fr-FR"/>
        </a:p>
      </dgm:t>
    </dgm:pt>
    <dgm:pt modelId="{82520A52-13C1-5C4C-BF79-011F92454F6B}">
      <dgm:prSet/>
      <dgm:spPr/>
      <dgm:t>
        <a:bodyPr/>
        <a:lstStyle/>
        <a:p>
          <a:r>
            <a:rPr lang="fr-FR" dirty="0"/>
            <a:t>Frais réels/ forfaitaires</a:t>
          </a:r>
        </a:p>
      </dgm:t>
    </dgm:pt>
    <dgm:pt modelId="{5027E9F0-53F7-5E47-945F-258D239638C0}" type="parTrans" cxnId="{6204B6AE-C3EF-FA42-A4B7-DBEF34884AD0}">
      <dgm:prSet/>
      <dgm:spPr/>
      <dgm:t>
        <a:bodyPr/>
        <a:lstStyle/>
        <a:p>
          <a:endParaRPr lang="fr-FR"/>
        </a:p>
      </dgm:t>
    </dgm:pt>
    <dgm:pt modelId="{85458B2A-4612-FB47-8222-BFFC274CAC36}" type="sibTrans" cxnId="{6204B6AE-C3EF-FA42-A4B7-DBEF34884AD0}">
      <dgm:prSet/>
      <dgm:spPr/>
      <dgm:t>
        <a:bodyPr/>
        <a:lstStyle/>
        <a:p>
          <a:endParaRPr lang="fr-FR"/>
        </a:p>
      </dgm:t>
    </dgm:pt>
    <dgm:pt modelId="{FB28930B-92F7-CE42-B602-DAA8A517392E}" type="pres">
      <dgm:prSet presAssocID="{8926C8E9-29F8-974B-84DC-87872A8433DC}" presName="hierChild1" presStyleCnt="0">
        <dgm:presLayoutVars>
          <dgm:chPref val="1"/>
          <dgm:dir/>
          <dgm:animOne val="branch"/>
          <dgm:animLvl val="lvl"/>
          <dgm:resizeHandles/>
        </dgm:presLayoutVars>
      </dgm:prSet>
      <dgm:spPr/>
    </dgm:pt>
    <dgm:pt modelId="{83197000-C90A-CD42-B3D5-0C0A200C6E16}" type="pres">
      <dgm:prSet presAssocID="{BE198A71-0018-1B4E-A436-45587E5BC8FF}" presName="hierRoot1" presStyleCnt="0"/>
      <dgm:spPr/>
    </dgm:pt>
    <dgm:pt modelId="{C7F61D6B-F005-EF47-B7D9-BE41331CBC9E}" type="pres">
      <dgm:prSet presAssocID="{BE198A71-0018-1B4E-A436-45587E5BC8FF}" presName="composite" presStyleCnt="0"/>
      <dgm:spPr/>
    </dgm:pt>
    <dgm:pt modelId="{A9A39BA1-3A2C-BF4E-B93B-843C08162D15}" type="pres">
      <dgm:prSet presAssocID="{BE198A71-0018-1B4E-A436-45587E5BC8FF}" presName="background" presStyleLbl="node0" presStyleIdx="0" presStyleCnt="1"/>
      <dgm:spPr/>
    </dgm:pt>
    <dgm:pt modelId="{B8825E23-BE31-9942-BD4A-97D024F75824}" type="pres">
      <dgm:prSet presAssocID="{BE198A71-0018-1B4E-A436-45587E5BC8FF}" presName="text" presStyleLbl="fgAcc0" presStyleIdx="0" presStyleCnt="1">
        <dgm:presLayoutVars>
          <dgm:chPref val="3"/>
        </dgm:presLayoutVars>
      </dgm:prSet>
      <dgm:spPr/>
    </dgm:pt>
    <dgm:pt modelId="{5B56AE0A-33E4-DE48-997F-9A3782271B2C}" type="pres">
      <dgm:prSet presAssocID="{BE198A71-0018-1B4E-A436-45587E5BC8FF}" presName="hierChild2" presStyleCnt="0"/>
      <dgm:spPr/>
    </dgm:pt>
    <dgm:pt modelId="{0C313582-B27F-4547-BD95-3F85FB842D68}" type="pres">
      <dgm:prSet presAssocID="{19B2CAC4-84E7-B548-B74A-33ABA7CA44E3}" presName="Name10" presStyleLbl="parChTrans1D2" presStyleIdx="0" presStyleCnt="2"/>
      <dgm:spPr/>
    </dgm:pt>
    <dgm:pt modelId="{F5103BC0-F0EE-4342-A177-6A71D2DFCFE7}" type="pres">
      <dgm:prSet presAssocID="{2EB6AFA0-ADE8-7044-A8D1-7DA77B26005F}" presName="hierRoot2" presStyleCnt="0"/>
      <dgm:spPr/>
    </dgm:pt>
    <dgm:pt modelId="{7F806574-14A9-4240-A2FD-3E10D0DB3202}" type="pres">
      <dgm:prSet presAssocID="{2EB6AFA0-ADE8-7044-A8D1-7DA77B26005F}" presName="composite2" presStyleCnt="0"/>
      <dgm:spPr/>
    </dgm:pt>
    <dgm:pt modelId="{42EF92D8-2A59-8346-AF99-63F0F132D8C0}" type="pres">
      <dgm:prSet presAssocID="{2EB6AFA0-ADE8-7044-A8D1-7DA77B26005F}" presName="background2" presStyleLbl="node2" presStyleIdx="0" presStyleCnt="2"/>
      <dgm:spPr/>
    </dgm:pt>
    <dgm:pt modelId="{560CC0CA-D6F6-F745-9EC7-E642FAC265F6}" type="pres">
      <dgm:prSet presAssocID="{2EB6AFA0-ADE8-7044-A8D1-7DA77B26005F}" presName="text2" presStyleLbl="fgAcc2" presStyleIdx="0" presStyleCnt="2">
        <dgm:presLayoutVars>
          <dgm:chPref val="3"/>
        </dgm:presLayoutVars>
      </dgm:prSet>
      <dgm:spPr/>
    </dgm:pt>
    <dgm:pt modelId="{A7EBB615-3291-B847-BACC-0AEDA3EC4BF3}" type="pres">
      <dgm:prSet presAssocID="{2EB6AFA0-ADE8-7044-A8D1-7DA77B26005F}" presName="hierChild3" presStyleCnt="0"/>
      <dgm:spPr/>
    </dgm:pt>
    <dgm:pt modelId="{86208DEF-AB43-2948-9DD8-8CC797418DE0}" type="pres">
      <dgm:prSet presAssocID="{5027E9F0-53F7-5E47-945F-258D239638C0}" presName="Name17" presStyleLbl="parChTrans1D3" presStyleIdx="0" presStyleCnt="3"/>
      <dgm:spPr/>
    </dgm:pt>
    <dgm:pt modelId="{C78DA1FA-29BF-8D41-9435-62C21681D67A}" type="pres">
      <dgm:prSet presAssocID="{82520A52-13C1-5C4C-BF79-011F92454F6B}" presName="hierRoot3" presStyleCnt="0"/>
      <dgm:spPr/>
    </dgm:pt>
    <dgm:pt modelId="{1C52916E-CDC9-6447-BFED-4F0B98267CA3}" type="pres">
      <dgm:prSet presAssocID="{82520A52-13C1-5C4C-BF79-011F92454F6B}" presName="composite3" presStyleCnt="0"/>
      <dgm:spPr/>
    </dgm:pt>
    <dgm:pt modelId="{1FCD183C-86E1-1A43-980E-5EF1581AC8AF}" type="pres">
      <dgm:prSet presAssocID="{82520A52-13C1-5C4C-BF79-011F92454F6B}" presName="background3" presStyleLbl="node3" presStyleIdx="0" presStyleCnt="3"/>
      <dgm:spPr/>
    </dgm:pt>
    <dgm:pt modelId="{C75C2508-6DA2-634A-925E-4969F2FAEB00}" type="pres">
      <dgm:prSet presAssocID="{82520A52-13C1-5C4C-BF79-011F92454F6B}" presName="text3" presStyleLbl="fgAcc3" presStyleIdx="0" presStyleCnt="3">
        <dgm:presLayoutVars>
          <dgm:chPref val="3"/>
        </dgm:presLayoutVars>
      </dgm:prSet>
      <dgm:spPr/>
    </dgm:pt>
    <dgm:pt modelId="{CD8D53B7-4655-424F-9723-370B78A34B09}" type="pres">
      <dgm:prSet presAssocID="{82520A52-13C1-5C4C-BF79-011F92454F6B}" presName="hierChild4" presStyleCnt="0"/>
      <dgm:spPr/>
    </dgm:pt>
    <dgm:pt modelId="{F435C9DE-BA74-B344-86C9-F834CCC5BE82}" type="pres">
      <dgm:prSet presAssocID="{B949F048-37EF-3541-94E2-FCED22F978F2}" presName="Name10" presStyleLbl="parChTrans1D2" presStyleIdx="1" presStyleCnt="2"/>
      <dgm:spPr/>
    </dgm:pt>
    <dgm:pt modelId="{19F19AB0-F00D-7149-80DA-EE8CEF0AC63C}" type="pres">
      <dgm:prSet presAssocID="{3FC09DAB-6F88-7B4F-A6C5-6230D4331E0A}" presName="hierRoot2" presStyleCnt="0"/>
      <dgm:spPr/>
    </dgm:pt>
    <dgm:pt modelId="{A2E03431-9C73-DF47-9B35-510A06734055}" type="pres">
      <dgm:prSet presAssocID="{3FC09DAB-6F88-7B4F-A6C5-6230D4331E0A}" presName="composite2" presStyleCnt="0"/>
      <dgm:spPr/>
    </dgm:pt>
    <dgm:pt modelId="{70FDC10A-54B3-D147-9A0D-5AF4A77639C9}" type="pres">
      <dgm:prSet presAssocID="{3FC09DAB-6F88-7B4F-A6C5-6230D4331E0A}" presName="background2" presStyleLbl="node2" presStyleIdx="1" presStyleCnt="2"/>
      <dgm:spPr/>
    </dgm:pt>
    <dgm:pt modelId="{CF6DEA46-FD92-094B-9A98-185848E19FD1}" type="pres">
      <dgm:prSet presAssocID="{3FC09DAB-6F88-7B4F-A6C5-6230D4331E0A}" presName="text2" presStyleLbl="fgAcc2" presStyleIdx="1" presStyleCnt="2">
        <dgm:presLayoutVars>
          <dgm:chPref val="3"/>
        </dgm:presLayoutVars>
      </dgm:prSet>
      <dgm:spPr/>
    </dgm:pt>
    <dgm:pt modelId="{D640C92C-513C-514E-9AF7-7650EC049E06}" type="pres">
      <dgm:prSet presAssocID="{3FC09DAB-6F88-7B4F-A6C5-6230D4331E0A}" presName="hierChild3" presStyleCnt="0"/>
      <dgm:spPr/>
    </dgm:pt>
    <dgm:pt modelId="{60ECD8BA-AE10-EB49-A0C6-453F78F23AB9}" type="pres">
      <dgm:prSet presAssocID="{E409CF02-39DE-0D4A-A29B-F85DEB9B46B0}" presName="Name17" presStyleLbl="parChTrans1D3" presStyleIdx="1" presStyleCnt="3"/>
      <dgm:spPr/>
    </dgm:pt>
    <dgm:pt modelId="{259DA200-FB35-0F44-9A29-CDCD6B69C6B6}" type="pres">
      <dgm:prSet presAssocID="{67FD8D32-2A5F-694F-8D62-B20E4728899F}" presName="hierRoot3" presStyleCnt="0"/>
      <dgm:spPr/>
    </dgm:pt>
    <dgm:pt modelId="{DD766D29-4875-0541-BE13-DE40FE79E917}" type="pres">
      <dgm:prSet presAssocID="{67FD8D32-2A5F-694F-8D62-B20E4728899F}" presName="composite3" presStyleCnt="0"/>
      <dgm:spPr/>
    </dgm:pt>
    <dgm:pt modelId="{FF9C0274-A3E0-F647-8B3E-BB4D031384E4}" type="pres">
      <dgm:prSet presAssocID="{67FD8D32-2A5F-694F-8D62-B20E4728899F}" presName="background3" presStyleLbl="node3" presStyleIdx="1" presStyleCnt="3"/>
      <dgm:spPr/>
    </dgm:pt>
    <dgm:pt modelId="{768AD662-065E-6E44-AC93-1CBB581F7A3F}" type="pres">
      <dgm:prSet presAssocID="{67FD8D32-2A5F-694F-8D62-B20E4728899F}" presName="text3" presStyleLbl="fgAcc3" presStyleIdx="1" presStyleCnt="3">
        <dgm:presLayoutVars>
          <dgm:chPref val="3"/>
        </dgm:presLayoutVars>
      </dgm:prSet>
      <dgm:spPr/>
    </dgm:pt>
    <dgm:pt modelId="{898DF98E-BBFC-6C43-8BD8-A97DB507B3CC}" type="pres">
      <dgm:prSet presAssocID="{67FD8D32-2A5F-694F-8D62-B20E4728899F}" presName="hierChild4" presStyleCnt="0"/>
      <dgm:spPr/>
    </dgm:pt>
    <dgm:pt modelId="{E7EC7133-BAB8-DD42-AA54-121C04058A0F}" type="pres">
      <dgm:prSet presAssocID="{0FE141C9-6E2F-C344-A5C9-629CA0184CD7}" presName="Name17" presStyleLbl="parChTrans1D3" presStyleIdx="2" presStyleCnt="3"/>
      <dgm:spPr/>
    </dgm:pt>
    <dgm:pt modelId="{5E7895CF-1BBB-8A46-8C02-0116C22BB654}" type="pres">
      <dgm:prSet presAssocID="{13681B4A-CA06-D04D-A42B-F4599957CE7E}" presName="hierRoot3" presStyleCnt="0"/>
      <dgm:spPr/>
    </dgm:pt>
    <dgm:pt modelId="{CEC7A7C0-E322-2F48-BA00-C16DECC66A18}" type="pres">
      <dgm:prSet presAssocID="{13681B4A-CA06-D04D-A42B-F4599957CE7E}" presName="composite3" presStyleCnt="0"/>
      <dgm:spPr/>
    </dgm:pt>
    <dgm:pt modelId="{B8176EDE-DB10-FA47-86BD-140B0F52A8E2}" type="pres">
      <dgm:prSet presAssocID="{13681B4A-CA06-D04D-A42B-F4599957CE7E}" presName="background3" presStyleLbl="node3" presStyleIdx="2" presStyleCnt="3"/>
      <dgm:spPr/>
    </dgm:pt>
    <dgm:pt modelId="{3EE681ED-1328-9740-A4B2-0C0F96E58F44}" type="pres">
      <dgm:prSet presAssocID="{13681B4A-CA06-D04D-A42B-F4599957CE7E}" presName="text3" presStyleLbl="fgAcc3" presStyleIdx="2" presStyleCnt="3">
        <dgm:presLayoutVars>
          <dgm:chPref val="3"/>
        </dgm:presLayoutVars>
      </dgm:prSet>
      <dgm:spPr/>
    </dgm:pt>
    <dgm:pt modelId="{ACAB713B-28D8-4846-B405-B05817517988}" type="pres">
      <dgm:prSet presAssocID="{13681B4A-CA06-D04D-A42B-F4599957CE7E}" presName="hierChild4" presStyleCnt="0"/>
      <dgm:spPr/>
    </dgm:pt>
  </dgm:ptLst>
  <dgm:cxnLst>
    <dgm:cxn modelId="{CB778B02-9684-174C-ADB8-D1C0593D7C5E}" srcId="{BE198A71-0018-1B4E-A436-45587E5BC8FF}" destId="{2EB6AFA0-ADE8-7044-A8D1-7DA77B26005F}" srcOrd="0" destOrd="0" parTransId="{19B2CAC4-84E7-B548-B74A-33ABA7CA44E3}" sibTransId="{820CF1DB-C586-4544-AE78-18F9C333CDD0}"/>
    <dgm:cxn modelId="{146E0E10-52D4-5548-B00F-F0FC9E2DAEC0}" type="presOf" srcId="{82520A52-13C1-5C4C-BF79-011F92454F6B}" destId="{C75C2508-6DA2-634A-925E-4969F2FAEB00}" srcOrd="0" destOrd="0" presId="urn:microsoft.com/office/officeart/2005/8/layout/hierarchy1"/>
    <dgm:cxn modelId="{85F43522-41D7-9940-927B-EC941C26BCAE}" srcId="{BE198A71-0018-1B4E-A436-45587E5BC8FF}" destId="{3FC09DAB-6F88-7B4F-A6C5-6230D4331E0A}" srcOrd="1" destOrd="0" parTransId="{B949F048-37EF-3541-94E2-FCED22F978F2}" sibTransId="{4B312CEC-7255-0F4F-90C6-7062FBBF1B11}"/>
    <dgm:cxn modelId="{D549C222-5ADA-3441-A830-E55D23ED8A53}" type="presOf" srcId="{19B2CAC4-84E7-B548-B74A-33ABA7CA44E3}" destId="{0C313582-B27F-4547-BD95-3F85FB842D68}" srcOrd="0" destOrd="0" presId="urn:microsoft.com/office/officeart/2005/8/layout/hierarchy1"/>
    <dgm:cxn modelId="{70B02326-21E5-9644-A665-01178B5D97B5}" type="presOf" srcId="{3FC09DAB-6F88-7B4F-A6C5-6230D4331E0A}" destId="{CF6DEA46-FD92-094B-9A98-185848E19FD1}" srcOrd="0" destOrd="0" presId="urn:microsoft.com/office/officeart/2005/8/layout/hierarchy1"/>
    <dgm:cxn modelId="{08B4F442-15ED-C74C-AA1B-BD236A754DED}" type="presOf" srcId="{0FE141C9-6E2F-C344-A5C9-629CA0184CD7}" destId="{E7EC7133-BAB8-DD42-AA54-121C04058A0F}" srcOrd="0" destOrd="0" presId="urn:microsoft.com/office/officeart/2005/8/layout/hierarchy1"/>
    <dgm:cxn modelId="{2AFFFB44-1F48-7349-9C0B-A8A4F76F79D4}" type="presOf" srcId="{B949F048-37EF-3541-94E2-FCED22F978F2}" destId="{F435C9DE-BA74-B344-86C9-F834CCC5BE82}" srcOrd="0" destOrd="0" presId="urn:microsoft.com/office/officeart/2005/8/layout/hierarchy1"/>
    <dgm:cxn modelId="{F4721764-EEB9-0E41-884D-3A8043422009}" type="presOf" srcId="{8926C8E9-29F8-974B-84DC-87872A8433DC}" destId="{FB28930B-92F7-CE42-B602-DAA8A517392E}" srcOrd="0" destOrd="0" presId="urn:microsoft.com/office/officeart/2005/8/layout/hierarchy1"/>
    <dgm:cxn modelId="{34745466-21B3-7F4A-8772-BC4AE92DC56C}" type="presOf" srcId="{67FD8D32-2A5F-694F-8D62-B20E4728899F}" destId="{768AD662-065E-6E44-AC93-1CBB581F7A3F}" srcOrd="0" destOrd="0" presId="urn:microsoft.com/office/officeart/2005/8/layout/hierarchy1"/>
    <dgm:cxn modelId="{5BB64883-7937-1646-8CCF-3D6D5626289F}" srcId="{3FC09DAB-6F88-7B4F-A6C5-6230D4331E0A}" destId="{13681B4A-CA06-D04D-A42B-F4599957CE7E}" srcOrd="1" destOrd="0" parTransId="{0FE141C9-6E2F-C344-A5C9-629CA0184CD7}" sibTransId="{0AAFE835-8A48-3641-ABEB-66A71EF8B87D}"/>
    <dgm:cxn modelId="{FB6266AC-9951-7249-85DC-12C972EFF969}" srcId="{3FC09DAB-6F88-7B4F-A6C5-6230D4331E0A}" destId="{67FD8D32-2A5F-694F-8D62-B20E4728899F}" srcOrd="0" destOrd="0" parTransId="{E409CF02-39DE-0D4A-A29B-F85DEB9B46B0}" sibTransId="{707AD740-F613-6443-B811-CCE852FAF000}"/>
    <dgm:cxn modelId="{6204B6AE-C3EF-FA42-A4B7-DBEF34884AD0}" srcId="{2EB6AFA0-ADE8-7044-A8D1-7DA77B26005F}" destId="{82520A52-13C1-5C4C-BF79-011F92454F6B}" srcOrd="0" destOrd="0" parTransId="{5027E9F0-53F7-5E47-945F-258D239638C0}" sibTransId="{85458B2A-4612-FB47-8222-BFFC274CAC36}"/>
    <dgm:cxn modelId="{EF455FB1-6681-6E4E-B519-AE19ED2B28D8}" type="presOf" srcId="{E409CF02-39DE-0D4A-A29B-F85DEB9B46B0}" destId="{60ECD8BA-AE10-EB49-A0C6-453F78F23AB9}" srcOrd="0" destOrd="0" presId="urn:microsoft.com/office/officeart/2005/8/layout/hierarchy1"/>
    <dgm:cxn modelId="{B2A4DCD1-2A62-6342-920A-301C3772FB5A}" type="presOf" srcId="{13681B4A-CA06-D04D-A42B-F4599957CE7E}" destId="{3EE681ED-1328-9740-A4B2-0C0F96E58F44}" srcOrd="0" destOrd="0" presId="urn:microsoft.com/office/officeart/2005/8/layout/hierarchy1"/>
    <dgm:cxn modelId="{0522BEE3-A000-FC4F-ACA6-F6C6990B703A}" type="presOf" srcId="{5027E9F0-53F7-5E47-945F-258D239638C0}" destId="{86208DEF-AB43-2948-9DD8-8CC797418DE0}" srcOrd="0" destOrd="0" presId="urn:microsoft.com/office/officeart/2005/8/layout/hierarchy1"/>
    <dgm:cxn modelId="{5E2621E6-79AD-A444-BF74-A727470C8C64}" type="presOf" srcId="{BE198A71-0018-1B4E-A436-45587E5BC8FF}" destId="{B8825E23-BE31-9942-BD4A-97D024F75824}" srcOrd="0" destOrd="0" presId="urn:microsoft.com/office/officeart/2005/8/layout/hierarchy1"/>
    <dgm:cxn modelId="{AA0425EC-42D5-3246-A02D-B94C8F37E671}" type="presOf" srcId="{2EB6AFA0-ADE8-7044-A8D1-7DA77B26005F}" destId="{560CC0CA-D6F6-F745-9EC7-E642FAC265F6}" srcOrd="0" destOrd="0" presId="urn:microsoft.com/office/officeart/2005/8/layout/hierarchy1"/>
    <dgm:cxn modelId="{62A9DFF7-7CFC-5E45-92AB-DD2519A797B9}" srcId="{8926C8E9-29F8-974B-84DC-87872A8433DC}" destId="{BE198A71-0018-1B4E-A436-45587E5BC8FF}" srcOrd="0" destOrd="0" parTransId="{2936370E-7AE8-084B-B478-93C220579698}" sibTransId="{F4049ED6-CC0E-DA49-AEC8-8765EEA58E57}"/>
    <dgm:cxn modelId="{35F726F9-00EC-D144-8C6C-054D0B43A626}" type="presParOf" srcId="{FB28930B-92F7-CE42-B602-DAA8A517392E}" destId="{83197000-C90A-CD42-B3D5-0C0A200C6E16}" srcOrd="0" destOrd="0" presId="urn:microsoft.com/office/officeart/2005/8/layout/hierarchy1"/>
    <dgm:cxn modelId="{21AE4E7C-0368-6144-80A8-E93583C8E7E0}" type="presParOf" srcId="{83197000-C90A-CD42-B3D5-0C0A200C6E16}" destId="{C7F61D6B-F005-EF47-B7D9-BE41331CBC9E}" srcOrd="0" destOrd="0" presId="urn:microsoft.com/office/officeart/2005/8/layout/hierarchy1"/>
    <dgm:cxn modelId="{33C284F2-F682-E84D-80D3-59B901B9FD00}" type="presParOf" srcId="{C7F61D6B-F005-EF47-B7D9-BE41331CBC9E}" destId="{A9A39BA1-3A2C-BF4E-B93B-843C08162D15}" srcOrd="0" destOrd="0" presId="urn:microsoft.com/office/officeart/2005/8/layout/hierarchy1"/>
    <dgm:cxn modelId="{49D93A38-06C2-B341-8C4B-0A3EEDFF0C32}" type="presParOf" srcId="{C7F61D6B-F005-EF47-B7D9-BE41331CBC9E}" destId="{B8825E23-BE31-9942-BD4A-97D024F75824}" srcOrd="1" destOrd="0" presId="urn:microsoft.com/office/officeart/2005/8/layout/hierarchy1"/>
    <dgm:cxn modelId="{C949544B-E53A-604A-A39A-032567582131}" type="presParOf" srcId="{83197000-C90A-CD42-B3D5-0C0A200C6E16}" destId="{5B56AE0A-33E4-DE48-997F-9A3782271B2C}" srcOrd="1" destOrd="0" presId="urn:microsoft.com/office/officeart/2005/8/layout/hierarchy1"/>
    <dgm:cxn modelId="{585A901A-DCB1-9648-8A85-5DB3CA02451A}" type="presParOf" srcId="{5B56AE0A-33E4-DE48-997F-9A3782271B2C}" destId="{0C313582-B27F-4547-BD95-3F85FB842D68}" srcOrd="0" destOrd="0" presId="urn:microsoft.com/office/officeart/2005/8/layout/hierarchy1"/>
    <dgm:cxn modelId="{2BEB2A02-DF76-324D-8B0C-164889CAE63F}" type="presParOf" srcId="{5B56AE0A-33E4-DE48-997F-9A3782271B2C}" destId="{F5103BC0-F0EE-4342-A177-6A71D2DFCFE7}" srcOrd="1" destOrd="0" presId="urn:microsoft.com/office/officeart/2005/8/layout/hierarchy1"/>
    <dgm:cxn modelId="{2965193A-5BF7-8844-A112-CFFD9BDB1CD7}" type="presParOf" srcId="{F5103BC0-F0EE-4342-A177-6A71D2DFCFE7}" destId="{7F806574-14A9-4240-A2FD-3E10D0DB3202}" srcOrd="0" destOrd="0" presId="urn:microsoft.com/office/officeart/2005/8/layout/hierarchy1"/>
    <dgm:cxn modelId="{45FF12A5-6A07-444D-A8B9-C1D1F39F2D0E}" type="presParOf" srcId="{7F806574-14A9-4240-A2FD-3E10D0DB3202}" destId="{42EF92D8-2A59-8346-AF99-63F0F132D8C0}" srcOrd="0" destOrd="0" presId="urn:microsoft.com/office/officeart/2005/8/layout/hierarchy1"/>
    <dgm:cxn modelId="{C73DEA57-A22B-D941-B213-E49AD10318A0}" type="presParOf" srcId="{7F806574-14A9-4240-A2FD-3E10D0DB3202}" destId="{560CC0CA-D6F6-F745-9EC7-E642FAC265F6}" srcOrd="1" destOrd="0" presId="urn:microsoft.com/office/officeart/2005/8/layout/hierarchy1"/>
    <dgm:cxn modelId="{B00AB3ED-F49E-8B45-8192-02ECF8267C80}" type="presParOf" srcId="{F5103BC0-F0EE-4342-A177-6A71D2DFCFE7}" destId="{A7EBB615-3291-B847-BACC-0AEDA3EC4BF3}" srcOrd="1" destOrd="0" presId="urn:microsoft.com/office/officeart/2005/8/layout/hierarchy1"/>
    <dgm:cxn modelId="{DD1622BF-B8F8-6041-B205-A414599062C6}" type="presParOf" srcId="{A7EBB615-3291-B847-BACC-0AEDA3EC4BF3}" destId="{86208DEF-AB43-2948-9DD8-8CC797418DE0}" srcOrd="0" destOrd="0" presId="urn:microsoft.com/office/officeart/2005/8/layout/hierarchy1"/>
    <dgm:cxn modelId="{6EAAFDCB-17AC-524C-BE62-DEA6BD5736B1}" type="presParOf" srcId="{A7EBB615-3291-B847-BACC-0AEDA3EC4BF3}" destId="{C78DA1FA-29BF-8D41-9435-62C21681D67A}" srcOrd="1" destOrd="0" presId="urn:microsoft.com/office/officeart/2005/8/layout/hierarchy1"/>
    <dgm:cxn modelId="{0C3B9264-EE33-DC49-9E70-EE4B10FBB5DE}" type="presParOf" srcId="{C78DA1FA-29BF-8D41-9435-62C21681D67A}" destId="{1C52916E-CDC9-6447-BFED-4F0B98267CA3}" srcOrd="0" destOrd="0" presId="urn:microsoft.com/office/officeart/2005/8/layout/hierarchy1"/>
    <dgm:cxn modelId="{4B779EF3-2E41-DD4F-9341-04F8CD5F3D04}" type="presParOf" srcId="{1C52916E-CDC9-6447-BFED-4F0B98267CA3}" destId="{1FCD183C-86E1-1A43-980E-5EF1581AC8AF}" srcOrd="0" destOrd="0" presId="urn:microsoft.com/office/officeart/2005/8/layout/hierarchy1"/>
    <dgm:cxn modelId="{D8BF62B3-4478-974D-A099-B00A614F6518}" type="presParOf" srcId="{1C52916E-CDC9-6447-BFED-4F0B98267CA3}" destId="{C75C2508-6DA2-634A-925E-4969F2FAEB00}" srcOrd="1" destOrd="0" presId="urn:microsoft.com/office/officeart/2005/8/layout/hierarchy1"/>
    <dgm:cxn modelId="{3BCAA8AA-B1FA-A640-B4F3-4BFFE4C76D74}" type="presParOf" srcId="{C78DA1FA-29BF-8D41-9435-62C21681D67A}" destId="{CD8D53B7-4655-424F-9723-370B78A34B09}" srcOrd="1" destOrd="0" presId="urn:microsoft.com/office/officeart/2005/8/layout/hierarchy1"/>
    <dgm:cxn modelId="{DF5105B4-E288-CC47-8F7E-12E1A75656EF}" type="presParOf" srcId="{5B56AE0A-33E4-DE48-997F-9A3782271B2C}" destId="{F435C9DE-BA74-B344-86C9-F834CCC5BE82}" srcOrd="2" destOrd="0" presId="urn:microsoft.com/office/officeart/2005/8/layout/hierarchy1"/>
    <dgm:cxn modelId="{A5246041-D24C-884B-9580-79A46D75B3CD}" type="presParOf" srcId="{5B56AE0A-33E4-DE48-997F-9A3782271B2C}" destId="{19F19AB0-F00D-7149-80DA-EE8CEF0AC63C}" srcOrd="3" destOrd="0" presId="urn:microsoft.com/office/officeart/2005/8/layout/hierarchy1"/>
    <dgm:cxn modelId="{3C44501D-EFD9-D643-9E39-D951806B4513}" type="presParOf" srcId="{19F19AB0-F00D-7149-80DA-EE8CEF0AC63C}" destId="{A2E03431-9C73-DF47-9B35-510A06734055}" srcOrd="0" destOrd="0" presId="urn:microsoft.com/office/officeart/2005/8/layout/hierarchy1"/>
    <dgm:cxn modelId="{0CB6E01E-FF73-7448-A326-B8E3CE194F77}" type="presParOf" srcId="{A2E03431-9C73-DF47-9B35-510A06734055}" destId="{70FDC10A-54B3-D147-9A0D-5AF4A77639C9}" srcOrd="0" destOrd="0" presId="urn:microsoft.com/office/officeart/2005/8/layout/hierarchy1"/>
    <dgm:cxn modelId="{C1C413CA-B808-9848-9366-65CB622671B4}" type="presParOf" srcId="{A2E03431-9C73-DF47-9B35-510A06734055}" destId="{CF6DEA46-FD92-094B-9A98-185848E19FD1}" srcOrd="1" destOrd="0" presId="urn:microsoft.com/office/officeart/2005/8/layout/hierarchy1"/>
    <dgm:cxn modelId="{79CF0282-B3F3-D846-91B6-9CF94CFD612F}" type="presParOf" srcId="{19F19AB0-F00D-7149-80DA-EE8CEF0AC63C}" destId="{D640C92C-513C-514E-9AF7-7650EC049E06}" srcOrd="1" destOrd="0" presId="urn:microsoft.com/office/officeart/2005/8/layout/hierarchy1"/>
    <dgm:cxn modelId="{5F35B699-CA65-1B4B-96A0-741B0CAD966D}" type="presParOf" srcId="{D640C92C-513C-514E-9AF7-7650EC049E06}" destId="{60ECD8BA-AE10-EB49-A0C6-453F78F23AB9}" srcOrd="0" destOrd="0" presId="urn:microsoft.com/office/officeart/2005/8/layout/hierarchy1"/>
    <dgm:cxn modelId="{7A323A39-D16F-A544-8D69-1156B8D6FE4E}" type="presParOf" srcId="{D640C92C-513C-514E-9AF7-7650EC049E06}" destId="{259DA200-FB35-0F44-9A29-CDCD6B69C6B6}" srcOrd="1" destOrd="0" presId="urn:microsoft.com/office/officeart/2005/8/layout/hierarchy1"/>
    <dgm:cxn modelId="{12FB0754-5760-8046-A70E-F04F23201212}" type="presParOf" srcId="{259DA200-FB35-0F44-9A29-CDCD6B69C6B6}" destId="{DD766D29-4875-0541-BE13-DE40FE79E917}" srcOrd="0" destOrd="0" presId="urn:microsoft.com/office/officeart/2005/8/layout/hierarchy1"/>
    <dgm:cxn modelId="{0223BBF9-1E84-3D4B-9A8A-0B3373BECB19}" type="presParOf" srcId="{DD766D29-4875-0541-BE13-DE40FE79E917}" destId="{FF9C0274-A3E0-F647-8B3E-BB4D031384E4}" srcOrd="0" destOrd="0" presId="urn:microsoft.com/office/officeart/2005/8/layout/hierarchy1"/>
    <dgm:cxn modelId="{7E2AC8DF-FFFB-A549-8852-B468E7DB1EA4}" type="presParOf" srcId="{DD766D29-4875-0541-BE13-DE40FE79E917}" destId="{768AD662-065E-6E44-AC93-1CBB581F7A3F}" srcOrd="1" destOrd="0" presId="urn:microsoft.com/office/officeart/2005/8/layout/hierarchy1"/>
    <dgm:cxn modelId="{C03E73E3-70FE-A447-81AF-D89C5627EA48}" type="presParOf" srcId="{259DA200-FB35-0F44-9A29-CDCD6B69C6B6}" destId="{898DF98E-BBFC-6C43-8BD8-A97DB507B3CC}" srcOrd="1" destOrd="0" presId="urn:microsoft.com/office/officeart/2005/8/layout/hierarchy1"/>
    <dgm:cxn modelId="{0D4207DC-3601-1A47-BB94-79C2ADA7EA60}" type="presParOf" srcId="{D640C92C-513C-514E-9AF7-7650EC049E06}" destId="{E7EC7133-BAB8-DD42-AA54-121C04058A0F}" srcOrd="2" destOrd="0" presId="urn:microsoft.com/office/officeart/2005/8/layout/hierarchy1"/>
    <dgm:cxn modelId="{CDFE05B9-452F-594B-9F40-5B97A3DE1952}" type="presParOf" srcId="{D640C92C-513C-514E-9AF7-7650EC049E06}" destId="{5E7895CF-1BBB-8A46-8C02-0116C22BB654}" srcOrd="3" destOrd="0" presId="urn:microsoft.com/office/officeart/2005/8/layout/hierarchy1"/>
    <dgm:cxn modelId="{0E055670-4488-FF4B-8CBD-A45811F3C86E}" type="presParOf" srcId="{5E7895CF-1BBB-8A46-8C02-0116C22BB654}" destId="{CEC7A7C0-E322-2F48-BA00-C16DECC66A18}" srcOrd="0" destOrd="0" presId="urn:microsoft.com/office/officeart/2005/8/layout/hierarchy1"/>
    <dgm:cxn modelId="{EC702848-89A6-B241-AF0B-CF7C2C0C03BE}" type="presParOf" srcId="{CEC7A7C0-E322-2F48-BA00-C16DECC66A18}" destId="{B8176EDE-DB10-FA47-86BD-140B0F52A8E2}" srcOrd="0" destOrd="0" presId="urn:microsoft.com/office/officeart/2005/8/layout/hierarchy1"/>
    <dgm:cxn modelId="{39714EC9-64B6-BD47-8559-5BBBA3A2A823}" type="presParOf" srcId="{CEC7A7C0-E322-2F48-BA00-C16DECC66A18}" destId="{3EE681ED-1328-9740-A4B2-0C0F96E58F44}" srcOrd="1" destOrd="0" presId="urn:microsoft.com/office/officeart/2005/8/layout/hierarchy1"/>
    <dgm:cxn modelId="{FF1ED440-A9DA-C542-8F44-12E66203AB3E}" type="presParOf" srcId="{5E7895CF-1BBB-8A46-8C02-0116C22BB654}" destId="{ACAB713B-28D8-4846-B405-B0581751798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D36D-AF30-6345-B9A3-55A3DB96EDA0}">
      <dsp:nvSpPr>
        <dsp:cNvPr id="0" name=""/>
        <dsp:cNvSpPr/>
      </dsp:nvSpPr>
      <dsp:spPr>
        <a:xfrm>
          <a:off x="2868396" y="2176269"/>
          <a:ext cx="2659885" cy="265988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Attentes de l’employeur</a:t>
          </a:r>
        </a:p>
      </dsp:txBody>
      <dsp:txXfrm>
        <a:off x="3403151" y="2799334"/>
        <a:ext cx="1590375" cy="1367236"/>
      </dsp:txXfrm>
    </dsp:sp>
    <dsp:sp modelId="{9A9FA1F6-7E58-5E4B-8699-09EEAAE68055}">
      <dsp:nvSpPr>
        <dsp:cNvPr id="0" name=""/>
        <dsp:cNvSpPr/>
      </dsp:nvSpPr>
      <dsp:spPr>
        <a:xfrm>
          <a:off x="1320826" y="1547569"/>
          <a:ext cx="1934462" cy="193446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Politique de télétravail</a:t>
          </a:r>
        </a:p>
      </dsp:txBody>
      <dsp:txXfrm>
        <a:off x="1807833" y="2037519"/>
        <a:ext cx="960448" cy="954562"/>
      </dsp:txXfrm>
    </dsp:sp>
    <dsp:sp modelId="{8D550419-579B-304F-B30B-D4BCA2E56063}">
      <dsp:nvSpPr>
        <dsp:cNvPr id="0" name=""/>
        <dsp:cNvSpPr/>
      </dsp:nvSpPr>
      <dsp:spPr>
        <a:xfrm rot="20700000">
          <a:off x="2365509" y="212988"/>
          <a:ext cx="1895377" cy="189537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Télétravailleur</a:t>
          </a:r>
        </a:p>
      </dsp:txBody>
      <dsp:txXfrm rot="-20700000">
        <a:off x="2781221" y="628700"/>
        <a:ext cx="1063954" cy="1063954"/>
      </dsp:txXfrm>
    </dsp:sp>
    <dsp:sp modelId="{C31952EA-8BA8-0B45-95BD-AA2D348507BD}">
      <dsp:nvSpPr>
        <dsp:cNvPr id="0" name=""/>
        <dsp:cNvSpPr/>
      </dsp:nvSpPr>
      <dsp:spPr>
        <a:xfrm>
          <a:off x="2670977" y="1770843"/>
          <a:ext cx="3404653" cy="3404653"/>
        </a:xfrm>
        <a:prstGeom prst="circularArrow">
          <a:avLst>
            <a:gd name="adj1" fmla="val 4687"/>
            <a:gd name="adj2" fmla="val 299029"/>
            <a:gd name="adj3" fmla="val 2529619"/>
            <a:gd name="adj4" fmla="val 1583259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87CD83-1017-1340-9211-AFB4BEA1C997}">
      <dsp:nvSpPr>
        <dsp:cNvPr id="0" name=""/>
        <dsp:cNvSpPr/>
      </dsp:nvSpPr>
      <dsp:spPr>
        <a:xfrm>
          <a:off x="978237" y="1116791"/>
          <a:ext cx="2473693" cy="247369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DEB72-2B5D-4C49-9777-DE8B706459A7}">
      <dsp:nvSpPr>
        <dsp:cNvPr id="0" name=""/>
        <dsp:cNvSpPr/>
      </dsp:nvSpPr>
      <dsp:spPr>
        <a:xfrm>
          <a:off x="1965902" y="-204925"/>
          <a:ext cx="2667139" cy="266713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1B5F-A40E-3849-B37A-FC85D47BB047}">
      <dsp:nvSpPr>
        <dsp:cNvPr id="0" name=""/>
        <dsp:cNvSpPr/>
      </dsp:nvSpPr>
      <dsp:spPr>
        <a:xfrm>
          <a:off x="6608709" y="1812123"/>
          <a:ext cx="685313" cy="293628"/>
        </a:xfrm>
        <a:custGeom>
          <a:avLst/>
          <a:gdLst/>
          <a:ahLst/>
          <a:cxnLst/>
          <a:rect l="0" t="0" r="0" b="0"/>
          <a:pathLst>
            <a:path>
              <a:moveTo>
                <a:pt x="0" y="0"/>
              </a:moveTo>
              <a:lnTo>
                <a:pt x="0" y="196469"/>
              </a:lnTo>
              <a:lnTo>
                <a:pt x="685313" y="196469"/>
              </a:lnTo>
              <a:lnTo>
                <a:pt x="685313" y="2936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6A0E73-4CC1-5543-AE21-9CEDD65BBCE9}">
      <dsp:nvSpPr>
        <dsp:cNvPr id="0" name=""/>
        <dsp:cNvSpPr/>
      </dsp:nvSpPr>
      <dsp:spPr>
        <a:xfrm>
          <a:off x="5967791" y="1812123"/>
          <a:ext cx="640917" cy="305023"/>
        </a:xfrm>
        <a:custGeom>
          <a:avLst/>
          <a:gdLst/>
          <a:ahLst/>
          <a:cxnLst/>
          <a:rect l="0" t="0" r="0" b="0"/>
          <a:pathLst>
            <a:path>
              <a:moveTo>
                <a:pt x="640917" y="0"/>
              </a:moveTo>
              <a:lnTo>
                <a:pt x="640917" y="207864"/>
              </a:lnTo>
              <a:lnTo>
                <a:pt x="0" y="207864"/>
              </a:lnTo>
              <a:lnTo>
                <a:pt x="0" y="3050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46DC39-26A8-A04D-A2CA-70B39CAC2174}">
      <dsp:nvSpPr>
        <dsp:cNvPr id="0" name=""/>
        <dsp:cNvSpPr/>
      </dsp:nvSpPr>
      <dsp:spPr>
        <a:xfrm>
          <a:off x="4136649" y="841117"/>
          <a:ext cx="2472059" cy="305023"/>
        </a:xfrm>
        <a:custGeom>
          <a:avLst/>
          <a:gdLst/>
          <a:ahLst/>
          <a:cxnLst/>
          <a:rect l="0" t="0" r="0" b="0"/>
          <a:pathLst>
            <a:path>
              <a:moveTo>
                <a:pt x="0" y="0"/>
              </a:moveTo>
              <a:lnTo>
                <a:pt x="0" y="207864"/>
              </a:lnTo>
              <a:lnTo>
                <a:pt x="2472059" y="207864"/>
              </a:lnTo>
              <a:lnTo>
                <a:pt x="2472059" y="3050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EFDF9-85BD-F34D-A8EF-C0847EECB3C6}">
      <dsp:nvSpPr>
        <dsp:cNvPr id="0" name=""/>
        <dsp:cNvSpPr/>
      </dsp:nvSpPr>
      <dsp:spPr>
        <a:xfrm>
          <a:off x="6299782" y="3754136"/>
          <a:ext cx="1281856" cy="305023"/>
        </a:xfrm>
        <a:custGeom>
          <a:avLst/>
          <a:gdLst/>
          <a:ahLst/>
          <a:cxnLst/>
          <a:rect l="0" t="0" r="0" b="0"/>
          <a:pathLst>
            <a:path>
              <a:moveTo>
                <a:pt x="0" y="0"/>
              </a:moveTo>
              <a:lnTo>
                <a:pt x="0" y="207864"/>
              </a:lnTo>
              <a:lnTo>
                <a:pt x="1281856" y="207864"/>
              </a:lnTo>
              <a:lnTo>
                <a:pt x="1281856"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DB72A9-7BB6-FC40-9D86-18FAA454C438}">
      <dsp:nvSpPr>
        <dsp:cNvPr id="0" name=""/>
        <dsp:cNvSpPr/>
      </dsp:nvSpPr>
      <dsp:spPr>
        <a:xfrm>
          <a:off x="6254062" y="3754136"/>
          <a:ext cx="91440" cy="305023"/>
        </a:xfrm>
        <a:custGeom>
          <a:avLst/>
          <a:gdLst/>
          <a:ahLst/>
          <a:cxnLst/>
          <a:rect l="0" t="0" r="0" b="0"/>
          <a:pathLst>
            <a:path>
              <a:moveTo>
                <a:pt x="45720" y="0"/>
              </a:moveTo>
              <a:lnTo>
                <a:pt x="4572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5E3AAF-56D6-D448-8EE0-E5A1CAD192DB}">
      <dsp:nvSpPr>
        <dsp:cNvPr id="0" name=""/>
        <dsp:cNvSpPr/>
      </dsp:nvSpPr>
      <dsp:spPr>
        <a:xfrm>
          <a:off x="5017926" y="3754136"/>
          <a:ext cx="1281856" cy="305023"/>
        </a:xfrm>
        <a:custGeom>
          <a:avLst/>
          <a:gdLst/>
          <a:ahLst/>
          <a:cxnLst/>
          <a:rect l="0" t="0" r="0" b="0"/>
          <a:pathLst>
            <a:path>
              <a:moveTo>
                <a:pt x="1281856" y="0"/>
              </a:moveTo>
              <a:lnTo>
                <a:pt x="1281856" y="207864"/>
              </a:lnTo>
              <a:lnTo>
                <a:pt x="0" y="207864"/>
              </a:lnTo>
              <a:lnTo>
                <a:pt x="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7FB27F-9337-BE44-8BDA-B1350D09C175}">
      <dsp:nvSpPr>
        <dsp:cNvPr id="0" name=""/>
        <dsp:cNvSpPr/>
      </dsp:nvSpPr>
      <dsp:spPr>
        <a:xfrm>
          <a:off x="4056533" y="2783129"/>
          <a:ext cx="2243249" cy="305023"/>
        </a:xfrm>
        <a:custGeom>
          <a:avLst/>
          <a:gdLst/>
          <a:ahLst/>
          <a:cxnLst/>
          <a:rect l="0" t="0" r="0" b="0"/>
          <a:pathLst>
            <a:path>
              <a:moveTo>
                <a:pt x="0" y="0"/>
              </a:moveTo>
              <a:lnTo>
                <a:pt x="0" y="207864"/>
              </a:lnTo>
              <a:lnTo>
                <a:pt x="2243249" y="207864"/>
              </a:lnTo>
              <a:lnTo>
                <a:pt x="2243249"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99CB3E-0D9F-E941-A019-416E6111F921}">
      <dsp:nvSpPr>
        <dsp:cNvPr id="0" name=""/>
        <dsp:cNvSpPr/>
      </dsp:nvSpPr>
      <dsp:spPr>
        <a:xfrm>
          <a:off x="3095141" y="3754136"/>
          <a:ext cx="640928" cy="305023"/>
        </a:xfrm>
        <a:custGeom>
          <a:avLst/>
          <a:gdLst/>
          <a:ahLst/>
          <a:cxnLst/>
          <a:rect l="0" t="0" r="0" b="0"/>
          <a:pathLst>
            <a:path>
              <a:moveTo>
                <a:pt x="0" y="0"/>
              </a:moveTo>
              <a:lnTo>
                <a:pt x="0" y="207864"/>
              </a:lnTo>
              <a:lnTo>
                <a:pt x="640928" y="207864"/>
              </a:lnTo>
              <a:lnTo>
                <a:pt x="640928"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8B1E9-F66A-4749-96E3-9C458738E4E8}">
      <dsp:nvSpPr>
        <dsp:cNvPr id="0" name=""/>
        <dsp:cNvSpPr/>
      </dsp:nvSpPr>
      <dsp:spPr>
        <a:xfrm>
          <a:off x="2454212" y="3754136"/>
          <a:ext cx="640928" cy="305023"/>
        </a:xfrm>
        <a:custGeom>
          <a:avLst/>
          <a:gdLst/>
          <a:ahLst/>
          <a:cxnLst/>
          <a:rect l="0" t="0" r="0" b="0"/>
          <a:pathLst>
            <a:path>
              <a:moveTo>
                <a:pt x="640928" y="0"/>
              </a:moveTo>
              <a:lnTo>
                <a:pt x="640928" y="207864"/>
              </a:lnTo>
              <a:lnTo>
                <a:pt x="0" y="207864"/>
              </a:lnTo>
              <a:lnTo>
                <a:pt x="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CCDA0-6F29-FC4F-85C4-104F057986DB}">
      <dsp:nvSpPr>
        <dsp:cNvPr id="0" name=""/>
        <dsp:cNvSpPr/>
      </dsp:nvSpPr>
      <dsp:spPr>
        <a:xfrm>
          <a:off x="3095141" y="2783129"/>
          <a:ext cx="961392" cy="305023"/>
        </a:xfrm>
        <a:custGeom>
          <a:avLst/>
          <a:gdLst/>
          <a:ahLst/>
          <a:cxnLst/>
          <a:rect l="0" t="0" r="0" b="0"/>
          <a:pathLst>
            <a:path>
              <a:moveTo>
                <a:pt x="961392" y="0"/>
              </a:moveTo>
              <a:lnTo>
                <a:pt x="961392" y="207864"/>
              </a:lnTo>
              <a:lnTo>
                <a:pt x="0" y="207864"/>
              </a:lnTo>
              <a:lnTo>
                <a:pt x="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3659A2-F669-1D4F-AFA4-DCFEBDB35DDF}">
      <dsp:nvSpPr>
        <dsp:cNvPr id="0" name=""/>
        <dsp:cNvSpPr/>
      </dsp:nvSpPr>
      <dsp:spPr>
        <a:xfrm>
          <a:off x="1813284" y="2783129"/>
          <a:ext cx="2243249" cy="305023"/>
        </a:xfrm>
        <a:custGeom>
          <a:avLst/>
          <a:gdLst/>
          <a:ahLst/>
          <a:cxnLst/>
          <a:rect l="0" t="0" r="0" b="0"/>
          <a:pathLst>
            <a:path>
              <a:moveTo>
                <a:pt x="2243249" y="0"/>
              </a:moveTo>
              <a:lnTo>
                <a:pt x="2243249" y="207864"/>
              </a:lnTo>
              <a:lnTo>
                <a:pt x="0" y="207864"/>
              </a:lnTo>
              <a:lnTo>
                <a:pt x="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C7133-BAB8-DD42-AA54-121C04058A0F}">
      <dsp:nvSpPr>
        <dsp:cNvPr id="0" name=""/>
        <dsp:cNvSpPr/>
      </dsp:nvSpPr>
      <dsp:spPr>
        <a:xfrm>
          <a:off x="2293980" y="1812123"/>
          <a:ext cx="1762552" cy="305023"/>
        </a:xfrm>
        <a:custGeom>
          <a:avLst/>
          <a:gdLst/>
          <a:ahLst/>
          <a:cxnLst/>
          <a:rect l="0" t="0" r="0" b="0"/>
          <a:pathLst>
            <a:path>
              <a:moveTo>
                <a:pt x="0" y="0"/>
              </a:moveTo>
              <a:lnTo>
                <a:pt x="0" y="207864"/>
              </a:lnTo>
              <a:lnTo>
                <a:pt x="1762552" y="207864"/>
              </a:lnTo>
              <a:lnTo>
                <a:pt x="1762552" y="3050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68AAC-3F3B-7A42-9E84-214509436865}">
      <dsp:nvSpPr>
        <dsp:cNvPr id="0" name=""/>
        <dsp:cNvSpPr/>
      </dsp:nvSpPr>
      <dsp:spPr>
        <a:xfrm>
          <a:off x="485708" y="2783129"/>
          <a:ext cx="91440" cy="305023"/>
        </a:xfrm>
        <a:custGeom>
          <a:avLst/>
          <a:gdLst/>
          <a:ahLst/>
          <a:cxnLst/>
          <a:rect l="0" t="0" r="0" b="0"/>
          <a:pathLst>
            <a:path>
              <a:moveTo>
                <a:pt x="45720" y="0"/>
              </a:moveTo>
              <a:lnTo>
                <a:pt x="4572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CD894-D699-364D-8F35-C18BE9797866}">
      <dsp:nvSpPr>
        <dsp:cNvPr id="0" name=""/>
        <dsp:cNvSpPr/>
      </dsp:nvSpPr>
      <dsp:spPr>
        <a:xfrm>
          <a:off x="531428" y="1812123"/>
          <a:ext cx="1762552" cy="305023"/>
        </a:xfrm>
        <a:custGeom>
          <a:avLst/>
          <a:gdLst/>
          <a:ahLst/>
          <a:cxnLst/>
          <a:rect l="0" t="0" r="0" b="0"/>
          <a:pathLst>
            <a:path>
              <a:moveTo>
                <a:pt x="1762552" y="0"/>
              </a:moveTo>
              <a:lnTo>
                <a:pt x="1762552" y="207864"/>
              </a:lnTo>
              <a:lnTo>
                <a:pt x="0" y="207864"/>
              </a:lnTo>
              <a:lnTo>
                <a:pt x="0" y="3050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5C9DE-BA74-B344-86C9-F834CCC5BE82}">
      <dsp:nvSpPr>
        <dsp:cNvPr id="0" name=""/>
        <dsp:cNvSpPr/>
      </dsp:nvSpPr>
      <dsp:spPr>
        <a:xfrm>
          <a:off x="2293980" y="841117"/>
          <a:ext cx="1842668" cy="305023"/>
        </a:xfrm>
        <a:custGeom>
          <a:avLst/>
          <a:gdLst/>
          <a:ahLst/>
          <a:cxnLst/>
          <a:rect l="0" t="0" r="0" b="0"/>
          <a:pathLst>
            <a:path>
              <a:moveTo>
                <a:pt x="1842668" y="0"/>
              </a:moveTo>
              <a:lnTo>
                <a:pt x="1842668" y="207864"/>
              </a:lnTo>
              <a:lnTo>
                <a:pt x="0" y="207864"/>
              </a:lnTo>
              <a:lnTo>
                <a:pt x="0" y="3050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39BA1-3A2C-BF4E-B93B-843C08162D15}">
      <dsp:nvSpPr>
        <dsp:cNvPr id="0" name=""/>
        <dsp:cNvSpPr/>
      </dsp:nvSpPr>
      <dsp:spPr>
        <a:xfrm>
          <a:off x="3612253" y="175134"/>
          <a:ext cx="1048791" cy="6659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25E23-BE31-9942-BD4A-97D024F75824}">
      <dsp:nvSpPr>
        <dsp:cNvPr id="0" name=""/>
        <dsp:cNvSpPr/>
      </dsp:nvSpPr>
      <dsp:spPr>
        <a:xfrm>
          <a:off x="3728786" y="285840"/>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Intervention de l’employeur</a:t>
          </a:r>
        </a:p>
      </dsp:txBody>
      <dsp:txXfrm>
        <a:off x="3748292" y="305346"/>
        <a:ext cx="1009779" cy="626970"/>
      </dsp:txXfrm>
    </dsp:sp>
    <dsp:sp modelId="{70FDC10A-54B3-D147-9A0D-5AF4A77639C9}">
      <dsp:nvSpPr>
        <dsp:cNvPr id="0" name=""/>
        <dsp:cNvSpPr/>
      </dsp:nvSpPr>
      <dsp:spPr>
        <a:xfrm>
          <a:off x="1769585" y="1146140"/>
          <a:ext cx="1048791" cy="6659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DEA46-FD92-094B-9A98-185848E19FD1}">
      <dsp:nvSpPr>
        <dsp:cNvPr id="0" name=""/>
        <dsp:cNvSpPr/>
      </dsp:nvSpPr>
      <dsp:spPr>
        <a:xfrm>
          <a:off x="1886117" y="1256846"/>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Usage de matériel privé du travailleur</a:t>
          </a:r>
        </a:p>
      </dsp:txBody>
      <dsp:txXfrm>
        <a:off x="1905623" y="1276352"/>
        <a:ext cx="1009779" cy="626970"/>
      </dsp:txXfrm>
    </dsp:sp>
    <dsp:sp modelId="{7997E5B4-53D2-E54B-904C-13220B8A25B6}">
      <dsp:nvSpPr>
        <dsp:cNvPr id="0" name=""/>
        <dsp:cNvSpPr/>
      </dsp:nvSpPr>
      <dsp:spPr>
        <a:xfrm>
          <a:off x="7032" y="2117147"/>
          <a:ext cx="1048791" cy="6659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5292F-1261-FB4C-B703-75747CB7B243}">
      <dsp:nvSpPr>
        <dsp:cNvPr id="0" name=""/>
        <dsp:cNvSpPr/>
      </dsp:nvSpPr>
      <dsp:spPr>
        <a:xfrm>
          <a:off x="123564" y="2227853"/>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Frais réels</a:t>
          </a:r>
        </a:p>
      </dsp:txBody>
      <dsp:txXfrm>
        <a:off x="143070" y="2247359"/>
        <a:ext cx="1009779" cy="626970"/>
      </dsp:txXfrm>
    </dsp:sp>
    <dsp:sp modelId="{B3E25E2C-5689-3C42-A5A5-874EEC7D69C5}">
      <dsp:nvSpPr>
        <dsp:cNvPr id="0" name=""/>
        <dsp:cNvSpPr/>
      </dsp:nvSpPr>
      <dsp:spPr>
        <a:xfrm>
          <a:off x="7032" y="3088153"/>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3581A-BCD7-E542-AD5D-9548A1D20DA5}">
      <dsp:nvSpPr>
        <dsp:cNvPr id="0" name=""/>
        <dsp:cNvSpPr/>
      </dsp:nvSpPr>
      <dsp:spPr>
        <a:xfrm>
          <a:off x="123564" y="3198859"/>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a:t>+ prix d’achat de mobilier de bureau et/ou du matériel informatique par l’employeur</a:t>
          </a:r>
          <a:endParaRPr lang="fr-FR" sz="600" kern="1200" dirty="0"/>
        </a:p>
      </dsp:txBody>
      <dsp:txXfrm>
        <a:off x="143070" y="3218365"/>
        <a:ext cx="1009779" cy="626970"/>
      </dsp:txXfrm>
    </dsp:sp>
    <dsp:sp modelId="{B8176EDE-DB10-FA47-86BD-140B0F52A8E2}">
      <dsp:nvSpPr>
        <dsp:cNvPr id="0" name=""/>
        <dsp:cNvSpPr/>
      </dsp:nvSpPr>
      <dsp:spPr>
        <a:xfrm>
          <a:off x="3532137" y="2117147"/>
          <a:ext cx="1048791" cy="6659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681ED-1328-9740-A4B2-0C0F96E58F44}">
      <dsp:nvSpPr>
        <dsp:cNvPr id="0" name=""/>
        <dsp:cNvSpPr/>
      </dsp:nvSpPr>
      <dsp:spPr>
        <a:xfrm>
          <a:off x="3648670" y="2227853"/>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Frais  forfaitaires</a:t>
          </a:r>
        </a:p>
      </dsp:txBody>
      <dsp:txXfrm>
        <a:off x="3668176" y="2247359"/>
        <a:ext cx="1009779" cy="626970"/>
      </dsp:txXfrm>
    </dsp:sp>
    <dsp:sp modelId="{B15A4AAE-2137-654E-843A-74C309DB7994}">
      <dsp:nvSpPr>
        <dsp:cNvPr id="0" name=""/>
        <dsp:cNvSpPr/>
      </dsp:nvSpPr>
      <dsp:spPr>
        <a:xfrm>
          <a:off x="1288888" y="3088153"/>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C74AD-9BF4-9F4A-92D5-9F08910239B9}">
      <dsp:nvSpPr>
        <dsp:cNvPr id="0" name=""/>
        <dsp:cNvSpPr/>
      </dsp:nvSpPr>
      <dsp:spPr>
        <a:xfrm>
          <a:off x="1405421" y="3198859"/>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Indemnité de bureau</a:t>
          </a:r>
        </a:p>
      </dsp:txBody>
      <dsp:txXfrm>
        <a:off x="1424927" y="3218365"/>
        <a:ext cx="1009779" cy="626970"/>
      </dsp:txXfrm>
    </dsp:sp>
    <dsp:sp modelId="{3D163E3A-21AB-1A42-B203-9A96DC286BCF}">
      <dsp:nvSpPr>
        <dsp:cNvPr id="0" name=""/>
        <dsp:cNvSpPr/>
      </dsp:nvSpPr>
      <dsp:spPr>
        <a:xfrm>
          <a:off x="2570745" y="3088153"/>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A968C2-DD2A-C44C-9CBB-6FECE5C3DF22}">
      <dsp:nvSpPr>
        <dsp:cNvPr id="0" name=""/>
        <dsp:cNvSpPr/>
      </dsp:nvSpPr>
      <dsp:spPr>
        <a:xfrm>
          <a:off x="2687277" y="3198859"/>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dirty="0"/>
        </a:p>
        <a:p>
          <a:pPr marL="0" lvl="0" indent="0" algn="ctr" defTabSz="266700">
            <a:lnSpc>
              <a:spcPct val="90000"/>
            </a:lnSpc>
            <a:spcBef>
              <a:spcPct val="0"/>
            </a:spcBef>
            <a:spcAft>
              <a:spcPct val="35000"/>
            </a:spcAft>
            <a:buNone/>
          </a:pPr>
          <a:r>
            <a:rPr lang="fr-FR" sz="600" kern="1200" dirty="0"/>
            <a:t>Indemnité de 40 € maximum</a:t>
          </a:r>
        </a:p>
        <a:p>
          <a:pPr marL="0" lvl="0" indent="0" algn="ctr" defTabSz="266700">
            <a:lnSpc>
              <a:spcPct val="90000"/>
            </a:lnSpc>
            <a:spcBef>
              <a:spcPct val="0"/>
            </a:spcBef>
            <a:spcAft>
              <a:spcPct val="35000"/>
            </a:spcAft>
            <a:buNone/>
          </a:pPr>
          <a:r>
            <a:rPr lang="fr-FR" sz="600" kern="1200" dirty="0"/>
            <a:t> </a:t>
          </a:r>
        </a:p>
      </dsp:txBody>
      <dsp:txXfrm>
        <a:off x="2706783" y="3218365"/>
        <a:ext cx="1009779" cy="626970"/>
      </dsp:txXfrm>
    </dsp:sp>
    <dsp:sp modelId="{34B7D916-05AD-714A-B21A-4BE3BB3B5500}">
      <dsp:nvSpPr>
        <dsp:cNvPr id="0" name=""/>
        <dsp:cNvSpPr/>
      </dsp:nvSpPr>
      <dsp:spPr>
        <a:xfrm>
          <a:off x="1929817"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37354-7688-C94C-98D1-4FD6F013E2DC}">
      <dsp:nvSpPr>
        <dsp:cNvPr id="0" name=""/>
        <dsp:cNvSpPr/>
      </dsp:nvSpPr>
      <dsp:spPr>
        <a:xfrm>
          <a:off x="2046349"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d’une </a:t>
          </a:r>
          <a:r>
            <a:rPr lang="fr-FR" sz="600" b="1" kern="1200" dirty="0"/>
            <a:t>connexion</a:t>
          </a:r>
          <a:r>
            <a:rPr lang="fr-FR" sz="600" kern="1200" dirty="0"/>
            <a:t> et d’un </a:t>
          </a:r>
          <a:r>
            <a:rPr lang="fr-FR" sz="600" b="1" kern="1200" dirty="0"/>
            <a:t>abonnement internet </a:t>
          </a:r>
          <a:r>
            <a:rPr lang="fr-FR" sz="600" kern="1200" dirty="0"/>
            <a:t>privés</a:t>
          </a:r>
        </a:p>
        <a:p>
          <a:pPr marL="0" lvl="0" indent="0" algn="ctr" defTabSz="266700">
            <a:lnSpc>
              <a:spcPct val="90000"/>
            </a:lnSpc>
            <a:spcBef>
              <a:spcPct val="0"/>
            </a:spcBef>
            <a:spcAft>
              <a:spcPct val="35000"/>
            </a:spcAft>
            <a:buNone/>
          </a:pPr>
          <a:r>
            <a:rPr lang="fr-FR" sz="600" kern="1200" dirty="0"/>
            <a:t>(20 € maximum)</a:t>
          </a:r>
        </a:p>
      </dsp:txBody>
      <dsp:txXfrm>
        <a:off x="2065855" y="4189371"/>
        <a:ext cx="1009779" cy="626970"/>
      </dsp:txXfrm>
    </dsp:sp>
    <dsp:sp modelId="{4BA518B5-AE62-FB4A-9B7F-FD0978185136}">
      <dsp:nvSpPr>
        <dsp:cNvPr id="0" name=""/>
        <dsp:cNvSpPr/>
      </dsp:nvSpPr>
      <dsp:spPr>
        <a:xfrm>
          <a:off x="3211673"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D0203-9F96-964D-86CC-4DC7020548A8}">
      <dsp:nvSpPr>
        <dsp:cNvPr id="0" name=""/>
        <dsp:cNvSpPr/>
      </dsp:nvSpPr>
      <dsp:spPr>
        <a:xfrm>
          <a:off x="3328206"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d’un </a:t>
          </a:r>
          <a:r>
            <a:rPr lang="fr-FR" sz="600" b="1" kern="1200" dirty="0"/>
            <a:t>ordinateur</a:t>
          </a:r>
          <a:r>
            <a:rPr lang="fr-FR" sz="600" kern="1200" dirty="0"/>
            <a:t> privé</a:t>
          </a:r>
        </a:p>
        <a:p>
          <a:pPr marL="0" lvl="0" indent="0" algn="ctr" defTabSz="266700">
            <a:lnSpc>
              <a:spcPct val="90000"/>
            </a:lnSpc>
            <a:spcBef>
              <a:spcPct val="0"/>
            </a:spcBef>
            <a:spcAft>
              <a:spcPct val="35000"/>
            </a:spcAft>
            <a:buNone/>
          </a:pPr>
          <a:r>
            <a:rPr lang="fr-FR" sz="600" kern="1200" dirty="0"/>
            <a:t>(20 € maximum))</a:t>
          </a:r>
        </a:p>
      </dsp:txBody>
      <dsp:txXfrm>
        <a:off x="3347712" y="4189371"/>
        <a:ext cx="1009779" cy="626970"/>
      </dsp:txXfrm>
    </dsp:sp>
    <dsp:sp modelId="{F023881E-957B-B846-A00E-2D5150BEC852}">
      <dsp:nvSpPr>
        <dsp:cNvPr id="0" name=""/>
        <dsp:cNvSpPr/>
      </dsp:nvSpPr>
      <dsp:spPr>
        <a:xfrm>
          <a:off x="5775387" y="3088153"/>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FF8E6-881D-1D48-8F54-CFE4C70AB2BA}">
      <dsp:nvSpPr>
        <dsp:cNvPr id="0" name=""/>
        <dsp:cNvSpPr/>
      </dsp:nvSpPr>
      <dsp:spPr>
        <a:xfrm>
          <a:off x="5891919" y="3198859"/>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Indemnité de 5 € cumulable (max. 10 €)</a:t>
          </a:r>
        </a:p>
      </dsp:txBody>
      <dsp:txXfrm>
        <a:off x="5911425" y="3218365"/>
        <a:ext cx="1009779" cy="626970"/>
      </dsp:txXfrm>
    </dsp:sp>
    <dsp:sp modelId="{04A78917-F7F9-7647-ACB5-19D5361BACA8}">
      <dsp:nvSpPr>
        <dsp:cNvPr id="0" name=""/>
        <dsp:cNvSpPr/>
      </dsp:nvSpPr>
      <dsp:spPr>
        <a:xfrm>
          <a:off x="4493530"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3A6A7-2CC6-A741-941C-20FFC89FCC2A}">
      <dsp:nvSpPr>
        <dsp:cNvPr id="0" name=""/>
        <dsp:cNvSpPr/>
      </dsp:nvSpPr>
      <dsp:spPr>
        <a:xfrm>
          <a:off x="4610062"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a:t>
          </a:r>
          <a:r>
            <a:rPr lang="fr-FR" sz="600" b="1" kern="1200" dirty="0"/>
            <a:t>d’un 2e écran </a:t>
          </a:r>
          <a:r>
            <a:rPr lang="fr-FR" sz="600" kern="1200" dirty="0"/>
            <a:t>d’ordinateur personnel</a:t>
          </a:r>
        </a:p>
      </dsp:txBody>
      <dsp:txXfrm>
        <a:off x="4629568" y="4189371"/>
        <a:ext cx="1009779" cy="626970"/>
      </dsp:txXfrm>
    </dsp:sp>
    <dsp:sp modelId="{05329A03-75ED-0541-BED2-B42648EB289E}">
      <dsp:nvSpPr>
        <dsp:cNvPr id="0" name=""/>
        <dsp:cNvSpPr/>
      </dsp:nvSpPr>
      <dsp:spPr>
        <a:xfrm>
          <a:off x="5775387"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EA5B1-6155-5A4C-B47D-328593708FF9}">
      <dsp:nvSpPr>
        <dsp:cNvPr id="0" name=""/>
        <dsp:cNvSpPr/>
      </dsp:nvSpPr>
      <dsp:spPr>
        <a:xfrm>
          <a:off x="5891919"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d'un </a:t>
          </a:r>
          <a:r>
            <a:rPr lang="fr-FR" sz="600" b="1" kern="1200" dirty="0"/>
            <a:t>scanner</a:t>
          </a:r>
          <a:r>
            <a:rPr lang="fr-FR" sz="600" kern="1200" dirty="0"/>
            <a:t> personnel</a:t>
          </a:r>
        </a:p>
      </dsp:txBody>
      <dsp:txXfrm>
        <a:off x="5911425" y="4189371"/>
        <a:ext cx="1009779" cy="626970"/>
      </dsp:txXfrm>
    </dsp:sp>
    <dsp:sp modelId="{358B6FF9-887C-0F47-8BE6-1581D6A9DB79}">
      <dsp:nvSpPr>
        <dsp:cNvPr id="0" name=""/>
        <dsp:cNvSpPr/>
      </dsp:nvSpPr>
      <dsp:spPr>
        <a:xfrm>
          <a:off x="7057243"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9A8D7A-A5A4-DA4F-8602-7F2E222C52EF}">
      <dsp:nvSpPr>
        <dsp:cNvPr id="0" name=""/>
        <dsp:cNvSpPr/>
      </dsp:nvSpPr>
      <dsp:spPr>
        <a:xfrm>
          <a:off x="7173776"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d’une </a:t>
          </a:r>
          <a:r>
            <a:rPr lang="fr-FR" sz="600" b="1" kern="1200" dirty="0"/>
            <a:t>imprimante</a:t>
          </a:r>
          <a:r>
            <a:rPr lang="fr-FR" sz="600" kern="1200" dirty="0"/>
            <a:t> personnelle</a:t>
          </a:r>
        </a:p>
      </dsp:txBody>
      <dsp:txXfrm>
        <a:off x="7193282" y="4189371"/>
        <a:ext cx="1009779" cy="626970"/>
      </dsp:txXfrm>
    </dsp:sp>
    <dsp:sp modelId="{65D8766F-5F5E-0142-9640-4450A1E50879}">
      <dsp:nvSpPr>
        <dsp:cNvPr id="0" name=""/>
        <dsp:cNvSpPr/>
      </dsp:nvSpPr>
      <dsp:spPr>
        <a:xfrm>
          <a:off x="6084313" y="1146140"/>
          <a:ext cx="1048791" cy="6659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F1E56-A04B-C241-AF19-C47272461613}">
      <dsp:nvSpPr>
        <dsp:cNvPr id="0" name=""/>
        <dsp:cNvSpPr/>
      </dsp:nvSpPr>
      <dsp:spPr>
        <a:xfrm>
          <a:off x="6200845" y="1256846"/>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Mise à disposition de matériel par l’employeur OU remboursement du prix d’achat par l’employeur</a:t>
          </a:r>
        </a:p>
      </dsp:txBody>
      <dsp:txXfrm>
        <a:off x="6220351" y="1276352"/>
        <a:ext cx="1009779" cy="626970"/>
      </dsp:txXfrm>
    </dsp:sp>
    <dsp:sp modelId="{5D2399CB-7AE7-7E48-9CBB-A306CBBEBAA5}">
      <dsp:nvSpPr>
        <dsp:cNvPr id="0" name=""/>
        <dsp:cNvSpPr/>
      </dsp:nvSpPr>
      <dsp:spPr>
        <a:xfrm>
          <a:off x="5443395" y="2117147"/>
          <a:ext cx="1048791" cy="6659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B8D12-F987-844A-9596-791058C4B6AF}">
      <dsp:nvSpPr>
        <dsp:cNvPr id="0" name=""/>
        <dsp:cNvSpPr/>
      </dsp:nvSpPr>
      <dsp:spPr>
        <a:xfrm>
          <a:off x="5559927" y="2227853"/>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Liste limitative !</a:t>
          </a:r>
        </a:p>
      </dsp:txBody>
      <dsp:txXfrm>
        <a:off x="5579433" y="2247359"/>
        <a:ext cx="1009779" cy="626970"/>
      </dsp:txXfrm>
    </dsp:sp>
    <dsp:sp modelId="{CD7748F5-3035-934C-A8C8-C97D7C37C33D}">
      <dsp:nvSpPr>
        <dsp:cNvPr id="0" name=""/>
        <dsp:cNvSpPr/>
      </dsp:nvSpPr>
      <dsp:spPr>
        <a:xfrm>
          <a:off x="6769626" y="2105752"/>
          <a:ext cx="1048791" cy="6659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2F813-9F1C-4649-95C6-81CBD4582E05}">
      <dsp:nvSpPr>
        <dsp:cNvPr id="0" name=""/>
        <dsp:cNvSpPr/>
      </dsp:nvSpPr>
      <dsp:spPr>
        <a:xfrm>
          <a:off x="6886158" y="2216458"/>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Frais réels</a:t>
          </a:r>
        </a:p>
      </dsp:txBody>
      <dsp:txXfrm>
        <a:off x="6905664" y="2235964"/>
        <a:ext cx="1009779" cy="6269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8A1-B272-DA46-A9B4-E3E872D554B6}">
      <dsp:nvSpPr>
        <dsp:cNvPr id="0" name=""/>
        <dsp:cNvSpPr/>
      </dsp:nvSpPr>
      <dsp:spPr>
        <a:xfrm>
          <a:off x="706369" y="2124075"/>
          <a:ext cx="1219433" cy="609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Non accepté dans l’indemnité</a:t>
          </a:r>
        </a:p>
      </dsp:txBody>
      <dsp:txXfrm>
        <a:off x="724227" y="2141933"/>
        <a:ext cx="1183717" cy="574000"/>
      </dsp:txXfrm>
    </dsp:sp>
    <dsp:sp modelId="{012CFC5D-E6E4-AB4B-979A-E7EBEA47A6D7}">
      <dsp:nvSpPr>
        <dsp:cNvPr id="0" name=""/>
        <dsp:cNvSpPr/>
      </dsp:nvSpPr>
      <dsp:spPr>
        <a:xfrm rot="19321105">
          <a:off x="1560690" y="1356632"/>
          <a:ext cx="3447857" cy="22763"/>
        </a:xfrm>
        <a:custGeom>
          <a:avLst/>
          <a:gdLst/>
          <a:ahLst/>
          <a:cxnLst/>
          <a:rect l="0" t="0" r="0" b="0"/>
          <a:pathLst>
            <a:path>
              <a:moveTo>
                <a:pt x="0" y="11381"/>
              </a:moveTo>
              <a:lnTo>
                <a:pt x="3447857"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198422" y="1281818"/>
        <a:ext cx="172392" cy="172392"/>
      </dsp:txXfrm>
    </dsp:sp>
    <dsp:sp modelId="{FF26CB76-A19D-C245-A773-EEFCF4E4DF5F}">
      <dsp:nvSpPr>
        <dsp:cNvPr id="0" name=""/>
        <dsp:cNvSpPr/>
      </dsp:nvSpPr>
      <dsp:spPr>
        <a:xfrm>
          <a:off x="4643434" y="2236"/>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Chaise de bureau</a:t>
          </a:r>
        </a:p>
      </dsp:txBody>
      <dsp:txXfrm>
        <a:off x="4661292" y="20094"/>
        <a:ext cx="1183717" cy="574000"/>
      </dsp:txXfrm>
    </dsp:sp>
    <dsp:sp modelId="{F192D8B3-DBD8-514F-BED1-402C3F9465EB}">
      <dsp:nvSpPr>
        <dsp:cNvPr id="0" name=""/>
        <dsp:cNvSpPr/>
      </dsp:nvSpPr>
      <dsp:spPr>
        <a:xfrm rot="19944077">
          <a:off x="1751337" y="1707220"/>
          <a:ext cx="3066562" cy="22763"/>
        </a:xfrm>
        <a:custGeom>
          <a:avLst/>
          <a:gdLst/>
          <a:ahLst/>
          <a:cxnLst/>
          <a:rect l="0" t="0" r="0" b="0"/>
          <a:pathLst>
            <a:path>
              <a:moveTo>
                <a:pt x="0" y="11381"/>
              </a:moveTo>
              <a:lnTo>
                <a:pt x="3066562"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07954" y="1641937"/>
        <a:ext cx="153328" cy="153328"/>
      </dsp:txXfrm>
    </dsp:sp>
    <dsp:sp modelId="{B329BE7F-1FDD-654A-9898-DDF2258CECB4}">
      <dsp:nvSpPr>
        <dsp:cNvPr id="0" name=""/>
        <dsp:cNvSpPr/>
      </dsp:nvSpPr>
      <dsp:spPr>
        <a:xfrm>
          <a:off x="4643434" y="703410"/>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Lampe de bureau</a:t>
          </a:r>
        </a:p>
      </dsp:txBody>
      <dsp:txXfrm>
        <a:off x="4661292" y="721268"/>
        <a:ext cx="1183717" cy="574000"/>
      </dsp:txXfrm>
    </dsp:sp>
    <dsp:sp modelId="{3E411592-D372-CE43-B866-AF9962E62865}">
      <dsp:nvSpPr>
        <dsp:cNvPr id="0" name=""/>
        <dsp:cNvSpPr/>
      </dsp:nvSpPr>
      <dsp:spPr>
        <a:xfrm rot="20710272">
          <a:off x="1878989" y="2057807"/>
          <a:ext cx="2811259" cy="22763"/>
        </a:xfrm>
        <a:custGeom>
          <a:avLst/>
          <a:gdLst/>
          <a:ahLst/>
          <a:cxnLst/>
          <a:rect l="0" t="0" r="0" b="0"/>
          <a:pathLst>
            <a:path>
              <a:moveTo>
                <a:pt x="0" y="11381"/>
              </a:moveTo>
              <a:lnTo>
                <a:pt x="2811259"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14337" y="1998907"/>
        <a:ext cx="140562" cy="140562"/>
      </dsp:txXfrm>
    </dsp:sp>
    <dsp:sp modelId="{DD8E7C4D-DB1E-EB46-B2EA-67064635AB34}">
      <dsp:nvSpPr>
        <dsp:cNvPr id="0" name=""/>
        <dsp:cNvSpPr/>
      </dsp:nvSpPr>
      <dsp:spPr>
        <a:xfrm>
          <a:off x="4643434" y="1404585"/>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Bureau</a:t>
          </a:r>
        </a:p>
      </dsp:txBody>
      <dsp:txXfrm>
        <a:off x="4661292" y="1422443"/>
        <a:ext cx="1183717" cy="574000"/>
      </dsp:txXfrm>
    </dsp:sp>
    <dsp:sp modelId="{17F6C381-C0A9-2D46-B9C4-45E2277ADF20}">
      <dsp:nvSpPr>
        <dsp:cNvPr id="0" name=""/>
        <dsp:cNvSpPr/>
      </dsp:nvSpPr>
      <dsp:spPr>
        <a:xfrm rot="21576831">
          <a:off x="1925772" y="2408394"/>
          <a:ext cx="2717692" cy="22763"/>
        </a:xfrm>
        <a:custGeom>
          <a:avLst/>
          <a:gdLst/>
          <a:ahLst/>
          <a:cxnLst/>
          <a:rect l="0" t="0" r="0" b="0"/>
          <a:pathLst>
            <a:path>
              <a:moveTo>
                <a:pt x="0" y="11381"/>
              </a:moveTo>
              <a:lnTo>
                <a:pt x="2717692"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16676" y="2351834"/>
        <a:ext cx="135884" cy="135884"/>
      </dsp:txXfrm>
    </dsp:sp>
    <dsp:sp modelId="{C90D11DE-5546-A242-99B1-8624C6B06F45}">
      <dsp:nvSpPr>
        <dsp:cNvPr id="0" name=""/>
        <dsp:cNvSpPr/>
      </dsp:nvSpPr>
      <dsp:spPr>
        <a:xfrm>
          <a:off x="4643434" y="2105760"/>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Écran supplémentaire</a:t>
          </a:r>
        </a:p>
      </dsp:txBody>
      <dsp:txXfrm>
        <a:off x="4661292" y="2123618"/>
        <a:ext cx="1183717" cy="574000"/>
      </dsp:txXfrm>
    </dsp:sp>
    <dsp:sp modelId="{CC7FC48E-C75D-9B4E-AF6D-9745E7B6B3CF}">
      <dsp:nvSpPr>
        <dsp:cNvPr id="0" name=""/>
        <dsp:cNvSpPr/>
      </dsp:nvSpPr>
      <dsp:spPr>
        <a:xfrm rot="846282">
          <a:off x="1883564" y="2758981"/>
          <a:ext cx="2802108" cy="22763"/>
        </a:xfrm>
        <a:custGeom>
          <a:avLst/>
          <a:gdLst/>
          <a:ahLst/>
          <a:cxnLst/>
          <a:rect l="0" t="0" r="0" b="0"/>
          <a:pathLst>
            <a:path>
              <a:moveTo>
                <a:pt x="0" y="11381"/>
              </a:moveTo>
              <a:lnTo>
                <a:pt x="2802108"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14566" y="2700311"/>
        <a:ext cx="140105" cy="140105"/>
      </dsp:txXfrm>
    </dsp:sp>
    <dsp:sp modelId="{677907D0-81D3-054B-A343-A8E8BF51D6DE}">
      <dsp:nvSpPr>
        <dsp:cNvPr id="0" name=""/>
        <dsp:cNvSpPr/>
      </dsp:nvSpPr>
      <dsp:spPr>
        <a:xfrm>
          <a:off x="4643434" y="2806934"/>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Imprimante/scanner</a:t>
          </a:r>
        </a:p>
      </dsp:txBody>
      <dsp:txXfrm>
        <a:off x="4661292" y="2824792"/>
        <a:ext cx="1183717" cy="574000"/>
      </dsp:txXfrm>
    </dsp:sp>
    <dsp:sp modelId="{E17CF9CC-E6DA-FC4C-8E39-3EB0CEA21712}">
      <dsp:nvSpPr>
        <dsp:cNvPr id="0" name=""/>
        <dsp:cNvSpPr/>
      </dsp:nvSpPr>
      <dsp:spPr>
        <a:xfrm rot="1619328">
          <a:off x="1759736" y="3109569"/>
          <a:ext cx="3049764" cy="22763"/>
        </a:xfrm>
        <a:custGeom>
          <a:avLst/>
          <a:gdLst/>
          <a:ahLst/>
          <a:cxnLst/>
          <a:rect l="0" t="0" r="0" b="0"/>
          <a:pathLst>
            <a:path>
              <a:moveTo>
                <a:pt x="0" y="11381"/>
              </a:moveTo>
              <a:lnTo>
                <a:pt x="3049764"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08374" y="3044706"/>
        <a:ext cx="152488" cy="152488"/>
      </dsp:txXfrm>
    </dsp:sp>
    <dsp:sp modelId="{AB44AC29-F70A-9A45-8F54-4B894097A96A}">
      <dsp:nvSpPr>
        <dsp:cNvPr id="0" name=""/>
        <dsp:cNvSpPr/>
      </dsp:nvSpPr>
      <dsp:spPr>
        <a:xfrm>
          <a:off x="4643434" y="3508109"/>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Clavier, souris, souris à pédale, boule de commande, pavé tactile</a:t>
          </a:r>
        </a:p>
      </dsp:txBody>
      <dsp:txXfrm>
        <a:off x="4661292" y="3525967"/>
        <a:ext cx="1183717" cy="574000"/>
      </dsp:txXfrm>
    </dsp:sp>
    <dsp:sp modelId="{30280BDB-B377-5646-97A9-C3B89E081917}">
      <dsp:nvSpPr>
        <dsp:cNvPr id="0" name=""/>
        <dsp:cNvSpPr/>
      </dsp:nvSpPr>
      <dsp:spPr>
        <a:xfrm rot="2249918">
          <a:off x="1571901" y="3460156"/>
          <a:ext cx="3425435" cy="22763"/>
        </a:xfrm>
        <a:custGeom>
          <a:avLst/>
          <a:gdLst/>
          <a:ahLst/>
          <a:cxnLst/>
          <a:rect l="0" t="0" r="0" b="0"/>
          <a:pathLst>
            <a:path>
              <a:moveTo>
                <a:pt x="0" y="11381"/>
              </a:moveTo>
              <a:lnTo>
                <a:pt x="3425435"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198983" y="3385902"/>
        <a:ext cx="171271" cy="171271"/>
      </dsp:txXfrm>
    </dsp:sp>
    <dsp:sp modelId="{FB5D2489-C1CA-3F47-BBD8-34E2994D373B}">
      <dsp:nvSpPr>
        <dsp:cNvPr id="0" name=""/>
        <dsp:cNvSpPr/>
      </dsp:nvSpPr>
      <dsp:spPr>
        <a:xfrm>
          <a:off x="4643434" y="4209283"/>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Casque, enceinte conférence mains libres</a:t>
          </a:r>
        </a:p>
      </dsp:txBody>
      <dsp:txXfrm>
        <a:off x="4661292" y="4227141"/>
        <a:ext cx="1183717" cy="574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74B7-D08F-6340-BC7F-BF74D7473C8A}">
      <dsp:nvSpPr>
        <dsp:cNvPr id="0" name=""/>
        <dsp:cNvSpPr/>
      </dsp:nvSpPr>
      <dsp:spPr>
        <a:xfrm>
          <a:off x="4085" y="1722097"/>
          <a:ext cx="2163534" cy="1081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Mise à disposition de matériel par l’employeur</a:t>
          </a:r>
        </a:p>
      </dsp:txBody>
      <dsp:txXfrm>
        <a:off x="35769" y="1753781"/>
        <a:ext cx="2100166" cy="1018399"/>
      </dsp:txXfrm>
    </dsp:sp>
    <dsp:sp modelId="{364513BC-0932-FF49-B241-E237D3624F73}">
      <dsp:nvSpPr>
        <dsp:cNvPr id="0" name=""/>
        <dsp:cNvSpPr/>
      </dsp:nvSpPr>
      <dsp:spPr>
        <a:xfrm rot="18289469">
          <a:off x="1842606" y="1619454"/>
          <a:ext cx="1515439" cy="43022"/>
        </a:xfrm>
        <a:custGeom>
          <a:avLst/>
          <a:gdLst/>
          <a:ahLst/>
          <a:cxnLst/>
          <a:rect l="0" t="0" r="0" b="0"/>
          <a:pathLst>
            <a:path>
              <a:moveTo>
                <a:pt x="0" y="21511"/>
              </a:moveTo>
              <a:lnTo>
                <a:pt x="1515439" y="21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62440" y="1603079"/>
        <a:ext cx="75771" cy="75771"/>
      </dsp:txXfrm>
    </dsp:sp>
    <dsp:sp modelId="{7C4732F4-224E-9340-A4BD-C1419E3AE0CB}">
      <dsp:nvSpPr>
        <dsp:cNvPr id="0" name=""/>
        <dsp:cNvSpPr/>
      </dsp:nvSpPr>
      <dsp:spPr>
        <a:xfrm>
          <a:off x="3033032" y="478065"/>
          <a:ext cx="2163534" cy="108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Biens nécessaires pour exercer son activité professionnelle</a:t>
          </a:r>
        </a:p>
      </dsp:txBody>
      <dsp:txXfrm>
        <a:off x="3064716" y="509749"/>
        <a:ext cx="2100166" cy="1018399"/>
      </dsp:txXfrm>
    </dsp:sp>
    <dsp:sp modelId="{E55B7490-4327-894A-B1D3-1FDECD658F80}">
      <dsp:nvSpPr>
        <dsp:cNvPr id="0" name=""/>
        <dsp:cNvSpPr/>
      </dsp:nvSpPr>
      <dsp:spPr>
        <a:xfrm>
          <a:off x="5196567" y="997438"/>
          <a:ext cx="865413" cy="43022"/>
        </a:xfrm>
        <a:custGeom>
          <a:avLst/>
          <a:gdLst/>
          <a:ahLst/>
          <a:cxnLst/>
          <a:rect l="0" t="0" r="0" b="0"/>
          <a:pathLst>
            <a:path>
              <a:moveTo>
                <a:pt x="0" y="21511"/>
              </a:moveTo>
              <a:lnTo>
                <a:pt x="865413" y="21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7638" y="997314"/>
        <a:ext cx="43270" cy="43270"/>
      </dsp:txXfrm>
    </dsp:sp>
    <dsp:sp modelId="{FCDD4553-3346-4F41-96AD-D3FE327F6273}">
      <dsp:nvSpPr>
        <dsp:cNvPr id="0" name=""/>
        <dsp:cNvSpPr/>
      </dsp:nvSpPr>
      <dsp:spPr>
        <a:xfrm>
          <a:off x="6061980" y="478065"/>
          <a:ext cx="2163534" cy="10817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Pas évalué comme un avantage de toute nature (ATN) dans le chef du travailleur</a:t>
          </a:r>
        </a:p>
      </dsp:txBody>
      <dsp:txXfrm>
        <a:off x="6093664" y="509749"/>
        <a:ext cx="2100166" cy="1018399"/>
      </dsp:txXfrm>
    </dsp:sp>
    <dsp:sp modelId="{A50C3F6F-57E1-644B-A0AB-0F59D24E35DF}">
      <dsp:nvSpPr>
        <dsp:cNvPr id="0" name=""/>
        <dsp:cNvSpPr/>
      </dsp:nvSpPr>
      <dsp:spPr>
        <a:xfrm>
          <a:off x="2167619" y="2241470"/>
          <a:ext cx="865413" cy="43022"/>
        </a:xfrm>
        <a:custGeom>
          <a:avLst/>
          <a:gdLst/>
          <a:ahLst/>
          <a:cxnLst/>
          <a:rect l="0" t="0" r="0" b="0"/>
          <a:pathLst>
            <a:path>
              <a:moveTo>
                <a:pt x="0" y="21511"/>
              </a:moveTo>
              <a:lnTo>
                <a:pt x="865413" y="21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78690" y="2241346"/>
        <a:ext cx="43270" cy="43270"/>
      </dsp:txXfrm>
    </dsp:sp>
    <dsp:sp modelId="{E654FF85-7FF8-8B4F-BBB6-2874DB550C63}">
      <dsp:nvSpPr>
        <dsp:cNvPr id="0" name=""/>
        <dsp:cNvSpPr/>
      </dsp:nvSpPr>
      <dsp:spPr>
        <a:xfrm>
          <a:off x="3033032" y="1722097"/>
          <a:ext cx="2163534" cy="108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Bien excédant de façon déraisonnable les besoins du télétravail</a:t>
          </a:r>
        </a:p>
      </dsp:txBody>
      <dsp:txXfrm>
        <a:off x="3064716" y="1753781"/>
        <a:ext cx="2100166" cy="1018399"/>
      </dsp:txXfrm>
    </dsp:sp>
    <dsp:sp modelId="{0E779466-3ED8-DC4B-B875-5ED22C1CAA57}">
      <dsp:nvSpPr>
        <dsp:cNvPr id="0" name=""/>
        <dsp:cNvSpPr/>
      </dsp:nvSpPr>
      <dsp:spPr>
        <a:xfrm>
          <a:off x="5196567" y="2241470"/>
          <a:ext cx="865413" cy="43022"/>
        </a:xfrm>
        <a:custGeom>
          <a:avLst/>
          <a:gdLst/>
          <a:ahLst/>
          <a:cxnLst/>
          <a:rect l="0" t="0" r="0" b="0"/>
          <a:pathLst>
            <a:path>
              <a:moveTo>
                <a:pt x="0" y="21511"/>
              </a:moveTo>
              <a:lnTo>
                <a:pt x="865413" y="21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7638" y="2241346"/>
        <a:ext cx="43270" cy="43270"/>
      </dsp:txXfrm>
    </dsp:sp>
    <dsp:sp modelId="{B7D7FD4B-102F-324B-BAF9-FBB43511A276}">
      <dsp:nvSpPr>
        <dsp:cNvPr id="0" name=""/>
        <dsp:cNvSpPr/>
      </dsp:nvSpPr>
      <dsp:spPr>
        <a:xfrm>
          <a:off x="6061980" y="1722097"/>
          <a:ext cx="2163534" cy="10817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Évalué comme un ATN dans le chef du travailleur pour tout ce qui excède</a:t>
          </a:r>
        </a:p>
      </dsp:txBody>
      <dsp:txXfrm>
        <a:off x="6093664" y="1753781"/>
        <a:ext cx="2100166" cy="1018399"/>
      </dsp:txXfrm>
    </dsp:sp>
    <dsp:sp modelId="{0E863FF6-3853-AA48-AE23-C57E419BD917}">
      <dsp:nvSpPr>
        <dsp:cNvPr id="0" name=""/>
        <dsp:cNvSpPr/>
      </dsp:nvSpPr>
      <dsp:spPr>
        <a:xfrm rot="3310531">
          <a:off x="1842606" y="2863486"/>
          <a:ext cx="1515439" cy="43022"/>
        </a:xfrm>
        <a:custGeom>
          <a:avLst/>
          <a:gdLst/>
          <a:ahLst/>
          <a:cxnLst/>
          <a:rect l="0" t="0" r="0" b="0"/>
          <a:pathLst>
            <a:path>
              <a:moveTo>
                <a:pt x="0" y="21511"/>
              </a:moveTo>
              <a:lnTo>
                <a:pt x="1515439" y="21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62440" y="2847111"/>
        <a:ext cx="75771" cy="75771"/>
      </dsp:txXfrm>
    </dsp:sp>
    <dsp:sp modelId="{EB095B93-8400-0D4E-9CAA-5330EDAE5348}">
      <dsp:nvSpPr>
        <dsp:cNvPr id="0" name=""/>
        <dsp:cNvSpPr/>
      </dsp:nvSpPr>
      <dsp:spPr>
        <a:xfrm>
          <a:off x="3033032" y="2966130"/>
          <a:ext cx="2163534" cy="108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Utilisation privée du matériel</a:t>
          </a:r>
        </a:p>
      </dsp:txBody>
      <dsp:txXfrm>
        <a:off x="3064716" y="2997814"/>
        <a:ext cx="2100166" cy="1018399"/>
      </dsp:txXfrm>
    </dsp:sp>
    <dsp:sp modelId="{88CC17D2-0E8D-F942-B6A5-A87DE0CFF994}">
      <dsp:nvSpPr>
        <dsp:cNvPr id="0" name=""/>
        <dsp:cNvSpPr/>
      </dsp:nvSpPr>
      <dsp:spPr>
        <a:xfrm>
          <a:off x="5196567" y="3485502"/>
          <a:ext cx="865413" cy="43022"/>
        </a:xfrm>
        <a:custGeom>
          <a:avLst/>
          <a:gdLst/>
          <a:ahLst/>
          <a:cxnLst/>
          <a:rect l="0" t="0" r="0" b="0"/>
          <a:pathLst>
            <a:path>
              <a:moveTo>
                <a:pt x="0" y="21511"/>
              </a:moveTo>
              <a:lnTo>
                <a:pt x="865413" y="21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7638" y="3485378"/>
        <a:ext cx="43270" cy="43270"/>
      </dsp:txXfrm>
    </dsp:sp>
    <dsp:sp modelId="{F8BC4121-3CDF-C74C-8EAE-54E0170A55F8}">
      <dsp:nvSpPr>
        <dsp:cNvPr id="0" name=""/>
        <dsp:cNvSpPr/>
      </dsp:nvSpPr>
      <dsp:spPr>
        <a:xfrm>
          <a:off x="6061980" y="2966130"/>
          <a:ext cx="2163534" cy="10817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ATN dans le chef du travailleur</a:t>
          </a:r>
        </a:p>
      </dsp:txBody>
      <dsp:txXfrm>
        <a:off x="6093664" y="2997814"/>
        <a:ext cx="2100166" cy="10183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C6757-F7A3-A94B-8E7F-9DF2CA22EC58}">
      <dsp:nvSpPr>
        <dsp:cNvPr id="0" name=""/>
        <dsp:cNvSpPr/>
      </dsp:nvSpPr>
      <dsp:spPr>
        <a:xfrm>
          <a:off x="3936" y="2016087"/>
          <a:ext cx="1349038" cy="674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Utilisation à des fins</a:t>
          </a:r>
        </a:p>
      </dsp:txBody>
      <dsp:txXfrm>
        <a:off x="23692" y="2035843"/>
        <a:ext cx="1309526" cy="635007"/>
      </dsp:txXfrm>
    </dsp:sp>
    <dsp:sp modelId="{31158EBD-5EB3-DE43-8A43-1EF8D8646BA8}">
      <dsp:nvSpPr>
        <dsp:cNvPr id="0" name=""/>
        <dsp:cNvSpPr/>
      </dsp:nvSpPr>
      <dsp:spPr>
        <a:xfrm rot="18289469">
          <a:off x="1150318" y="1952601"/>
          <a:ext cx="944928" cy="25795"/>
        </a:xfrm>
        <a:custGeom>
          <a:avLst/>
          <a:gdLst/>
          <a:ahLst/>
          <a:cxnLst/>
          <a:rect l="0" t="0" r="0" b="0"/>
          <a:pathLst>
            <a:path>
              <a:moveTo>
                <a:pt x="0" y="12897"/>
              </a:moveTo>
              <a:lnTo>
                <a:pt x="944928" y="128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599159" y="1941875"/>
        <a:ext cx="47246" cy="47246"/>
      </dsp:txXfrm>
    </dsp:sp>
    <dsp:sp modelId="{1F106DD6-D06B-914A-9448-A93AFAE3B958}">
      <dsp:nvSpPr>
        <dsp:cNvPr id="0" name=""/>
        <dsp:cNvSpPr/>
      </dsp:nvSpPr>
      <dsp:spPr>
        <a:xfrm>
          <a:off x="1892590" y="1240391"/>
          <a:ext cx="1349038" cy="6745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Professionnelles</a:t>
          </a:r>
        </a:p>
      </dsp:txBody>
      <dsp:txXfrm>
        <a:off x="1912346" y="1260147"/>
        <a:ext cx="1309526" cy="635007"/>
      </dsp:txXfrm>
    </dsp:sp>
    <dsp:sp modelId="{3A703446-6F41-5543-9C69-475A3CCE3D69}">
      <dsp:nvSpPr>
        <dsp:cNvPr id="0" name=""/>
        <dsp:cNvSpPr/>
      </dsp:nvSpPr>
      <dsp:spPr>
        <a:xfrm>
          <a:off x="3241628" y="1564752"/>
          <a:ext cx="539615" cy="25795"/>
        </a:xfrm>
        <a:custGeom>
          <a:avLst/>
          <a:gdLst/>
          <a:ahLst/>
          <a:cxnLst/>
          <a:rect l="0" t="0" r="0" b="0"/>
          <a:pathLst>
            <a:path>
              <a:moveTo>
                <a:pt x="0" y="12897"/>
              </a:moveTo>
              <a:lnTo>
                <a:pt x="539615" y="128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97945" y="1564160"/>
        <a:ext cx="26980" cy="26980"/>
      </dsp:txXfrm>
    </dsp:sp>
    <dsp:sp modelId="{961DFFAB-0641-1D4C-9B7F-6AD15A2C1E8D}">
      <dsp:nvSpPr>
        <dsp:cNvPr id="0" name=""/>
        <dsp:cNvSpPr/>
      </dsp:nvSpPr>
      <dsp:spPr>
        <a:xfrm>
          <a:off x="3781243" y="1240391"/>
          <a:ext cx="1349038" cy="6745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Contrôle de l’employeur ( ! Respect droit vie privée + CCT n°81)</a:t>
          </a:r>
        </a:p>
      </dsp:txBody>
      <dsp:txXfrm>
        <a:off x="3800999" y="1260147"/>
        <a:ext cx="1309526" cy="635007"/>
      </dsp:txXfrm>
    </dsp:sp>
    <dsp:sp modelId="{C1F9F346-7F51-964F-9E56-CE26A3F8FD3B}">
      <dsp:nvSpPr>
        <dsp:cNvPr id="0" name=""/>
        <dsp:cNvSpPr/>
      </dsp:nvSpPr>
      <dsp:spPr>
        <a:xfrm>
          <a:off x="1352974" y="2340449"/>
          <a:ext cx="539615" cy="25795"/>
        </a:xfrm>
        <a:custGeom>
          <a:avLst/>
          <a:gdLst/>
          <a:ahLst/>
          <a:cxnLst/>
          <a:rect l="0" t="0" r="0" b="0"/>
          <a:pathLst>
            <a:path>
              <a:moveTo>
                <a:pt x="0" y="12897"/>
              </a:moveTo>
              <a:lnTo>
                <a:pt x="539615" y="128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609292" y="2339857"/>
        <a:ext cx="26980" cy="26980"/>
      </dsp:txXfrm>
    </dsp:sp>
    <dsp:sp modelId="{7129C3D2-0587-F847-ABC3-E5D0895F1161}">
      <dsp:nvSpPr>
        <dsp:cNvPr id="0" name=""/>
        <dsp:cNvSpPr/>
      </dsp:nvSpPr>
      <dsp:spPr>
        <a:xfrm>
          <a:off x="1892590" y="2016087"/>
          <a:ext cx="1349038" cy="6745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Privées</a:t>
          </a:r>
        </a:p>
      </dsp:txBody>
      <dsp:txXfrm>
        <a:off x="1912346" y="2035843"/>
        <a:ext cx="1309526" cy="635007"/>
      </dsp:txXfrm>
    </dsp:sp>
    <dsp:sp modelId="{11C49B51-2791-7B40-B09C-10F001BFC35E}">
      <dsp:nvSpPr>
        <dsp:cNvPr id="0" name=""/>
        <dsp:cNvSpPr/>
      </dsp:nvSpPr>
      <dsp:spPr>
        <a:xfrm>
          <a:off x="3241628" y="2340449"/>
          <a:ext cx="539615" cy="25795"/>
        </a:xfrm>
        <a:custGeom>
          <a:avLst/>
          <a:gdLst/>
          <a:ahLst/>
          <a:cxnLst/>
          <a:rect l="0" t="0" r="0" b="0"/>
          <a:pathLst>
            <a:path>
              <a:moveTo>
                <a:pt x="0" y="12897"/>
              </a:moveTo>
              <a:lnTo>
                <a:pt x="539615" y="128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97945" y="2339857"/>
        <a:ext cx="26980" cy="26980"/>
      </dsp:txXfrm>
    </dsp:sp>
    <dsp:sp modelId="{E7E42712-8444-7044-9585-2F242AAE2C37}">
      <dsp:nvSpPr>
        <dsp:cNvPr id="0" name=""/>
        <dsp:cNvSpPr/>
      </dsp:nvSpPr>
      <dsp:spPr>
        <a:xfrm>
          <a:off x="3781243" y="2016087"/>
          <a:ext cx="1349038" cy="6745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ATN dans le chef du travailleur</a:t>
          </a:r>
        </a:p>
      </dsp:txBody>
      <dsp:txXfrm>
        <a:off x="3800999" y="2035843"/>
        <a:ext cx="1309526" cy="635007"/>
      </dsp:txXfrm>
    </dsp:sp>
    <dsp:sp modelId="{32C8C6F4-DB81-D948-8777-DF58D78A55E4}">
      <dsp:nvSpPr>
        <dsp:cNvPr id="0" name=""/>
        <dsp:cNvSpPr/>
      </dsp:nvSpPr>
      <dsp:spPr>
        <a:xfrm rot="3310531">
          <a:off x="1150318" y="2728297"/>
          <a:ext cx="944928" cy="25795"/>
        </a:xfrm>
        <a:custGeom>
          <a:avLst/>
          <a:gdLst/>
          <a:ahLst/>
          <a:cxnLst/>
          <a:rect l="0" t="0" r="0" b="0"/>
          <a:pathLst>
            <a:path>
              <a:moveTo>
                <a:pt x="0" y="12897"/>
              </a:moveTo>
              <a:lnTo>
                <a:pt x="944928" y="128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599159" y="2717572"/>
        <a:ext cx="47246" cy="47246"/>
      </dsp:txXfrm>
    </dsp:sp>
    <dsp:sp modelId="{940E11E9-BB18-6347-986B-B6D8E340D27B}">
      <dsp:nvSpPr>
        <dsp:cNvPr id="0" name=""/>
        <dsp:cNvSpPr/>
      </dsp:nvSpPr>
      <dsp:spPr>
        <a:xfrm>
          <a:off x="1892590" y="2791784"/>
          <a:ext cx="1349038" cy="6745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Professionnelles + privées</a:t>
          </a:r>
        </a:p>
      </dsp:txBody>
      <dsp:txXfrm>
        <a:off x="1912346" y="2811540"/>
        <a:ext cx="1309526" cy="635007"/>
      </dsp:txXfrm>
    </dsp:sp>
    <dsp:sp modelId="{8F589677-DAB6-744A-90EE-3E20875CC2C1}">
      <dsp:nvSpPr>
        <dsp:cNvPr id="0" name=""/>
        <dsp:cNvSpPr/>
      </dsp:nvSpPr>
      <dsp:spPr>
        <a:xfrm>
          <a:off x="3241628" y="3116146"/>
          <a:ext cx="539615" cy="25795"/>
        </a:xfrm>
        <a:custGeom>
          <a:avLst/>
          <a:gdLst/>
          <a:ahLst/>
          <a:cxnLst/>
          <a:rect l="0" t="0" r="0" b="0"/>
          <a:pathLst>
            <a:path>
              <a:moveTo>
                <a:pt x="0" y="12897"/>
              </a:moveTo>
              <a:lnTo>
                <a:pt x="539615" y="128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97945" y="3115554"/>
        <a:ext cx="26980" cy="26980"/>
      </dsp:txXfrm>
    </dsp:sp>
    <dsp:sp modelId="{21069D59-3D65-7043-93CD-4868EDDC5C39}">
      <dsp:nvSpPr>
        <dsp:cNvPr id="0" name=""/>
        <dsp:cNvSpPr/>
      </dsp:nvSpPr>
      <dsp:spPr>
        <a:xfrm>
          <a:off x="3781243" y="2791784"/>
          <a:ext cx="1349038" cy="6745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Diviser la partie utilisée à des fins privées (payée par travailleur)  de celle utilisée à des fins professionnelles.  </a:t>
          </a:r>
        </a:p>
      </dsp:txBody>
      <dsp:txXfrm>
        <a:off x="3800999" y="2811540"/>
        <a:ext cx="1309526" cy="635007"/>
      </dsp:txXfrm>
    </dsp:sp>
    <dsp:sp modelId="{14AF4475-0594-0A43-8C90-379653A827C0}">
      <dsp:nvSpPr>
        <dsp:cNvPr id="0" name=""/>
        <dsp:cNvSpPr/>
      </dsp:nvSpPr>
      <dsp:spPr>
        <a:xfrm>
          <a:off x="5130281" y="3116146"/>
          <a:ext cx="539615" cy="25795"/>
        </a:xfrm>
        <a:custGeom>
          <a:avLst/>
          <a:gdLst/>
          <a:ahLst/>
          <a:cxnLst/>
          <a:rect l="0" t="0" r="0" b="0"/>
          <a:pathLst>
            <a:path>
              <a:moveTo>
                <a:pt x="0" y="12897"/>
              </a:moveTo>
              <a:lnTo>
                <a:pt x="539615" y="1289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386598" y="3115554"/>
        <a:ext cx="26980" cy="26980"/>
      </dsp:txXfrm>
    </dsp:sp>
    <dsp:sp modelId="{04FA4796-CE93-8146-84D8-1A498D6344E6}">
      <dsp:nvSpPr>
        <dsp:cNvPr id="0" name=""/>
        <dsp:cNvSpPr/>
      </dsp:nvSpPr>
      <dsp:spPr>
        <a:xfrm>
          <a:off x="5669896" y="2791784"/>
          <a:ext cx="1349038" cy="67451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Évaluation partie privée</a:t>
          </a:r>
        </a:p>
      </dsp:txBody>
      <dsp:txXfrm>
        <a:off x="5689652" y="2811540"/>
        <a:ext cx="1309526" cy="635007"/>
      </dsp:txXfrm>
    </dsp:sp>
    <dsp:sp modelId="{D0C073A4-DC77-084A-8686-A5A2E99C5D0E}">
      <dsp:nvSpPr>
        <dsp:cNvPr id="0" name=""/>
        <dsp:cNvSpPr/>
      </dsp:nvSpPr>
      <dsp:spPr>
        <a:xfrm>
          <a:off x="7018934" y="3116146"/>
          <a:ext cx="539615" cy="25795"/>
        </a:xfrm>
        <a:custGeom>
          <a:avLst/>
          <a:gdLst/>
          <a:ahLst/>
          <a:cxnLst/>
          <a:rect l="0" t="0" r="0" b="0"/>
          <a:pathLst>
            <a:path>
              <a:moveTo>
                <a:pt x="0" y="12897"/>
              </a:moveTo>
              <a:lnTo>
                <a:pt x="539615" y="1289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275252" y="3115554"/>
        <a:ext cx="26980" cy="26980"/>
      </dsp:txXfrm>
    </dsp:sp>
    <dsp:sp modelId="{4CA10B3B-4028-7149-8708-B0351E81AD71}">
      <dsp:nvSpPr>
        <dsp:cNvPr id="0" name=""/>
        <dsp:cNvSpPr/>
      </dsp:nvSpPr>
      <dsp:spPr>
        <a:xfrm>
          <a:off x="7558550" y="2791784"/>
          <a:ext cx="1349038" cy="67451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prorata</a:t>
          </a:r>
        </a:p>
      </dsp:txBody>
      <dsp:txXfrm>
        <a:off x="7578306" y="2811540"/>
        <a:ext cx="1309526" cy="635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0C1D8-A205-6C49-97EA-1F4348BBF433}">
      <dsp:nvSpPr>
        <dsp:cNvPr id="0" name=""/>
        <dsp:cNvSpPr/>
      </dsp:nvSpPr>
      <dsp:spPr>
        <a:xfrm>
          <a:off x="1312259" y="-26658"/>
          <a:ext cx="4500256" cy="4500256"/>
        </a:xfrm>
        <a:prstGeom prst="circularArrow">
          <a:avLst>
            <a:gd name="adj1" fmla="val 5544"/>
            <a:gd name="adj2" fmla="val 330680"/>
            <a:gd name="adj3" fmla="val 13790223"/>
            <a:gd name="adj4" fmla="val 1737726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A36CE-301E-1C40-B6FE-2AD547B537E5}">
      <dsp:nvSpPr>
        <dsp:cNvPr id="0" name=""/>
        <dsp:cNvSpPr/>
      </dsp:nvSpPr>
      <dsp:spPr>
        <a:xfrm>
          <a:off x="2515240" y="808"/>
          <a:ext cx="2094294" cy="10471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60000"/>
            </a:lnSpc>
            <a:spcBef>
              <a:spcPct val="0"/>
            </a:spcBef>
            <a:spcAft>
              <a:spcPct val="35000"/>
            </a:spcAft>
            <a:buNone/>
          </a:pPr>
          <a:r>
            <a:rPr lang="fr-BE" sz="1900" kern="1200"/>
            <a:t>Vos pratiques</a:t>
          </a:r>
        </a:p>
      </dsp:txBody>
      <dsp:txXfrm>
        <a:off x="2566358" y="51926"/>
        <a:ext cx="1992058" cy="944911"/>
      </dsp:txXfrm>
    </dsp:sp>
    <dsp:sp modelId="{5136BF48-C2CE-4346-8564-828EDD059D5A}">
      <dsp:nvSpPr>
        <dsp:cNvPr id="0" name=""/>
        <dsp:cNvSpPr/>
      </dsp:nvSpPr>
      <dsp:spPr>
        <a:xfrm>
          <a:off x="4340399" y="1326864"/>
          <a:ext cx="2094294" cy="104714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a:t>Modèles théoriques</a:t>
          </a:r>
        </a:p>
      </dsp:txBody>
      <dsp:txXfrm>
        <a:off x="4391517" y="1377982"/>
        <a:ext cx="1992058" cy="944911"/>
      </dsp:txXfrm>
    </dsp:sp>
    <dsp:sp modelId="{08F8DEF6-9CB4-7840-8BC8-CB11DCB0F029}">
      <dsp:nvSpPr>
        <dsp:cNvPr id="0" name=""/>
        <dsp:cNvSpPr/>
      </dsp:nvSpPr>
      <dsp:spPr>
        <a:xfrm>
          <a:off x="3643250" y="3472468"/>
          <a:ext cx="2094294" cy="104714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dirty="0"/>
            <a:t>Activités et exercices</a:t>
          </a:r>
        </a:p>
      </dsp:txBody>
      <dsp:txXfrm>
        <a:off x="3694368" y="3523586"/>
        <a:ext cx="1992058" cy="944911"/>
      </dsp:txXfrm>
    </dsp:sp>
    <dsp:sp modelId="{AC0AB046-0EE9-CA46-AA96-9B53EDEBF06F}">
      <dsp:nvSpPr>
        <dsp:cNvPr id="0" name=""/>
        <dsp:cNvSpPr/>
      </dsp:nvSpPr>
      <dsp:spPr>
        <a:xfrm>
          <a:off x="1387229" y="3472468"/>
          <a:ext cx="2094294" cy="10471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a:t>Échange de pratique, d’expérience</a:t>
          </a:r>
        </a:p>
      </dsp:txBody>
      <dsp:txXfrm>
        <a:off x="1438347" y="3523586"/>
        <a:ext cx="1992058" cy="944911"/>
      </dsp:txXfrm>
    </dsp:sp>
    <dsp:sp modelId="{58634B29-EC1A-4047-8CD7-9D974E00B6CD}">
      <dsp:nvSpPr>
        <dsp:cNvPr id="0" name=""/>
        <dsp:cNvSpPr/>
      </dsp:nvSpPr>
      <dsp:spPr>
        <a:xfrm>
          <a:off x="690081" y="1326864"/>
          <a:ext cx="2094294" cy="104714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a:t>Liens entre théorie et pratique</a:t>
          </a:r>
        </a:p>
      </dsp:txBody>
      <dsp:txXfrm>
        <a:off x="741199" y="1377982"/>
        <a:ext cx="1992058" cy="944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CC69E-F0C7-B044-85D3-F71A8A7FF701}">
      <dsp:nvSpPr>
        <dsp:cNvPr id="0" name=""/>
        <dsp:cNvSpPr/>
      </dsp:nvSpPr>
      <dsp:spPr>
        <a:xfrm>
          <a:off x="-5994897" y="-917330"/>
          <a:ext cx="7136581" cy="7136581"/>
        </a:xfrm>
        <a:prstGeom prst="blockArc">
          <a:avLst>
            <a:gd name="adj1" fmla="val 18900000"/>
            <a:gd name="adj2" fmla="val 2700000"/>
            <a:gd name="adj3" fmla="val 303"/>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43B6A-47B0-A247-9488-13FD0B3795A3}">
      <dsp:nvSpPr>
        <dsp:cNvPr id="0" name=""/>
        <dsp:cNvSpPr/>
      </dsp:nvSpPr>
      <dsp:spPr>
        <a:xfrm>
          <a:off x="498929" y="331264"/>
          <a:ext cx="8369630" cy="66295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Introduction</a:t>
          </a:r>
        </a:p>
      </dsp:txBody>
      <dsp:txXfrm>
        <a:off x="498929" y="331264"/>
        <a:ext cx="8369630" cy="662952"/>
      </dsp:txXfrm>
    </dsp:sp>
    <dsp:sp modelId="{74F642EE-6F07-0E4A-B94C-E4893909C602}">
      <dsp:nvSpPr>
        <dsp:cNvPr id="0" name=""/>
        <dsp:cNvSpPr/>
      </dsp:nvSpPr>
      <dsp:spPr>
        <a:xfrm>
          <a:off x="84584" y="248394"/>
          <a:ext cx="828690" cy="8286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7C22E-8066-D044-B4BA-17F94E0BB508}">
      <dsp:nvSpPr>
        <dsp:cNvPr id="0" name=""/>
        <dsp:cNvSpPr/>
      </dsp:nvSpPr>
      <dsp:spPr>
        <a:xfrm>
          <a:off x="973981" y="1325374"/>
          <a:ext cx="7894578" cy="662952"/>
        </a:xfrm>
        <a:prstGeom prst="rect">
          <a:avLst/>
        </a:prstGeom>
        <a:solidFill>
          <a:schemeClr val="accent1">
            <a:shade val="80000"/>
            <a:hueOff val="58510"/>
            <a:satOff val="-24126"/>
            <a:lumOff val="122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Typologie du télétravail</a:t>
          </a:r>
        </a:p>
      </dsp:txBody>
      <dsp:txXfrm>
        <a:off x="973981" y="1325374"/>
        <a:ext cx="7894578" cy="662952"/>
      </dsp:txXfrm>
    </dsp:sp>
    <dsp:sp modelId="{C04D9C02-438F-3540-ACA4-3A08A3632C95}">
      <dsp:nvSpPr>
        <dsp:cNvPr id="0" name=""/>
        <dsp:cNvSpPr/>
      </dsp:nvSpPr>
      <dsp:spPr>
        <a:xfrm>
          <a:off x="559636" y="1242505"/>
          <a:ext cx="828690" cy="828690"/>
        </a:xfrm>
        <a:prstGeom prst="ellipse">
          <a:avLst/>
        </a:prstGeom>
        <a:solidFill>
          <a:schemeClr val="lt1">
            <a:hueOff val="0"/>
            <a:satOff val="0"/>
            <a:lumOff val="0"/>
            <a:alphaOff val="0"/>
          </a:schemeClr>
        </a:solidFill>
        <a:ln w="25400" cap="flat" cmpd="sng" algn="ctr">
          <a:solidFill>
            <a:schemeClr val="accent1">
              <a:shade val="80000"/>
              <a:hueOff val="58510"/>
              <a:satOff val="-24126"/>
              <a:lumOff val="12283"/>
              <a:alphaOff val="0"/>
            </a:schemeClr>
          </a:solidFill>
          <a:prstDash val="solid"/>
        </a:ln>
        <a:effectLst/>
      </dsp:spPr>
      <dsp:style>
        <a:lnRef idx="2">
          <a:scrgbClr r="0" g="0" b="0"/>
        </a:lnRef>
        <a:fillRef idx="1">
          <a:scrgbClr r="0" g="0" b="0"/>
        </a:fillRef>
        <a:effectRef idx="0">
          <a:scrgbClr r="0" g="0" b="0"/>
        </a:effectRef>
        <a:fontRef idx="minor"/>
      </dsp:style>
    </dsp:sp>
    <dsp:sp modelId="{44C43D2A-753E-4646-A0F1-3D83D8D27BAE}">
      <dsp:nvSpPr>
        <dsp:cNvPr id="0" name=""/>
        <dsp:cNvSpPr/>
      </dsp:nvSpPr>
      <dsp:spPr>
        <a:xfrm>
          <a:off x="1119784" y="2319484"/>
          <a:ext cx="7748775" cy="662952"/>
        </a:xfrm>
        <a:prstGeom prst="rect">
          <a:avLst/>
        </a:prstGeom>
        <a:solidFill>
          <a:schemeClr val="accent1">
            <a:shade val="80000"/>
            <a:hueOff val="117019"/>
            <a:satOff val="-48252"/>
            <a:lumOff val="24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Remboursement de frais par l’employeur</a:t>
          </a:r>
        </a:p>
      </dsp:txBody>
      <dsp:txXfrm>
        <a:off x="1119784" y="2319484"/>
        <a:ext cx="7748775" cy="662952"/>
      </dsp:txXfrm>
    </dsp:sp>
    <dsp:sp modelId="{8F3ECE68-38E8-DB4C-A8DC-55C5826AC694}">
      <dsp:nvSpPr>
        <dsp:cNvPr id="0" name=""/>
        <dsp:cNvSpPr/>
      </dsp:nvSpPr>
      <dsp:spPr>
        <a:xfrm>
          <a:off x="705439" y="2236615"/>
          <a:ext cx="828690" cy="828690"/>
        </a:xfrm>
        <a:prstGeom prst="ellipse">
          <a:avLst/>
        </a:prstGeom>
        <a:solidFill>
          <a:schemeClr val="lt1">
            <a:hueOff val="0"/>
            <a:satOff val="0"/>
            <a:lumOff val="0"/>
            <a:alphaOff val="0"/>
          </a:schemeClr>
        </a:solidFill>
        <a:ln w="25400" cap="flat" cmpd="sng" algn="ctr">
          <a:solidFill>
            <a:schemeClr val="accent1">
              <a:shade val="80000"/>
              <a:hueOff val="117019"/>
              <a:satOff val="-48252"/>
              <a:lumOff val="24567"/>
              <a:alphaOff val="0"/>
            </a:schemeClr>
          </a:solidFill>
          <a:prstDash val="solid"/>
        </a:ln>
        <a:effectLst/>
      </dsp:spPr>
      <dsp:style>
        <a:lnRef idx="2">
          <a:scrgbClr r="0" g="0" b="0"/>
        </a:lnRef>
        <a:fillRef idx="1">
          <a:scrgbClr r="0" g="0" b="0"/>
        </a:fillRef>
        <a:effectRef idx="0">
          <a:scrgbClr r="0" g="0" b="0"/>
        </a:effectRef>
        <a:fontRef idx="minor"/>
      </dsp:style>
    </dsp:sp>
    <dsp:sp modelId="{287D3AD2-D42B-FA43-A871-BD876AF74F4E}">
      <dsp:nvSpPr>
        <dsp:cNvPr id="0" name=""/>
        <dsp:cNvSpPr/>
      </dsp:nvSpPr>
      <dsp:spPr>
        <a:xfrm>
          <a:off x="973981" y="3313594"/>
          <a:ext cx="7894578" cy="662952"/>
        </a:xfrm>
        <a:prstGeom prst="rect">
          <a:avLst/>
        </a:prstGeom>
        <a:solidFill>
          <a:schemeClr val="accent1">
            <a:shade val="80000"/>
            <a:hueOff val="175529"/>
            <a:satOff val="-72378"/>
            <a:lumOff val="36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Vue panoramique des législations impactées par le télétravail</a:t>
          </a:r>
        </a:p>
      </dsp:txBody>
      <dsp:txXfrm>
        <a:off x="973981" y="3313594"/>
        <a:ext cx="7894578" cy="662952"/>
      </dsp:txXfrm>
    </dsp:sp>
    <dsp:sp modelId="{B79F9300-2A58-E043-952C-13385D8FF4F0}">
      <dsp:nvSpPr>
        <dsp:cNvPr id="0" name=""/>
        <dsp:cNvSpPr/>
      </dsp:nvSpPr>
      <dsp:spPr>
        <a:xfrm>
          <a:off x="559636" y="3230725"/>
          <a:ext cx="828690" cy="828690"/>
        </a:xfrm>
        <a:prstGeom prst="ellipse">
          <a:avLst/>
        </a:prstGeom>
        <a:solidFill>
          <a:schemeClr val="lt1">
            <a:hueOff val="0"/>
            <a:satOff val="0"/>
            <a:lumOff val="0"/>
            <a:alphaOff val="0"/>
          </a:schemeClr>
        </a:solidFill>
        <a:ln w="25400" cap="flat" cmpd="sng" algn="ctr">
          <a:solidFill>
            <a:schemeClr val="accent1">
              <a:shade val="80000"/>
              <a:hueOff val="175529"/>
              <a:satOff val="-72378"/>
              <a:lumOff val="36850"/>
              <a:alphaOff val="0"/>
            </a:schemeClr>
          </a:solidFill>
          <a:prstDash val="solid"/>
        </a:ln>
        <a:effectLst/>
      </dsp:spPr>
      <dsp:style>
        <a:lnRef idx="2">
          <a:scrgbClr r="0" g="0" b="0"/>
        </a:lnRef>
        <a:fillRef idx="1">
          <a:scrgbClr r="0" g="0" b="0"/>
        </a:fillRef>
        <a:effectRef idx="0">
          <a:scrgbClr r="0" g="0" b="0"/>
        </a:effectRef>
        <a:fontRef idx="minor"/>
      </dsp:style>
    </dsp:sp>
    <dsp:sp modelId="{80A166B1-B5A2-1645-A47D-5B8F42062407}">
      <dsp:nvSpPr>
        <dsp:cNvPr id="0" name=""/>
        <dsp:cNvSpPr/>
      </dsp:nvSpPr>
      <dsp:spPr>
        <a:xfrm>
          <a:off x="498929" y="4307704"/>
          <a:ext cx="8369630" cy="662952"/>
        </a:xfrm>
        <a:prstGeom prst="rect">
          <a:avLst/>
        </a:prstGeom>
        <a:solidFill>
          <a:schemeClr val="accent1">
            <a:shade val="80000"/>
            <a:hueOff val="234038"/>
            <a:satOff val="-96504"/>
            <a:lumOff val="49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Conclusion et évaluation</a:t>
          </a:r>
        </a:p>
      </dsp:txBody>
      <dsp:txXfrm>
        <a:off x="498929" y="4307704"/>
        <a:ext cx="8369630" cy="662952"/>
      </dsp:txXfrm>
    </dsp:sp>
    <dsp:sp modelId="{2AD6966E-A5E9-F248-A445-2655229B8DC7}">
      <dsp:nvSpPr>
        <dsp:cNvPr id="0" name=""/>
        <dsp:cNvSpPr/>
      </dsp:nvSpPr>
      <dsp:spPr>
        <a:xfrm>
          <a:off x="84584" y="4224835"/>
          <a:ext cx="828690" cy="828690"/>
        </a:xfrm>
        <a:prstGeom prst="ellipse">
          <a:avLst/>
        </a:prstGeom>
        <a:solidFill>
          <a:schemeClr val="lt1">
            <a:hueOff val="0"/>
            <a:satOff val="0"/>
            <a:lumOff val="0"/>
            <a:alphaOff val="0"/>
          </a:schemeClr>
        </a:solidFill>
        <a:ln w="25400" cap="flat" cmpd="sng" algn="ctr">
          <a:solidFill>
            <a:schemeClr val="accent1">
              <a:shade val="80000"/>
              <a:hueOff val="234038"/>
              <a:satOff val="-96504"/>
              <a:lumOff val="491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CC69E-F0C7-B044-85D3-F71A8A7FF701}">
      <dsp:nvSpPr>
        <dsp:cNvPr id="0" name=""/>
        <dsp:cNvSpPr/>
      </dsp:nvSpPr>
      <dsp:spPr>
        <a:xfrm>
          <a:off x="-5994897" y="-917330"/>
          <a:ext cx="7136581" cy="7136581"/>
        </a:xfrm>
        <a:prstGeom prst="blockArc">
          <a:avLst>
            <a:gd name="adj1" fmla="val 18900000"/>
            <a:gd name="adj2" fmla="val 2700000"/>
            <a:gd name="adj3" fmla="val 303"/>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43B6A-47B0-A247-9488-13FD0B3795A3}">
      <dsp:nvSpPr>
        <dsp:cNvPr id="0" name=""/>
        <dsp:cNvSpPr/>
      </dsp:nvSpPr>
      <dsp:spPr>
        <a:xfrm>
          <a:off x="498929" y="331264"/>
          <a:ext cx="8369630" cy="66295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Introduction</a:t>
          </a:r>
        </a:p>
      </dsp:txBody>
      <dsp:txXfrm>
        <a:off x="498929" y="331264"/>
        <a:ext cx="8369630" cy="662952"/>
      </dsp:txXfrm>
    </dsp:sp>
    <dsp:sp modelId="{74F642EE-6F07-0E4A-B94C-E4893909C602}">
      <dsp:nvSpPr>
        <dsp:cNvPr id="0" name=""/>
        <dsp:cNvSpPr/>
      </dsp:nvSpPr>
      <dsp:spPr>
        <a:xfrm>
          <a:off x="84584" y="248394"/>
          <a:ext cx="828690" cy="8286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7C22E-8066-D044-B4BA-17F94E0BB508}">
      <dsp:nvSpPr>
        <dsp:cNvPr id="0" name=""/>
        <dsp:cNvSpPr/>
      </dsp:nvSpPr>
      <dsp:spPr>
        <a:xfrm>
          <a:off x="973981" y="1325374"/>
          <a:ext cx="7894578" cy="66295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Typologie du télétravail</a:t>
          </a:r>
        </a:p>
      </dsp:txBody>
      <dsp:txXfrm>
        <a:off x="973981" y="1325374"/>
        <a:ext cx="7894578" cy="662952"/>
      </dsp:txXfrm>
    </dsp:sp>
    <dsp:sp modelId="{C04D9C02-438F-3540-ACA4-3A08A3632C95}">
      <dsp:nvSpPr>
        <dsp:cNvPr id="0" name=""/>
        <dsp:cNvSpPr/>
      </dsp:nvSpPr>
      <dsp:spPr>
        <a:xfrm>
          <a:off x="559636" y="1242505"/>
          <a:ext cx="828690" cy="828690"/>
        </a:xfrm>
        <a:prstGeom prst="ellipse">
          <a:avLst/>
        </a:prstGeom>
        <a:solidFill>
          <a:schemeClr val="lt1">
            <a:hueOff val="0"/>
            <a:satOff val="0"/>
            <a:lumOff val="0"/>
            <a:alphaOff val="0"/>
          </a:schemeClr>
        </a:solidFill>
        <a:ln w="25400" cap="flat" cmpd="sng" algn="ctr">
          <a:solidFill>
            <a:schemeClr val="accent1">
              <a:shade val="80000"/>
              <a:hueOff val="58510"/>
              <a:satOff val="-24126"/>
              <a:lumOff val="12283"/>
              <a:alphaOff val="0"/>
            </a:schemeClr>
          </a:solidFill>
          <a:prstDash val="solid"/>
        </a:ln>
        <a:effectLst/>
      </dsp:spPr>
      <dsp:style>
        <a:lnRef idx="2">
          <a:scrgbClr r="0" g="0" b="0"/>
        </a:lnRef>
        <a:fillRef idx="1">
          <a:scrgbClr r="0" g="0" b="0"/>
        </a:fillRef>
        <a:effectRef idx="0">
          <a:scrgbClr r="0" g="0" b="0"/>
        </a:effectRef>
        <a:fontRef idx="minor"/>
      </dsp:style>
    </dsp:sp>
    <dsp:sp modelId="{EB645B75-1846-AB46-8C56-688232B29335}">
      <dsp:nvSpPr>
        <dsp:cNvPr id="0" name=""/>
        <dsp:cNvSpPr/>
      </dsp:nvSpPr>
      <dsp:spPr>
        <a:xfrm>
          <a:off x="1119784" y="2319484"/>
          <a:ext cx="7748775" cy="662952"/>
        </a:xfrm>
        <a:prstGeom prst="rect">
          <a:avLst/>
        </a:prstGeom>
        <a:solidFill>
          <a:schemeClr val="accent1">
            <a:shade val="80000"/>
            <a:hueOff val="117019"/>
            <a:satOff val="-48252"/>
            <a:lumOff val="24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Remboursement de frais par l’employeur</a:t>
          </a:r>
        </a:p>
      </dsp:txBody>
      <dsp:txXfrm>
        <a:off x="1119784" y="2319484"/>
        <a:ext cx="7748775" cy="662952"/>
      </dsp:txXfrm>
    </dsp:sp>
    <dsp:sp modelId="{8F3ECE68-38E8-DB4C-A8DC-55C5826AC694}">
      <dsp:nvSpPr>
        <dsp:cNvPr id="0" name=""/>
        <dsp:cNvSpPr/>
      </dsp:nvSpPr>
      <dsp:spPr>
        <a:xfrm>
          <a:off x="705439" y="2236615"/>
          <a:ext cx="828690" cy="828690"/>
        </a:xfrm>
        <a:prstGeom prst="ellipse">
          <a:avLst/>
        </a:prstGeom>
        <a:solidFill>
          <a:schemeClr val="lt1">
            <a:hueOff val="0"/>
            <a:satOff val="0"/>
            <a:lumOff val="0"/>
            <a:alphaOff val="0"/>
          </a:schemeClr>
        </a:solidFill>
        <a:ln w="25400" cap="flat" cmpd="sng" algn="ctr">
          <a:solidFill>
            <a:schemeClr val="accent1">
              <a:shade val="80000"/>
              <a:hueOff val="117019"/>
              <a:satOff val="-48252"/>
              <a:lumOff val="24567"/>
              <a:alphaOff val="0"/>
            </a:schemeClr>
          </a:solidFill>
          <a:prstDash val="solid"/>
        </a:ln>
        <a:effectLst/>
      </dsp:spPr>
      <dsp:style>
        <a:lnRef idx="2">
          <a:scrgbClr r="0" g="0" b="0"/>
        </a:lnRef>
        <a:fillRef idx="1">
          <a:scrgbClr r="0" g="0" b="0"/>
        </a:fillRef>
        <a:effectRef idx="0">
          <a:scrgbClr r="0" g="0" b="0"/>
        </a:effectRef>
        <a:fontRef idx="minor"/>
      </dsp:style>
    </dsp:sp>
    <dsp:sp modelId="{A025F942-901B-F845-914D-93C456C1FD9D}">
      <dsp:nvSpPr>
        <dsp:cNvPr id="0" name=""/>
        <dsp:cNvSpPr/>
      </dsp:nvSpPr>
      <dsp:spPr>
        <a:xfrm>
          <a:off x="973981" y="3313594"/>
          <a:ext cx="7894578" cy="662952"/>
        </a:xfrm>
        <a:prstGeom prst="rect">
          <a:avLst/>
        </a:prstGeom>
        <a:solidFill>
          <a:schemeClr val="accent1">
            <a:shade val="80000"/>
            <a:hueOff val="175529"/>
            <a:satOff val="-72378"/>
            <a:lumOff val="36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Vue panoramique des législations impactées par le télétravail</a:t>
          </a:r>
        </a:p>
      </dsp:txBody>
      <dsp:txXfrm>
        <a:off x="973981" y="3313594"/>
        <a:ext cx="7894578" cy="662952"/>
      </dsp:txXfrm>
    </dsp:sp>
    <dsp:sp modelId="{B79F9300-2A58-E043-952C-13385D8FF4F0}">
      <dsp:nvSpPr>
        <dsp:cNvPr id="0" name=""/>
        <dsp:cNvSpPr/>
      </dsp:nvSpPr>
      <dsp:spPr>
        <a:xfrm>
          <a:off x="559636" y="3230725"/>
          <a:ext cx="828690" cy="828690"/>
        </a:xfrm>
        <a:prstGeom prst="ellipse">
          <a:avLst/>
        </a:prstGeom>
        <a:solidFill>
          <a:schemeClr val="lt1">
            <a:hueOff val="0"/>
            <a:satOff val="0"/>
            <a:lumOff val="0"/>
            <a:alphaOff val="0"/>
          </a:schemeClr>
        </a:solidFill>
        <a:ln w="25400" cap="flat" cmpd="sng" algn="ctr">
          <a:solidFill>
            <a:schemeClr val="accent1">
              <a:shade val="80000"/>
              <a:hueOff val="175529"/>
              <a:satOff val="-72378"/>
              <a:lumOff val="36850"/>
              <a:alphaOff val="0"/>
            </a:schemeClr>
          </a:solidFill>
          <a:prstDash val="solid"/>
        </a:ln>
        <a:effectLst/>
      </dsp:spPr>
      <dsp:style>
        <a:lnRef idx="2">
          <a:scrgbClr r="0" g="0" b="0"/>
        </a:lnRef>
        <a:fillRef idx="1">
          <a:scrgbClr r="0" g="0" b="0"/>
        </a:fillRef>
        <a:effectRef idx="0">
          <a:scrgbClr r="0" g="0" b="0"/>
        </a:effectRef>
        <a:fontRef idx="minor"/>
      </dsp:style>
    </dsp:sp>
    <dsp:sp modelId="{B37D7808-1F67-FA45-97FB-BB03FA5CF1D0}">
      <dsp:nvSpPr>
        <dsp:cNvPr id="0" name=""/>
        <dsp:cNvSpPr/>
      </dsp:nvSpPr>
      <dsp:spPr>
        <a:xfrm>
          <a:off x="498929" y="4307704"/>
          <a:ext cx="8369630" cy="662952"/>
        </a:xfrm>
        <a:prstGeom prst="rect">
          <a:avLst/>
        </a:prstGeom>
        <a:solidFill>
          <a:schemeClr val="accent1">
            <a:shade val="80000"/>
            <a:hueOff val="234038"/>
            <a:satOff val="-96504"/>
            <a:lumOff val="49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Conclusion et évaluation</a:t>
          </a:r>
        </a:p>
      </dsp:txBody>
      <dsp:txXfrm>
        <a:off x="498929" y="4307704"/>
        <a:ext cx="8369630" cy="662952"/>
      </dsp:txXfrm>
    </dsp:sp>
    <dsp:sp modelId="{2AD6966E-A5E9-F248-A445-2655229B8DC7}">
      <dsp:nvSpPr>
        <dsp:cNvPr id="0" name=""/>
        <dsp:cNvSpPr/>
      </dsp:nvSpPr>
      <dsp:spPr>
        <a:xfrm>
          <a:off x="84584" y="4224835"/>
          <a:ext cx="828690" cy="828690"/>
        </a:xfrm>
        <a:prstGeom prst="ellipse">
          <a:avLst/>
        </a:prstGeom>
        <a:solidFill>
          <a:schemeClr val="lt1">
            <a:hueOff val="0"/>
            <a:satOff val="0"/>
            <a:lumOff val="0"/>
            <a:alphaOff val="0"/>
          </a:schemeClr>
        </a:solidFill>
        <a:ln w="25400" cap="flat" cmpd="sng" algn="ctr">
          <a:solidFill>
            <a:schemeClr val="accent1">
              <a:shade val="80000"/>
              <a:hueOff val="234038"/>
              <a:satOff val="-96504"/>
              <a:lumOff val="491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71694-288B-BE4E-AC14-F5FB744DD828}">
      <dsp:nvSpPr>
        <dsp:cNvPr id="0" name=""/>
        <dsp:cNvSpPr/>
      </dsp:nvSpPr>
      <dsp:spPr>
        <a:xfrm>
          <a:off x="4085" y="1722097"/>
          <a:ext cx="2163534" cy="1081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sz="3100" kern="1200" dirty="0"/>
            <a:t>Télétravail</a:t>
          </a:r>
        </a:p>
      </dsp:txBody>
      <dsp:txXfrm>
        <a:off x="35769" y="1753781"/>
        <a:ext cx="2100166" cy="1018399"/>
      </dsp:txXfrm>
    </dsp:sp>
    <dsp:sp modelId="{E2AAF594-350A-AB40-A13B-AA81D094C682}">
      <dsp:nvSpPr>
        <dsp:cNvPr id="0" name=""/>
        <dsp:cNvSpPr/>
      </dsp:nvSpPr>
      <dsp:spPr>
        <a:xfrm rot="18289469">
          <a:off x="1842606" y="1619454"/>
          <a:ext cx="1515439" cy="43022"/>
        </a:xfrm>
        <a:custGeom>
          <a:avLst/>
          <a:gdLst/>
          <a:ahLst/>
          <a:cxnLst/>
          <a:rect l="0" t="0" r="0" b="0"/>
          <a:pathLst>
            <a:path>
              <a:moveTo>
                <a:pt x="0" y="21511"/>
              </a:moveTo>
              <a:lnTo>
                <a:pt x="1515439" y="21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62440" y="1603079"/>
        <a:ext cx="75771" cy="75771"/>
      </dsp:txXfrm>
    </dsp:sp>
    <dsp:sp modelId="{CE2A4CD5-F745-0146-81FD-4FC683E3D604}">
      <dsp:nvSpPr>
        <dsp:cNvPr id="0" name=""/>
        <dsp:cNvSpPr/>
      </dsp:nvSpPr>
      <dsp:spPr>
        <a:xfrm>
          <a:off x="3033032" y="478065"/>
          <a:ext cx="2163534" cy="108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sz="3100" kern="1200" dirty="0"/>
            <a:t>Structurel (ou régulier)</a:t>
          </a:r>
        </a:p>
      </dsp:txBody>
      <dsp:txXfrm>
        <a:off x="3064716" y="509749"/>
        <a:ext cx="2100166" cy="1018399"/>
      </dsp:txXfrm>
    </dsp:sp>
    <dsp:sp modelId="{6E4426D6-5A6A-1D4F-8303-DC9D51D61487}">
      <dsp:nvSpPr>
        <dsp:cNvPr id="0" name=""/>
        <dsp:cNvSpPr/>
      </dsp:nvSpPr>
      <dsp:spPr>
        <a:xfrm>
          <a:off x="5196567" y="997438"/>
          <a:ext cx="865413" cy="43022"/>
        </a:xfrm>
        <a:custGeom>
          <a:avLst/>
          <a:gdLst/>
          <a:ahLst/>
          <a:cxnLst/>
          <a:rect l="0" t="0" r="0" b="0"/>
          <a:pathLst>
            <a:path>
              <a:moveTo>
                <a:pt x="0" y="21511"/>
              </a:moveTo>
              <a:lnTo>
                <a:pt x="865413" y="21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7638" y="997314"/>
        <a:ext cx="43270" cy="43270"/>
      </dsp:txXfrm>
    </dsp:sp>
    <dsp:sp modelId="{43CFE096-4126-5745-8348-88BD8BE3963A}">
      <dsp:nvSpPr>
        <dsp:cNvPr id="0" name=""/>
        <dsp:cNvSpPr/>
      </dsp:nvSpPr>
      <dsp:spPr>
        <a:xfrm>
          <a:off x="6061980" y="478065"/>
          <a:ext cx="2163534" cy="10817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sz="3100" kern="1200" dirty="0"/>
            <a:t>CCT n°85</a:t>
          </a:r>
        </a:p>
      </dsp:txBody>
      <dsp:txXfrm>
        <a:off x="6093664" y="509749"/>
        <a:ext cx="2100166" cy="1018399"/>
      </dsp:txXfrm>
    </dsp:sp>
    <dsp:sp modelId="{DAED6213-2D3A-0B43-A7A6-434AE68A9005}">
      <dsp:nvSpPr>
        <dsp:cNvPr id="0" name=""/>
        <dsp:cNvSpPr/>
      </dsp:nvSpPr>
      <dsp:spPr>
        <a:xfrm>
          <a:off x="2167619" y="2241470"/>
          <a:ext cx="865413" cy="43022"/>
        </a:xfrm>
        <a:custGeom>
          <a:avLst/>
          <a:gdLst/>
          <a:ahLst/>
          <a:cxnLst/>
          <a:rect l="0" t="0" r="0" b="0"/>
          <a:pathLst>
            <a:path>
              <a:moveTo>
                <a:pt x="0" y="21511"/>
              </a:moveTo>
              <a:lnTo>
                <a:pt x="865413" y="21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78690" y="2241346"/>
        <a:ext cx="43270" cy="43270"/>
      </dsp:txXfrm>
    </dsp:sp>
    <dsp:sp modelId="{020CFBDB-38F0-D345-9DDD-2BF9EBCA77F6}">
      <dsp:nvSpPr>
        <dsp:cNvPr id="0" name=""/>
        <dsp:cNvSpPr/>
      </dsp:nvSpPr>
      <dsp:spPr>
        <a:xfrm>
          <a:off x="3033032" y="1722097"/>
          <a:ext cx="2163534" cy="108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sz="3100" kern="1200" dirty="0"/>
            <a:t>Occasionnel</a:t>
          </a:r>
        </a:p>
      </dsp:txBody>
      <dsp:txXfrm>
        <a:off x="3064716" y="1753781"/>
        <a:ext cx="2100166" cy="1018399"/>
      </dsp:txXfrm>
    </dsp:sp>
    <dsp:sp modelId="{20A04EB7-956E-FE42-BE2F-4921F873037E}">
      <dsp:nvSpPr>
        <dsp:cNvPr id="0" name=""/>
        <dsp:cNvSpPr/>
      </dsp:nvSpPr>
      <dsp:spPr>
        <a:xfrm>
          <a:off x="5196567" y="2241470"/>
          <a:ext cx="865413" cy="43022"/>
        </a:xfrm>
        <a:custGeom>
          <a:avLst/>
          <a:gdLst/>
          <a:ahLst/>
          <a:cxnLst/>
          <a:rect l="0" t="0" r="0" b="0"/>
          <a:pathLst>
            <a:path>
              <a:moveTo>
                <a:pt x="0" y="21511"/>
              </a:moveTo>
              <a:lnTo>
                <a:pt x="865413" y="21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7638" y="2241346"/>
        <a:ext cx="43270" cy="43270"/>
      </dsp:txXfrm>
    </dsp:sp>
    <dsp:sp modelId="{4C248AB9-AC6F-EB4A-8B62-17BB014D1746}">
      <dsp:nvSpPr>
        <dsp:cNvPr id="0" name=""/>
        <dsp:cNvSpPr/>
      </dsp:nvSpPr>
      <dsp:spPr>
        <a:xfrm>
          <a:off x="6061980" y="1722097"/>
          <a:ext cx="2163534" cy="10817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sz="3100" kern="1200" dirty="0"/>
            <a:t>loi du 5 mars 2017</a:t>
          </a:r>
        </a:p>
      </dsp:txBody>
      <dsp:txXfrm>
        <a:off x="6093664" y="1753781"/>
        <a:ext cx="2100166" cy="1018399"/>
      </dsp:txXfrm>
    </dsp:sp>
    <dsp:sp modelId="{452AC63D-AE3B-E94E-8D69-D9697D7B94DA}">
      <dsp:nvSpPr>
        <dsp:cNvPr id="0" name=""/>
        <dsp:cNvSpPr/>
      </dsp:nvSpPr>
      <dsp:spPr>
        <a:xfrm rot="3310531">
          <a:off x="1842606" y="2863486"/>
          <a:ext cx="1515439" cy="43022"/>
        </a:xfrm>
        <a:custGeom>
          <a:avLst/>
          <a:gdLst/>
          <a:ahLst/>
          <a:cxnLst/>
          <a:rect l="0" t="0" r="0" b="0"/>
          <a:pathLst>
            <a:path>
              <a:moveTo>
                <a:pt x="0" y="21511"/>
              </a:moveTo>
              <a:lnTo>
                <a:pt x="1515439" y="21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62440" y="2847111"/>
        <a:ext cx="75771" cy="75771"/>
      </dsp:txXfrm>
    </dsp:sp>
    <dsp:sp modelId="{DB766E43-C412-174E-9616-981064078846}">
      <dsp:nvSpPr>
        <dsp:cNvPr id="0" name=""/>
        <dsp:cNvSpPr/>
      </dsp:nvSpPr>
      <dsp:spPr>
        <a:xfrm>
          <a:off x="3033032" y="2966130"/>
          <a:ext cx="2163534" cy="108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sz="3100" kern="1200" dirty="0"/>
            <a:t>COVID-19</a:t>
          </a:r>
        </a:p>
      </dsp:txBody>
      <dsp:txXfrm>
        <a:off x="3064716" y="2997814"/>
        <a:ext cx="2100166" cy="1018399"/>
      </dsp:txXfrm>
    </dsp:sp>
    <dsp:sp modelId="{48AF2991-21A5-2249-957B-63D5AF3B7776}">
      <dsp:nvSpPr>
        <dsp:cNvPr id="0" name=""/>
        <dsp:cNvSpPr/>
      </dsp:nvSpPr>
      <dsp:spPr>
        <a:xfrm>
          <a:off x="5196567" y="3485502"/>
          <a:ext cx="865413" cy="43022"/>
        </a:xfrm>
        <a:custGeom>
          <a:avLst/>
          <a:gdLst/>
          <a:ahLst/>
          <a:cxnLst/>
          <a:rect l="0" t="0" r="0" b="0"/>
          <a:pathLst>
            <a:path>
              <a:moveTo>
                <a:pt x="0" y="21511"/>
              </a:moveTo>
              <a:lnTo>
                <a:pt x="865413" y="21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7638" y="3485378"/>
        <a:ext cx="43270" cy="43270"/>
      </dsp:txXfrm>
    </dsp:sp>
    <dsp:sp modelId="{FFDA7687-31B9-6E42-B721-D2EC3ECF9F10}">
      <dsp:nvSpPr>
        <dsp:cNvPr id="0" name=""/>
        <dsp:cNvSpPr/>
      </dsp:nvSpPr>
      <dsp:spPr>
        <a:xfrm>
          <a:off x="6061980" y="2966130"/>
          <a:ext cx="2163534" cy="10817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sz="3100" kern="1200" dirty="0"/>
            <a:t>CCT n°149 et 149/2</a:t>
          </a:r>
        </a:p>
      </dsp:txBody>
      <dsp:txXfrm>
        <a:off x="6093664" y="2997814"/>
        <a:ext cx="2100166" cy="1018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F22FA-7BFD-0D4B-8AC6-FF22278E5573}">
      <dsp:nvSpPr>
        <dsp:cNvPr id="0" name=""/>
        <dsp:cNvSpPr/>
      </dsp:nvSpPr>
      <dsp:spPr>
        <a:xfrm>
          <a:off x="825511" y="1529388"/>
          <a:ext cx="2656081" cy="1328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dirty="0"/>
            <a:t>Conclure</a:t>
          </a:r>
        </a:p>
      </dsp:txBody>
      <dsp:txXfrm>
        <a:off x="864408" y="1568285"/>
        <a:ext cx="2578287" cy="1250246"/>
      </dsp:txXfrm>
    </dsp:sp>
    <dsp:sp modelId="{A0FEF7F7-55DD-6645-A2C2-5242017C4514}">
      <dsp:nvSpPr>
        <dsp:cNvPr id="0" name=""/>
        <dsp:cNvSpPr/>
      </dsp:nvSpPr>
      <dsp:spPr>
        <a:xfrm rot="18289469">
          <a:off x="3082587" y="1402539"/>
          <a:ext cx="1860442" cy="54492"/>
        </a:xfrm>
        <a:custGeom>
          <a:avLst/>
          <a:gdLst/>
          <a:ahLst/>
          <a:cxnLst/>
          <a:rect l="0" t="0" r="0" b="0"/>
          <a:pathLst>
            <a:path>
              <a:moveTo>
                <a:pt x="0" y="27246"/>
              </a:moveTo>
              <a:lnTo>
                <a:pt x="1860442"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3966297" y="1383274"/>
        <a:ext cx="93022" cy="93022"/>
      </dsp:txXfrm>
    </dsp:sp>
    <dsp:sp modelId="{C99591AE-AEC4-6F47-8764-B6BB2EA757B2}">
      <dsp:nvSpPr>
        <dsp:cNvPr id="0" name=""/>
        <dsp:cNvSpPr/>
      </dsp:nvSpPr>
      <dsp:spPr>
        <a:xfrm>
          <a:off x="4544025" y="2142"/>
          <a:ext cx="2656081" cy="13280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dirty="0"/>
            <a:t>Convention écrite individuelle</a:t>
          </a:r>
        </a:p>
        <a:p>
          <a:pPr marL="0" lvl="0" indent="0" algn="ctr" defTabSz="933450">
            <a:lnSpc>
              <a:spcPct val="90000"/>
            </a:lnSpc>
            <a:spcBef>
              <a:spcPct val="0"/>
            </a:spcBef>
            <a:spcAft>
              <a:spcPct val="35000"/>
            </a:spcAft>
            <a:buNone/>
          </a:pPr>
          <a:r>
            <a:rPr lang="fr-FR" sz="2100" kern="1200" dirty="0"/>
            <a:t>(pour chaque travailleur)</a:t>
          </a:r>
        </a:p>
      </dsp:txBody>
      <dsp:txXfrm>
        <a:off x="4582922" y="41039"/>
        <a:ext cx="2578287" cy="1250246"/>
      </dsp:txXfrm>
    </dsp:sp>
    <dsp:sp modelId="{E87AC2CC-8376-7D4A-AF9D-BB63C86EA4AC}">
      <dsp:nvSpPr>
        <dsp:cNvPr id="0" name=""/>
        <dsp:cNvSpPr/>
      </dsp:nvSpPr>
      <dsp:spPr>
        <a:xfrm>
          <a:off x="3481592" y="2166162"/>
          <a:ext cx="1062432" cy="54492"/>
        </a:xfrm>
        <a:custGeom>
          <a:avLst/>
          <a:gdLst/>
          <a:ahLst/>
          <a:cxnLst/>
          <a:rect l="0" t="0" r="0" b="0"/>
          <a:pathLst>
            <a:path>
              <a:moveTo>
                <a:pt x="0" y="27246"/>
              </a:moveTo>
              <a:lnTo>
                <a:pt x="1062432"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86248" y="2166848"/>
        <a:ext cx="53121" cy="53121"/>
      </dsp:txXfrm>
    </dsp:sp>
    <dsp:sp modelId="{4BF990B6-B97A-BB41-9E60-079E42B3A936}">
      <dsp:nvSpPr>
        <dsp:cNvPr id="0" name=""/>
        <dsp:cNvSpPr/>
      </dsp:nvSpPr>
      <dsp:spPr>
        <a:xfrm>
          <a:off x="4544025" y="1529388"/>
          <a:ext cx="2656081" cy="13280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dirty="0"/>
            <a:t>Avenant au contrat de travail en cours</a:t>
          </a:r>
        </a:p>
      </dsp:txBody>
      <dsp:txXfrm>
        <a:off x="4582922" y="1568285"/>
        <a:ext cx="2578287" cy="1250246"/>
      </dsp:txXfrm>
    </dsp:sp>
    <dsp:sp modelId="{B7E884B4-113C-FA40-AE9C-6D1875AC88DB}">
      <dsp:nvSpPr>
        <dsp:cNvPr id="0" name=""/>
        <dsp:cNvSpPr/>
      </dsp:nvSpPr>
      <dsp:spPr>
        <a:xfrm rot="3310531">
          <a:off x="3082587" y="2929786"/>
          <a:ext cx="1860442" cy="54492"/>
        </a:xfrm>
        <a:custGeom>
          <a:avLst/>
          <a:gdLst/>
          <a:ahLst/>
          <a:cxnLst/>
          <a:rect l="0" t="0" r="0" b="0"/>
          <a:pathLst>
            <a:path>
              <a:moveTo>
                <a:pt x="0" y="27246"/>
              </a:moveTo>
              <a:lnTo>
                <a:pt x="1860442"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3966297" y="2910521"/>
        <a:ext cx="93022" cy="93022"/>
      </dsp:txXfrm>
    </dsp:sp>
    <dsp:sp modelId="{D41EA585-B7E4-D848-A334-39FA24C4A904}">
      <dsp:nvSpPr>
        <dsp:cNvPr id="0" name=""/>
        <dsp:cNvSpPr/>
      </dsp:nvSpPr>
      <dsp:spPr>
        <a:xfrm>
          <a:off x="4544025" y="3056635"/>
          <a:ext cx="2656081" cy="13280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dirty="0"/>
            <a:t>CCT d’entreprise</a:t>
          </a:r>
        </a:p>
      </dsp:txBody>
      <dsp:txXfrm>
        <a:off x="4582922" y="3095532"/>
        <a:ext cx="2578287" cy="1250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6420-5343-FB44-A9C5-468ED8A59770}">
      <dsp:nvSpPr>
        <dsp:cNvPr id="0" name=""/>
        <dsp:cNvSpPr/>
      </dsp:nvSpPr>
      <dsp:spPr>
        <a:xfrm>
          <a:off x="38118" y="3019638"/>
          <a:ext cx="1235358" cy="617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Télétravail</a:t>
          </a:r>
        </a:p>
      </dsp:txBody>
      <dsp:txXfrm>
        <a:off x="56209" y="3037729"/>
        <a:ext cx="1199176" cy="581497"/>
      </dsp:txXfrm>
    </dsp:sp>
    <dsp:sp modelId="{892CC7A0-612F-3843-8FEB-F1D92EAD1F22}">
      <dsp:nvSpPr>
        <dsp:cNvPr id="0" name=""/>
        <dsp:cNvSpPr/>
      </dsp:nvSpPr>
      <dsp:spPr>
        <a:xfrm rot="17945813">
          <a:off x="1012471" y="2872238"/>
          <a:ext cx="1016153" cy="24565"/>
        </a:xfrm>
        <a:custGeom>
          <a:avLst/>
          <a:gdLst/>
          <a:ahLst/>
          <a:cxnLst/>
          <a:rect l="0" t="0" r="0" b="0"/>
          <a:pathLst>
            <a:path>
              <a:moveTo>
                <a:pt x="0" y="12282"/>
              </a:moveTo>
              <a:lnTo>
                <a:pt x="1016153" y="122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495144" y="2859117"/>
        <a:ext cx="50807" cy="50807"/>
      </dsp:txXfrm>
    </dsp:sp>
    <dsp:sp modelId="{C77FB1AE-C96D-C643-83CA-DA984FB2F768}">
      <dsp:nvSpPr>
        <dsp:cNvPr id="0" name=""/>
        <dsp:cNvSpPr/>
      </dsp:nvSpPr>
      <dsp:spPr>
        <a:xfrm>
          <a:off x="1767619" y="2131724"/>
          <a:ext cx="1235358" cy="61767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Fait partie de la description initiale du poste de travail ?</a:t>
          </a:r>
        </a:p>
      </dsp:txBody>
      <dsp:txXfrm>
        <a:off x="1785710" y="2149815"/>
        <a:ext cx="1199176" cy="581497"/>
      </dsp:txXfrm>
    </dsp:sp>
    <dsp:sp modelId="{4447BE05-601E-454E-BCE0-CF5DF8695E5B}">
      <dsp:nvSpPr>
        <dsp:cNvPr id="0" name=""/>
        <dsp:cNvSpPr/>
      </dsp:nvSpPr>
      <dsp:spPr>
        <a:xfrm rot="17692822">
          <a:off x="2662797" y="1895533"/>
          <a:ext cx="1174504" cy="24565"/>
        </a:xfrm>
        <a:custGeom>
          <a:avLst/>
          <a:gdLst/>
          <a:ahLst/>
          <a:cxnLst/>
          <a:rect l="0" t="0" r="0" b="0"/>
          <a:pathLst>
            <a:path>
              <a:moveTo>
                <a:pt x="0" y="12282"/>
              </a:moveTo>
              <a:lnTo>
                <a:pt x="1174504" y="122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220686" y="1878453"/>
        <a:ext cx="58725" cy="58725"/>
      </dsp:txXfrm>
    </dsp:sp>
    <dsp:sp modelId="{84A852F0-1650-EC49-91EF-F55EAC17BECB}">
      <dsp:nvSpPr>
        <dsp:cNvPr id="0" name=""/>
        <dsp:cNvSpPr/>
      </dsp:nvSpPr>
      <dsp:spPr>
        <a:xfrm>
          <a:off x="3497120" y="1066228"/>
          <a:ext cx="1235358" cy="6176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OUI</a:t>
          </a:r>
        </a:p>
      </dsp:txBody>
      <dsp:txXfrm>
        <a:off x="3515211" y="1084319"/>
        <a:ext cx="1199176" cy="581497"/>
      </dsp:txXfrm>
    </dsp:sp>
    <dsp:sp modelId="{428C9759-681E-DB4F-BFBD-215CE95A2B57}">
      <dsp:nvSpPr>
        <dsp:cNvPr id="0" name=""/>
        <dsp:cNvSpPr/>
      </dsp:nvSpPr>
      <dsp:spPr>
        <a:xfrm rot="18289469">
          <a:off x="4546899" y="1007619"/>
          <a:ext cx="865301" cy="24565"/>
        </a:xfrm>
        <a:custGeom>
          <a:avLst/>
          <a:gdLst/>
          <a:ahLst/>
          <a:cxnLst/>
          <a:rect l="0" t="0" r="0" b="0"/>
          <a:pathLst>
            <a:path>
              <a:moveTo>
                <a:pt x="0" y="12282"/>
              </a:moveTo>
              <a:lnTo>
                <a:pt x="865301" y="12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957918" y="998269"/>
        <a:ext cx="43265" cy="43265"/>
      </dsp:txXfrm>
    </dsp:sp>
    <dsp:sp modelId="{A960B538-E59B-C245-8BAD-3C8E156722E3}">
      <dsp:nvSpPr>
        <dsp:cNvPr id="0" name=""/>
        <dsp:cNvSpPr/>
      </dsp:nvSpPr>
      <dsp:spPr>
        <a:xfrm>
          <a:off x="5226622" y="355897"/>
          <a:ext cx="1235358" cy="6176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Télétravail dès le début du contrat de travail</a:t>
          </a:r>
        </a:p>
      </dsp:txBody>
      <dsp:txXfrm>
        <a:off x="5244713" y="373988"/>
        <a:ext cx="1199176" cy="581497"/>
      </dsp:txXfrm>
    </dsp:sp>
    <dsp:sp modelId="{E30DA9D5-B41D-BC4E-A83E-9EF4FF10FDE4}">
      <dsp:nvSpPr>
        <dsp:cNvPr id="0" name=""/>
        <dsp:cNvSpPr/>
      </dsp:nvSpPr>
      <dsp:spPr>
        <a:xfrm rot="19457599">
          <a:off x="6404782" y="474871"/>
          <a:ext cx="608539" cy="24565"/>
        </a:xfrm>
        <a:custGeom>
          <a:avLst/>
          <a:gdLst/>
          <a:ahLst/>
          <a:cxnLst/>
          <a:rect l="0" t="0" r="0" b="0"/>
          <a:pathLst>
            <a:path>
              <a:moveTo>
                <a:pt x="0" y="12282"/>
              </a:moveTo>
              <a:lnTo>
                <a:pt x="608539" y="12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693838" y="471940"/>
        <a:ext cx="30426" cy="30426"/>
      </dsp:txXfrm>
    </dsp:sp>
    <dsp:sp modelId="{2DF9EE67-BBC1-DC4E-989D-8C7CAB05AB91}">
      <dsp:nvSpPr>
        <dsp:cNvPr id="0" name=""/>
        <dsp:cNvSpPr/>
      </dsp:nvSpPr>
      <dsp:spPr>
        <a:xfrm>
          <a:off x="6956123" y="732"/>
          <a:ext cx="1235358" cy="61767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Convention écrite</a:t>
          </a:r>
        </a:p>
      </dsp:txBody>
      <dsp:txXfrm>
        <a:off x="6974214" y="18823"/>
        <a:ext cx="1199176" cy="581497"/>
      </dsp:txXfrm>
    </dsp:sp>
    <dsp:sp modelId="{1A3968C6-4A5E-864A-B8A1-E989881C5061}">
      <dsp:nvSpPr>
        <dsp:cNvPr id="0" name=""/>
        <dsp:cNvSpPr/>
      </dsp:nvSpPr>
      <dsp:spPr>
        <a:xfrm rot="2142401">
          <a:off x="6404782" y="830037"/>
          <a:ext cx="608539" cy="24565"/>
        </a:xfrm>
        <a:custGeom>
          <a:avLst/>
          <a:gdLst/>
          <a:ahLst/>
          <a:cxnLst/>
          <a:rect l="0" t="0" r="0" b="0"/>
          <a:pathLst>
            <a:path>
              <a:moveTo>
                <a:pt x="0" y="12282"/>
              </a:moveTo>
              <a:lnTo>
                <a:pt x="608539" y="12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693838" y="827106"/>
        <a:ext cx="30426" cy="30426"/>
      </dsp:txXfrm>
    </dsp:sp>
    <dsp:sp modelId="{4D916E59-377F-8744-B579-049479EB7ECB}">
      <dsp:nvSpPr>
        <dsp:cNvPr id="0" name=""/>
        <dsp:cNvSpPr/>
      </dsp:nvSpPr>
      <dsp:spPr>
        <a:xfrm>
          <a:off x="6956123" y="711062"/>
          <a:ext cx="1235358" cy="61767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CCT d’entreprise</a:t>
          </a:r>
        </a:p>
      </dsp:txBody>
      <dsp:txXfrm>
        <a:off x="6974214" y="729153"/>
        <a:ext cx="1199176" cy="581497"/>
      </dsp:txXfrm>
    </dsp:sp>
    <dsp:sp modelId="{E0EFD628-9D3D-5C47-9B03-08608153A5CC}">
      <dsp:nvSpPr>
        <dsp:cNvPr id="0" name=""/>
        <dsp:cNvSpPr/>
      </dsp:nvSpPr>
      <dsp:spPr>
        <a:xfrm rot="3310531">
          <a:off x="4546899" y="1717950"/>
          <a:ext cx="865301" cy="24565"/>
        </a:xfrm>
        <a:custGeom>
          <a:avLst/>
          <a:gdLst/>
          <a:ahLst/>
          <a:cxnLst/>
          <a:rect l="0" t="0" r="0" b="0"/>
          <a:pathLst>
            <a:path>
              <a:moveTo>
                <a:pt x="0" y="12282"/>
              </a:moveTo>
              <a:lnTo>
                <a:pt x="865301" y="12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957918" y="1708600"/>
        <a:ext cx="43265" cy="43265"/>
      </dsp:txXfrm>
    </dsp:sp>
    <dsp:sp modelId="{89725083-6CC6-174F-BEAE-8486D2B7719B}">
      <dsp:nvSpPr>
        <dsp:cNvPr id="0" name=""/>
        <dsp:cNvSpPr/>
      </dsp:nvSpPr>
      <dsp:spPr>
        <a:xfrm>
          <a:off x="5226622" y="1776559"/>
          <a:ext cx="1235358" cy="6176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Télétravail en cours de contrat</a:t>
          </a:r>
        </a:p>
      </dsp:txBody>
      <dsp:txXfrm>
        <a:off x="5244713" y="1794650"/>
        <a:ext cx="1199176" cy="581497"/>
      </dsp:txXfrm>
    </dsp:sp>
    <dsp:sp modelId="{8DDE7FE1-0FF8-7D4F-BF0E-A9AA923F7E79}">
      <dsp:nvSpPr>
        <dsp:cNvPr id="0" name=""/>
        <dsp:cNvSpPr/>
      </dsp:nvSpPr>
      <dsp:spPr>
        <a:xfrm rot="19457599">
          <a:off x="6404782" y="1895533"/>
          <a:ext cx="608539" cy="24565"/>
        </a:xfrm>
        <a:custGeom>
          <a:avLst/>
          <a:gdLst/>
          <a:ahLst/>
          <a:cxnLst/>
          <a:rect l="0" t="0" r="0" b="0"/>
          <a:pathLst>
            <a:path>
              <a:moveTo>
                <a:pt x="0" y="12282"/>
              </a:moveTo>
              <a:lnTo>
                <a:pt x="608539" y="12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693838" y="1892602"/>
        <a:ext cx="30426" cy="30426"/>
      </dsp:txXfrm>
    </dsp:sp>
    <dsp:sp modelId="{CEBBCD30-1098-5D4A-A74F-EF268ADCBE42}">
      <dsp:nvSpPr>
        <dsp:cNvPr id="0" name=""/>
        <dsp:cNvSpPr/>
      </dsp:nvSpPr>
      <dsp:spPr>
        <a:xfrm>
          <a:off x="6956123" y="1421393"/>
          <a:ext cx="1235358" cy="61767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Avenant au contrat de travail en cours</a:t>
          </a:r>
        </a:p>
      </dsp:txBody>
      <dsp:txXfrm>
        <a:off x="6974214" y="1439484"/>
        <a:ext cx="1199176" cy="581497"/>
      </dsp:txXfrm>
    </dsp:sp>
    <dsp:sp modelId="{E7ED6EA4-DDBE-CD45-A38B-6A879697D3F2}">
      <dsp:nvSpPr>
        <dsp:cNvPr id="0" name=""/>
        <dsp:cNvSpPr/>
      </dsp:nvSpPr>
      <dsp:spPr>
        <a:xfrm rot="2142401">
          <a:off x="6404782" y="2250698"/>
          <a:ext cx="608539" cy="24565"/>
        </a:xfrm>
        <a:custGeom>
          <a:avLst/>
          <a:gdLst/>
          <a:ahLst/>
          <a:cxnLst/>
          <a:rect l="0" t="0" r="0" b="0"/>
          <a:pathLst>
            <a:path>
              <a:moveTo>
                <a:pt x="0" y="12282"/>
              </a:moveTo>
              <a:lnTo>
                <a:pt x="608539" y="12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693838" y="2247768"/>
        <a:ext cx="30426" cy="30426"/>
      </dsp:txXfrm>
    </dsp:sp>
    <dsp:sp modelId="{EC3AD141-2BDA-6C4D-B57E-4E1F337BA4E5}">
      <dsp:nvSpPr>
        <dsp:cNvPr id="0" name=""/>
        <dsp:cNvSpPr/>
      </dsp:nvSpPr>
      <dsp:spPr>
        <a:xfrm>
          <a:off x="6956123" y="2131724"/>
          <a:ext cx="1235358" cy="61767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CCT d’entreprise</a:t>
          </a:r>
        </a:p>
      </dsp:txBody>
      <dsp:txXfrm>
        <a:off x="6974214" y="2149815"/>
        <a:ext cx="1199176" cy="581497"/>
      </dsp:txXfrm>
    </dsp:sp>
    <dsp:sp modelId="{5F0C590C-50AA-124E-A855-C3F19B171F18}">
      <dsp:nvSpPr>
        <dsp:cNvPr id="0" name=""/>
        <dsp:cNvSpPr/>
      </dsp:nvSpPr>
      <dsp:spPr>
        <a:xfrm rot="3907178">
          <a:off x="2662797" y="2961029"/>
          <a:ext cx="1174504" cy="24565"/>
        </a:xfrm>
        <a:custGeom>
          <a:avLst/>
          <a:gdLst/>
          <a:ahLst/>
          <a:cxnLst/>
          <a:rect l="0" t="0" r="0" b="0"/>
          <a:pathLst>
            <a:path>
              <a:moveTo>
                <a:pt x="0" y="12282"/>
              </a:moveTo>
              <a:lnTo>
                <a:pt x="1174504" y="122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220686" y="2943949"/>
        <a:ext cx="58725" cy="58725"/>
      </dsp:txXfrm>
    </dsp:sp>
    <dsp:sp modelId="{FDF6E777-8F59-3848-A6F2-C1C345BFE339}">
      <dsp:nvSpPr>
        <dsp:cNvPr id="0" name=""/>
        <dsp:cNvSpPr/>
      </dsp:nvSpPr>
      <dsp:spPr>
        <a:xfrm>
          <a:off x="3497120" y="3197221"/>
          <a:ext cx="1235358" cy="6176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NON</a:t>
          </a:r>
        </a:p>
      </dsp:txBody>
      <dsp:txXfrm>
        <a:off x="3515211" y="3215312"/>
        <a:ext cx="1199176" cy="581497"/>
      </dsp:txXfrm>
    </dsp:sp>
    <dsp:sp modelId="{43764667-49FF-0F44-BDC7-62F10216DC60}">
      <dsp:nvSpPr>
        <dsp:cNvPr id="0" name=""/>
        <dsp:cNvSpPr/>
      </dsp:nvSpPr>
      <dsp:spPr>
        <a:xfrm>
          <a:off x="4732479" y="3493777"/>
          <a:ext cx="494143" cy="24565"/>
        </a:xfrm>
        <a:custGeom>
          <a:avLst/>
          <a:gdLst/>
          <a:ahLst/>
          <a:cxnLst/>
          <a:rect l="0" t="0" r="0" b="0"/>
          <a:pathLst>
            <a:path>
              <a:moveTo>
                <a:pt x="0" y="12282"/>
              </a:moveTo>
              <a:lnTo>
                <a:pt x="494143" y="12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967197" y="3493706"/>
        <a:ext cx="24707" cy="24707"/>
      </dsp:txXfrm>
    </dsp:sp>
    <dsp:sp modelId="{1568D63F-9E81-444B-912D-0E943FE42F4E}">
      <dsp:nvSpPr>
        <dsp:cNvPr id="0" name=""/>
        <dsp:cNvSpPr/>
      </dsp:nvSpPr>
      <dsp:spPr>
        <a:xfrm>
          <a:off x="5226622" y="3197221"/>
          <a:ext cx="1235358" cy="6176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Télétravail en cours de contrat</a:t>
          </a:r>
        </a:p>
      </dsp:txBody>
      <dsp:txXfrm>
        <a:off x="5244713" y="3215312"/>
        <a:ext cx="1199176" cy="581497"/>
      </dsp:txXfrm>
    </dsp:sp>
    <dsp:sp modelId="{7D3FE934-999A-2640-A551-42648723B50D}">
      <dsp:nvSpPr>
        <dsp:cNvPr id="0" name=""/>
        <dsp:cNvSpPr/>
      </dsp:nvSpPr>
      <dsp:spPr>
        <a:xfrm rot="19457599">
          <a:off x="6404782" y="3316195"/>
          <a:ext cx="608539" cy="24565"/>
        </a:xfrm>
        <a:custGeom>
          <a:avLst/>
          <a:gdLst/>
          <a:ahLst/>
          <a:cxnLst/>
          <a:rect l="0" t="0" r="0" b="0"/>
          <a:pathLst>
            <a:path>
              <a:moveTo>
                <a:pt x="0" y="12282"/>
              </a:moveTo>
              <a:lnTo>
                <a:pt x="608539" y="12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693838" y="3313264"/>
        <a:ext cx="30426" cy="30426"/>
      </dsp:txXfrm>
    </dsp:sp>
    <dsp:sp modelId="{98394AA6-08ED-D347-9D70-DBF7D722B640}">
      <dsp:nvSpPr>
        <dsp:cNvPr id="0" name=""/>
        <dsp:cNvSpPr/>
      </dsp:nvSpPr>
      <dsp:spPr>
        <a:xfrm>
          <a:off x="6956123" y="2842055"/>
          <a:ext cx="1235358" cy="61767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Avenant au contrat de travail en cours</a:t>
          </a:r>
        </a:p>
      </dsp:txBody>
      <dsp:txXfrm>
        <a:off x="6974214" y="2860146"/>
        <a:ext cx="1199176" cy="581497"/>
      </dsp:txXfrm>
    </dsp:sp>
    <dsp:sp modelId="{BFBBE962-9824-8C4A-B62F-3E0C699FD59E}">
      <dsp:nvSpPr>
        <dsp:cNvPr id="0" name=""/>
        <dsp:cNvSpPr/>
      </dsp:nvSpPr>
      <dsp:spPr>
        <a:xfrm rot="2142401">
          <a:off x="6404782" y="3671360"/>
          <a:ext cx="608539" cy="24565"/>
        </a:xfrm>
        <a:custGeom>
          <a:avLst/>
          <a:gdLst/>
          <a:ahLst/>
          <a:cxnLst/>
          <a:rect l="0" t="0" r="0" b="0"/>
          <a:pathLst>
            <a:path>
              <a:moveTo>
                <a:pt x="0" y="12282"/>
              </a:moveTo>
              <a:lnTo>
                <a:pt x="608539" y="12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693838" y="3668429"/>
        <a:ext cx="30426" cy="30426"/>
      </dsp:txXfrm>
    </dsp:sp>
    <dsp:sp modelId="{97ACFF79-FF44-2042-8971-FB4A1646FEAC}">
      <dsp:nvSpPr>
        <dsp:cNvPr id="0" name=""/>
        <dsp:cNvSpPr/>
      </dsp:nvSpPr>
      <dsp:spPr>
        <a:xfrm>
          <a:off x="6956123" y="3552386"/>
          <a:ext cx="1235358" cy="61767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CCT d’entreprise</a:t>
          </a:r>
        </a:p>
      </dsp:txBody>
      <dsp:txXfrm>
        <a:off x="6974214" y="3570477"/>
        <a:ext cx="1199176" cy="581497"/>
      </dsp:txXfrm>
    </dsp:sp>
    <dsp:sp modelId="{0FAB8B52-7925-0A46-9ED4-C74E84CE5EBF}">
      <dsp:nvSpPr>
        <dsp:cNvPr id="0" name=""/>
        <dsp:cNvSpPr/>
      </dsp:nvSpPr>
      <dsp:spPr>
        <a:xfrm rot="3654187">
          <a:off x="1012471" y="3760151"/>
          <a:ext cx="1016153" cy="24565"/>
        </a:xfrm>
        <a:custGeom>
          <a:avLst/>
          <a:gdLst/>
          <a:ahLst/>
          <a:cxnLst/>
          <a:rect l="0" t="0" r="0" b="0"/>
          <a:pathLst>
            <a:path>
              <a:moveTo>
                <a:pt x="0" y="12282"/>
              </a:moveTo>
              <a:lnTo>
                <a:pt x="1016153" y="122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495144" y="3747030"/>
        <a:ext cx="50807" cy="50807"/>
      </dsp:txXfrm>
    </dsp:sp>
    <dsp:sp modelId="{9F2E2297-C0EB-9D42-B9B0-289EC999783B}">
      <dsp:nvSpPr>
        <dsp:cNvPr id="0" name=""/>
        <dsp:cNvSpPr/>
      </dsp:nvSpPr>
      <dsp:spPr>
        <a:xfrm>
          <a:off x="1767619" y="3907551"/>
          <a:ext cx="1235358" cy="61767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Première introduction dans </a:t>
          </a:r>
          <a:r>
            <a:rPr lang="fr-FR" sz="1000" kern="1200" dirty="0" err="1"/>
            <a:t>l’asbl</a:t>
          </a:r>
          <a:endParaRPr lang="fr-FR" sz="1000" kern="1200" dirty="0"/>
        </a:p>
      </dsp:txBody>
      <dsp:txXfrm>
        <a:off x="1785710" y="3925642"/>
        <a:ext cx="1199176" cy="581497"/>
      </dsp:txXfrm>
    </dsp:sp>
    <dsp:sp modelId="{17F49FA6-0799-B047-80AA-6CD812B5DE44}">
      <dsp:nvSpPr>
        <dsp:cNvPr id="0" name=""/>
        <dsp:cNvSpPr/>
      </dsp:nvSpPr>
      <dsp:spPr>
        <a:xfrm>
          <a:off x="3002977" y="4204108"/>
          <a:ext cx="494143" cy="24565"/>
        </a:xfrm>
        <a:custGeom>
          <a:avLst/>
          <a:gdLst/>
          <a:ahLst/>
          <a:cxnLst/>
          <a:rect l="0" t="0" r="0" b="0"/>
          <a:pathLst>
            <a:path>
              <a:moveTo>
                <a:pt x="0" y="12282"/>
              </a:moveTo>
              <a:lnTo>
                <a:pt x="494143" y="122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237695" y="4204037"/>
        <a:ext cx="24707" cy="24707"/>
      </dsp:txXfrm>
    </dsp:sp>
    <dsp:sp modelId="{EE4A6C2B-FC5E-C74E-B6AF-D090A5A2BC12}">
      <dsp:nvSpPr>
        <dsp:cNvPr id="0" name=""/>
        <dsp:cNvSpPr/>
      </dsp:nvSpPr>
      <dsp:spPr>
        <a:xfrm>
          <a:off x="3497120" y="3907551"/>
          <a:ext cx="1235358" cy="6176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Consultation des représentants des travailleurs OU les travailleurs</a:t>
          </a:r>
        </a:p>
      </dsp:txBody>
      <dsp:txXfrm>
        <a:off x="3515211" y="3925642"/>
        <a:ext cx="1199176" cy="5814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CC69E-F0C7-B044-85D3-F71A8A7FF701}">
      <dsp:nvSpPr>
        <dsp:cNvPr id="0" name=""/>
        <dsp:cNvSpPr/>
      </dsp:nvSpPr>
      <dsp:spPr>
        <a:xfrm>
          <a:off x="-5994897" y="-917330"/>
          <a:ext cx="7136581" cy="7136581"/>
        </a:xfrm>
        <a:prstGeom prst="blockArc">
          <a:avLst>
            <a:gd name="adj1" fmla="val 18900000"/>
            <a:gd name="adj2" fmla="val 2700000"/>
            <a:gd name="adj3" fmla="val 303"/>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43B6A-47B0-A247-9488-13FD0B3795A3}">
      <dsp:nvSpPr>
        <dsp:cNvPr id="0" name=""/>
        <dsp:cNvSpPr/>
      </dsp:nvSpPr>
      <dsp:spPr>
        <a:xfrm>
          <a:off x="498929" y="331264"/>
          <a:ext cx="8369630" cy="66295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Introduction</a:t>
          </a:r>
        </a:p>
      </dsp:txBody>
      <dsp:txXfrm>
        <a:off x="498929" y="331264"/>
        <a:ext cx="8369630" cy="662952"/>
      </dsp:txXfrm>
    </dsp:sp>
    <dsp:sp modelId="{74F642EE-6F07-0E4A-B94C-E4893909C602}">
      <dsp:nvSpPr>
        <dsp:cNvPr id="0" name=""/>
        <dsp:cNvSpPr/>
      </dsp:nvSpPr>
      <dsp:spPr>
        <a:xfrm>
          <a:off x="84584" y="248394"/>
          <a:ext cx="828690" cy="8286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7C22E-8066-D044-B4BA-17F94E0BB508}">
      <dsp:nvSpPr>
        <dsp:cNvPr id="0" name=""/>
        <dsp:cNvSpPr/>
      </dsp:nvSpPr>
      <dsp:spPr>
        <a:xfrm>
          <a:off x="973981" y="1325374"/>
          <a:ext cx="7894578" cy="66295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Typologie du télétravail</a:t>
          </a:r>
        </a:p>
      </dsp:txBody>
      <dsp:txXfrm>
        <a:off x="973981" y="1325374"/>
        <a:ext cx="7894578" cy="662952"/>
      </dsp:txXfrm>
    </dsp:sp>
    <dsp:sp modelId="{C04D9C02-438F-3540-ACA4-3A08A3632C95}">
      <dsp:nvSpPr>
        <dsp:cNvPr id="0" name=""/>
        <dsp:cNvSpPr/>
      </dsp:nvSpPr>
      <dsp:spPr>
        <a:xfrm>
          <a:off x="559636" y="1242505"/>
          <a:ext cx="828690" cy="828690"/>
        </a:xfrm>
        <a:prstGeom prst="ellipse">
          <a:avLst/>
        </a:prstGeom>
        <a:solidFill>
          <a:schemeClr val="lt1">
            <a:hueOff val="0"/>
            <a:satOff val="0"/>
            <a:lumOff val="0"/>
            <a:alphaOff val="0"/>
          </a:schemeClr>
        </a:solidFill>
        <a:ln w="25400" cap="flat" cmpd="sng" algn="ctr">
          <a:solidFill>
            <a:schemeClr val="accent1">
              <a:shade val="80000"/>
              <a:hueOff val="58510"/>
              <a:satOff val="-24126"/>
              <a:lumOff val="12283"/>
              <a:alphaOff val="0"/>
            </a:schemeClr>
          </a:solidFill>
          <a:prstDash val="solid"/>
        </a:ln>
        <a:effectLst/>
      </dsp:spPr>
      <dsp:style>
        <a:lnRef idx="2">
          <a:scrgbClr r="0" g="0" b="0"/>
        </a:lnRef>
        <a:fillRef idx="1">
          <a:scrgbClr r="0" g="0" b="0"/>
        </a:fillRef>
        <a:effectRef idx="0">
          <a:scrgbClr r="0" g="0" b="0"/>
        </a:effectRef>
        <a:fontRef idx="minor"/>
      </dsp:style>
    </dsp:sp>
    <dsp:sp modelId="{465CE959-68C2-C447-A66A-6DD44E78B1AB}">
      <dsp:nvSpPr>
        <dsp:cNvPr id="0" name=""/>
        <dsp:cNvSpPr/>
      </dsp:nvSpPr>
      <dsp:spPr>
        <a:xfrm>
          <a:off x="1119784" y="2319484"/>
          <a:ext cx="7748775" cy="66295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Remboursement de frais par l’employeur</a:t>
          </a:r>
        </a:p>
      </dsp:txBody>
      <dsp:txXfrm>
        <a:off x="1119784" y="2319484"/>
        <a:ext cx="7748775" cy="662952"/>
      </dsp:txXfrm>
    </dsp:sp>
    <dsp:sp modelId="{8F3ECE68-38E8-DB4C-A8DC-55C5826AC694}">
      <dsp:nvSpPr>
        <dsp:cNvPr id="0" name=""/>
        <dsp:cNvSpPr/>
      </dsp:nvSpPr>
      <dsp:spPr>
        <a:xfrm>
          <a:off x="705439" y="2236615"/>
          <a:ext cx="828690" cy="828690"/>
        </a:xfrm>
        <a:prstGeom prst="ellipse">
          <a:avLst/>
        </a:prstGeom>
        <a:solidFill>
          <a:schemeClr val="lt1">
            <a:hueOff val="0"/>
            <a:satOff val="0"/>
            <a:lumOff val="0"/>
            <a:alphaOff val="0"/>
          </a:schemeClr>
        </a:solidFill>
        <a:ln w="25400" cap="flat" cmpd="sng" algn="ctr">
          <a:solidFill>
            <a:schemeClr val="accent1">
              <a:shade val="80000"/>
              <a:hueOff val="117019"/>
              <a:satOff val="-48252"/>
              <a:lumOff val="24567"/>
              <a:alphaOff val="0"/>
            </a:schemeClr>
          </a:solidFill>
          <a:prstDash val="solid"/>
        </a:ln>
        <a:effectLst/>
      </dsp:spPr>
      <dsp:style>
        <a:lnRef idx="2">
          <a:scrgbClr r="0" g="0" b="0"/>
        </a:lnRef>
        <a:fillRef idx="1">
          <a:scrgbClr r="0" g="0" b="0"/>
        </a:fillRef>
        <a:effectRef idx="0">
          <a:scrgbClr r="0" g="0" b="0"/>
        </a:effectRef>
        <a:fontRef idx="minor"/>
      </dsp:style>
    </dsp:sp>
    <dsp:sp modelId="{F63EAEAC-821A-9646-83A8-1ECD11EBB6DD}">
      <dsp:nvSpPr>
        <dsp:cNvPr id="0" name=""/>
        <dsp:cNvSpPr/>
      </dsp:nvSpPr>
      <dsp:spPr>
        <a:xfrm>
          <a:off x="973981" y="3313594"/>
          <a:ext cx="7894578" cy="662952"/>
        </a:xfrm>
        <a:prstGeom prst="rect">
          <a:avLst/>
        </a:prstGeom>
        <a:solidFill>
          <a:schemeClr val="accent1">
            <a:shade val="80000"/>
            <a:hueOff val="175529"/>
            <a:satOff val="-72378"/>
            <a:lumOff val="36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Vue panoramique des législations impactées par le télétravail</a:t>
          </a:r>
        </a:p>
      </dsp:txBody>
      <dsp:txXfrm>
        <a:off x="973981" y="3313594"/>
        <a:ext cx="7894578" cy="662952"/>
      </dsp:txXfrm>
    </dsp:sp>
    <dsp:sp modelId="{B79F9300-2A58-E043-952C-13385D8FF4F0}">
      <dsp:nvSpPr>
        <dsp:cNvPr id="0" name=""/>
        <dsp:cNvSpPr/>
      </dsp:nvSpPr>
      <dsp:spPr>
        <a:xfrm>
          <a:off x="559636" y="3230725"/>
          <a:ext cx="828690" cy="828690"/>
        </a:xfrm>
        <a:prstGeom prst="ellipse">
          <a:avLst/>
        </a:prstGeom>
        <a:solidFill>
          <a:schemeClr val="lt1">
            <a:hueOff val="0"/>
            <a:satOff val="0"/>
            <a:lumOff val="0"/>
            <a:alphaOff val="0"/>
          </a:schemeClr>
        </a:solidFill>
        <a:ln w="25400" cap="flat" cmpd="sng" algn="ctr">
          <a:solidFill>
            <a:schemeClr val="accent1">
              <a:shade val="80000"/>
              <a:hueOff val="175529"/>
              <a:satOff val="-72378"/>
              <a:lumOff val="36850"/>
              <a:alphaOff val="0"/>
            </a:schemeClr>
          </a:solidFill>
          <a:prstDash val="solid"/>
        </a:ln>
        <a:effectLst/>
      </dsp:spPr>
      <dsp:style>
        <a:lnRef idx="2">
          <a:scrgbClr r="0" g="0" b="0"/>
        </a:lnRef>
        <a:fillRef idx="1">
          <a:scrgbClr r="0" g="0" b="0"/>
        </a:fillRef>
        <a:effectRef idx="0">
          <a:scrgbClr r="0" g="0" b="0"/>
        </a:effectRef>
        <a:fontRef idx="minor"/>
      </dsp:style>
    </dsp:sp>
    <dsp:sp modelId="{40E2C1B6-7B9C-774A-BAF6-2635B0F633A9}">
      <dsp:nvSpPr>
        <dsp:cNvPr id="0" name=""/>
        <dsp:cNvSpPr/>
      </dsp:nvSpPr>
      <dsp:spPr>
        <a:xfrm>
          <a:off x="498929" y="4307704"/>
          <a:ext cx="8369630" cy="662952"/>
        </a:xfrm>
        <a:prstGeom prst="rect">
          <a:avLst/>
        </a:prstGeom>
        <a:solidFill>
          <a:schemeClr val="accent1">
            <a:shade val="80000"/>
            <a:hueOff val="234038"/>
            <a:satOff val="-96504"/>
            <a:lumOff val="49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Conclusion et évaluation</a:t>
          </a:r>
        </a:p>
      </dsp:txBody>
      <dsp:txXfrm>
        <a:off x="498929" y="4307704"/>
        <a:ext cx="8369630" cy="662952"/>
      </dsp:txXfrm>
    </dsp:sp>
    <dsp:sp modelId="{2AD6966E-A5E9-F248-A445-2655229B8DC7}">
      <dsp:nvSpPr>
        <dsp:cNvPr id="0" name=""/>
        <dsp:cNvSpPr/>
      </dsp:nvSpPr>
      <dsp:spPr>
        <a:xfrm>
          <a:off x="84584" y="4224835"/>
          <a:ext cx="828690" cy="828690"/>
        </a:xfrm>
        <a:prstGeom prst="ellipse">
          <a:avLst/>
        </a:prstGeom>
        <a:solidFill>
          <a:schemeClr val="lt1">
            <a:hueOff val="0"/>
            <a:satOff val="0"/>
            <a:lumOff val="0"/>
            <a:alphaOff val="0"/>
          </a:schemeClr>
        </a:solidFill>
        <a:ln w="25400" cap="flat" cmpd="sng" algn="ctr">
          <a:solidFill>
            <a:schemeClr val="accent1">
              <a:shade val="80000"/>
              <a:hueOff val="234038"/>
              <a:satOff val="-96504"/>
              <a:lumOff val="491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C7133-BAB8-DD42-AA54-121C04058A0F}">
      <dsp:nvSpPr>
        <dsp:cNvPr id="0" name=""/>
        <dsp:cNvSpPr/>
      </dsp:nvSpPr>
      <dsp:spPr>
        <a:xfrm>
          <a:off x="5494995" y="3236788"/>
          <a:ext cx="1266754" cy="602859"/>
        </a:xfrm>
        <a:custGeom>
          <a:avLst/>
          <a:gdLst/>
          <a:ahLst/>
          <a:cxnLst/>
          <a:rect l="0" t="0" r="0" b="0"/>
          <a:pathLst>
            <a:path>
              <a:moveTo>
                <a:pt x="0" y="0"/>
              </a:moveTo>
              <a:lnTo>
                <a:pt x="0" y="410831"/>
              </a:lnTo>
              <a:lnTo>
                <a:pt x="1266754" y="410831"/>
              </a:lnTo>
              <a:lnTo>
                <a:pt x="1266754" y="6028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CD8BA-AE10-EB49-A0C6-453F78F23AB9}">
      <dsp:nvSpPr>
        <dsp:cNvPr id="0" name=""/>
        <dsp:cNvSpPr/>
      </dsp:nvSpPr>
      <dsp:spPr>
        <a:xfrm>
          <a:off x="4228241" y="3236788"/>
          <a:ext cx="1266754" cy="602859"/>
        </a:xfrm>
        <a:custGeom>
          <a:avLst/>
          <a:gdLst/>
          <a:ahLst/>
          <a:cxnLst/>
          <a:rect l="0" t="0" r="0" b="0"/>
          <a:pathLst>
            <a:path>
              <a:moveTo>
                <a:pt x="1266754" y="0"/>
              </a:moveTo>
              <a:lnTo>
                <a:pt x="1266754" y="410831"/>
              </a:lnTo>
              <a:lnTo>
                <a:pt x="0" y="410831"/>
              </a:lnTo>
              <a:lnTo>
                <a:pt x="0" y="6028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5C9DE-BA74-B344-86C9-F834CCC5BE82}">
      <dsp:nvSpPr>
        <dsp:cNvPr id="0" name=""/>
        <dsp:cNvSpPr/>
      </dsp:nvSpPr>
      <dsp:spPr>
        <a:xfrm>
          <a:off x="3594863" y="1317656"/>
          <a:ext cx="1900131" cy="602859"/>
        </a:xfrm>
        <a:custGeom>
          <a:avLst/>
          <a:gdLst/>
          <a:ahLst/>
          <a:cxnLst/>
          <a:rect l="0" t="0" r="0" b="0"/>
          <a:pathLst>
            <a:path>
              <a:moveTo>
                <a:pt x="0" y="0"/>
              </a:moveTo>
              <a:lnTo>
                <a:pt x="0" y="410831"/>
              </a:lnTo>
              <a:lnTo>
                <a:pt x="1900131" y="410831"/>
              </a:lnTo>
              <a:lnTo>
                <a:pt x="1900131" y="6028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208DEF-AB43-2948-9DD8-8CC797418DE0}">
      <dsp:nvSpPr>
        <dsp:cNvPr id="0" name=""/>
        <dsp:cNvSpPr/>
      </dsp:nvSpPr>
      <dsp:spPr>
        <a:xfrm>
          <a:off x="1649012" y="3236788"/>
          <a:ext cx="91440" cy="602859"/>
        </a:xfrm>
        <a:custGeom>
          <a:avLst/>
          <a:gdLst/>
          <a:ahLst/>
          <a:cxnLst/>
          <a:rect l="0" t="0" r="0" b="0"/>
          <a:pathLst>
            <a:path>
              <a:moveTo>
                <a:pt x="45720" y="0"/>
              </a:moveTo>
              <a:lnTo>
                <a:pt x="45720" y="6028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313582-B27F-4547-BD95-3F85FB842D68}">
      <dsp:nvSpPr>
        <dsp:cNvPr id="0" name=""/>
        <dsp:cNvSpPr/>
      </dsp:nvSpPr>
      <dsp:spPr>
        <a:xfrm>
          <a:off x="1694732" y="1317656"/>
          <a:ext cx="1900131" cy="602859"/>
        </a:xfrm>
        <a:custGeom>
          <a:avLst/>
          <a:gdLst/>
          <a:ahLst/>
          <a:cxnLst/>
          <a:rect l="0" t="0" r="0" b="0"/>
          <a:pathLst>
            <a:path>
              <a:moveTo>
                <a:pt x="1900131" y="0"/>
              </a:moveTo>
              <a:lnTo>
                <a:pt x="1900131" y="410831"/>
              </a:lnTo>
              <a:lnTo>
                <a:pt x="0" y="410831"/>
              </a:lnTo>
              <a:lnTo>
                <a:pt x="0" y="6028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39BA1-3A2C-BF4E-B93B-843C08162D15}">
      <dsp:nvSpPr>
        <dsp:cNvPr id="0" name=""/>
        <dsp:cNvSpPr/>
      </dsp:nvSpPr>
      <dsp:spPr>
        <a:xfrm>
          <a:off x="2558428" y="1382"/>
          <a:ext cx="2072870" cy="1316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25E23-BE31-9942-BD4A-97D024F75824}">
      <dsp:nvSpPr>
        <dsp:cNvPr id="0" name=""/>
        <dsp:cNvSpPr/>
      </dsp:nvSpPr>
      <dsp:spPr>
        <a:xfrm>
          <a:off x="2788747" y="220186"/>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Intervention de l’employeur</a:t>
          </a:r>
        </a:p>
      </dsp:txBody>
      <dsp:txXfrm>
        <a:off x="2827299" y="258738"/>
        <a:ext cx="1995766" cy="1239169"/>
      </dsp:txXfrm>
    </dsp:sp>
    <dsp:sp modelId="{42EF92D8-2A59-8346-AF99-63F0F132D8C0}">
      <dsp:nvSpPr>
        <dsp:cNvPr id="0" name=""/>
        <dsp:cNvSpPr/>
      </dsp:nvSpPr>
      <dsp:spPr>
        <a:xfrm>
          <a:off x="658296" y="1920515"/>
          <a:ext cx="2072870" cy="13162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CC0CA-D6F6-F745-9EC7-E642FAC265F6}">
      <dsp:nvSpPr>
        <dsp:cNvPr id="0" name=""/>
        <dsp:cNvSpPr/>
      </dsp:nvSpPr>
      <dsp:spPr>
        <a:xfrm>
          <a:off x="888615" y="2139319"/>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Mise à disposition de matériel/ Remboursement du prix d’achat du matériel par l’employeur</a:t>
          </a:r>
        </a:p>
      </dsp:txBody>
      <dsp:txXfrm>
        <a:off x="927167" y="2177871"/>
        <a:ext cx="1995766" cy="1239169"/>
      </dsp:txXfrm>
    </dsp:sp>
    <dsp:sp modelId="{1FCD183C-86E1-1A43-980E-5EF1581AC8AF}">
      <dsp:nvSpPr>
        <dsp:cNvPr id="0" name=""/>
        <dsp:cNvSpPr/>
      </dsp:nvSpPr>
      <dsp:spPr>
        <a:xfrm>
          <a:off x="658296" y="3839648"/>
          <a:ext cx="2072870" cy="13162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C2508-6DA2-634A-925E-4969F2FAEB00}">
      <dsp:nvSpPr>
        <dsp:cNvPr id="0" name=""/>
        <dsp:cNvSpPr/>
      </dsp:nvSpPr>
      <dsp:spPr>
        <a:xfrm>
          <a:off x="888615" y="4058451"/>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Frais réels/ forfaitaires</a:t>
          </a:r>
        </a:p>
      </dsp:txBody>
      <dsp:txXfrm>
        <a:off x="927167" y="4097003"/>
        <a:ext cx="1995766" cy="1239169"/>
      </dsp:txXfrm>
    </dsp:sp>
    <dsp:sp modelId="{70FDC10A-54B3-D147-9A0D-5AF4A77639C9}">
      <dsp:nvSpPr>
        <dsp:cNvPr id="0" name=""/>
        <dsp:cNvSpPr/>
      </dsp:nvSpPr>
      <dsp:spPr>
        <a:xfrm>
          <a:off x="4458559" y="1920515"/>
          <a:ext cx="2072870" cy="13162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DEA46-FD92-094B-9A98-185848E19FD1}">
      <dsp:nvSpPr>
        <dsp:cNvPr id="0" name=""/>
        <dsp:cNvSpPr/>
      </dsp:nvSpPr>
      <dsp:spPr>
        <a:xfrm>
          <a:off x="4688878" y="2139319"/>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Usage de matériel privé du travailleur</a:t>
          </a:r>
        </a:p>
      </dsp:txBody>
      <dsp:txXfrm>
        <a:off x="4727430" y="2177871"/>
        <a:ext cx="1995766" cy="1239169"/>
      </dsp:txXfrm>
    </dsp:sp>
    <dsp:sp modelId="{FF9C0274-A3E0-F647-8B3E-BB4D031384E4}">
      <dsp:nvSpPr>
        <dsp:cNvPr id="0" name=""/>
        <dsp:cNvSpPr/>
      </dsp:nvSpPr>
      <dsp:spPr>
        <a:xfrm>
          <a:off x="3191805" y="3839648"/>
          <a:ext cx="2072870" cy="13162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AD662-065E-6E44-AC93-1CBB581F7A3F}">
      <dsp:nvSpPr>
        <dsp:cNvPr id="0" name=""/>
        <dsp:cNvSpPr/>
      </dsp:nvSpPr>
      <dsp:spPr>
        <a:xfrm>
          <a:off x="3422124" y="4058451"/>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Frais réels</a:t>
          </a:r>
        </a:p>
      </dsp:txBody>
      <dsp:txXfrm>
        <a:off x="3460676" y="4097003"/>
        <a:ext cx="1995766" cy="1239169"/>
      </dsp:txXfrm>
    </dsp:sp>
    <dsp:sp modelId="{B8176EDE-DB10-FA47-86BD-140B0F52A8E2}">
      <dsp:nvSpPr>
        <dsp:cNvPr id="0" name=""/>
        <dsp:cNvSpPr/>
      </dsp:nvSpPr>
      <dsp:spPr>
        <a:xfrm>
          <a:off x="5725314" y="3839648"/>
          <a:ext cx="2072870" cy="13162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681ED-1328-9740-A4B2-0C0F96E58F44}">
      <dsp:nvSpPr>
        <dsp:cNvPr id="0" name=""/>
        <dsp:cNvSpPr/>
      </dsp:nvSpPr>
      <dsp:spPr>
        <a:xfrm>
          <a:off x="5955633" y="4058451"/>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Frais forfaitaires</a:t>
          </a:r>
        </a:p>
      </dsp:txBody>
      <dsp:txXfrm>
        <a:off x="5994185" y="4097003"/>
        <a:ext cx="1995766" cy="123916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6CAF19-A2E6-3B4C-8E93-C4D382C53CE3}" type="datetimeFigureOut">
              <a:rPr lang="fr-FR" smtClean="0"/>
              <a:t>12/09/2022</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B0C4E4-D078-EB48-83D5-1299275DC8CB}" type="slidenum">
              <a:rPr lang="fr-BE" smtClean="0"/>
              <a:t>‹N°›</a:t>
            </a:fld>
            <a:endParaRPr lang="fr-BE"/>
          </a:p>
        </p:txBody>
      </p:sp>
    </p:spTree>
    <p:extLst>
      <p:ext uri="{BB962C8B-B14F-4D97-AF65-F5344CB8AC3E}">
        <p14:creationId xmlns:p14="http://schemas.microsoft.com/office/powerpoint/2010/main" val="447405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68B3F-168D-234D-9EE6-61209E874A8D}" type="datetimeFigureOut">
              <a:rPr lang="fr-FR" smtClean="0"/>
              <a:t>12/09/2022</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4D61D-CFF8-B84E-BB64-9CD0F90BD91E}" type="slidenum">
              <a:rPr lang="fr-BE" smtClean="0"/>
              <a:t>‹N°›</a:t>
            </a:fld>
            <a:endParaRPr lang="fr-BE"/>
          </a:p>
        </p:txBody>
      </p:sp>
    </p:spTree>
    <p:extLst>
      <p:ext uri="{BB962C8B-B14F-4D97-AF65-F5344CB8AC3E}">
        <p14:creationId xmlns:p14="http://schemas.microsoft.com/office/powerpoint/2010/main" val="41178328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ecurex.eu/lex-go.nsf/vwFicheByCategory_fr/48AC4F5A758296B8C1257862002F91A5?OpenDocumen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C’est du sur-mesure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0</a:t>
            </a:fld>
            <a:endParaRPr lang="fr-BE"/>
          </a:p>
        </p:txBody>
      </p:sp>
    </p:spTree>
    <p:extLst>
      <p:ext uri="{BB962C8B-B14F-4D97-AF65-F5344CB8AC3E}">
        <p14:creationId xmlns:p14="http://schemas.microsoft.com/office/powerpoint/2010/main" val="17966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Horaires </a:t>
            </a:r>
          </a:p>
          <a:p>
            <a:pPr marL="171450" indent="-171450">
              <a:buFont typeface="Arial" panose="020B0604020202020204" pitchFamily="34" charset="0"/>
              <a:buChar char="•"/>
            </a:pPr>
            <a:r>
              <a:rPr lang="fr-FR" dirty="0"/>
              <a:t>Pauses : 1 pause à 12h30 de 40 min, 2 pauses de 10 min (1 le matin à 11h00 et 1 l’après-midi à 14h30)</a:t>
            </a:r>
          </a:p>
          <a:p>
            <a:pPr marL="171450" indent="-171450">
              <a:buFont typeface="Arial" panose="020B0604020202020204" pitchFamily="34" charset="0"/>
              <a:buChar char="•"/>
            </a:pPr>
            <a:r>
              <a:rPr lang="fr-FR" dirty="0"/>
              <a:t>Fin à 16h30 </a:t>
            </a:r>
          </a:p>
          <a:p>
            <a:pPr marL="171450" indent="-171450">
              <a:buFont typeface="Arial" panose="020B0604020202020204" pitchFamily="34" charset="0"/>
              <a:buChar char="•"/>
            </a:pPr>
            <a:endParaRPr lang="fr-FR" dirty="0"/>
          </a:p>
          <a:p>
            <a:pPr marL="0" indent="0">
              <a:buFont typeface="Arial" panose="020B0604020202020204" pitchFamily="34" charset="0"/>
              <a:buNone/>
            </a:pPr>
            <a:r>
              <a:rPr lang="fr-FR" b="1" dirty="0"/>
              <a:t>Demande de parole </a:t>
            </a:r>
          </a:p>
          <a:p>
            <a:pPr marL="0" indent="0">
              <a:buFont typeface="Arial" panose="020B0604020202020204" pitchFamily="34" charset="0"/>
              <a:buNone/>
            </a:pPr>
            <a:r>
              <a:rPr lang="fr-FR" b="0" dirty="0"/>
              <a:t>Prenez la parole quand voulez. A la fin de chaque « séquence » (quand toute la matière sur un point est vue), je vous demanderai si vous avez des questions. </a:t>
            </a:r>
          </a:p>
          <a:p>
            <a:pPr marL="0" indent="0">
              <a:buFont typeface="Arial" panose="020B0604020202020204" pitchFamily="34" charset="0"/>
              <a:buNone/>
            </a:pPr>
            <a:endParaRPr lang="fr-FR" b="0" dirty="0"/>
          </a:p>
          <a:p>
            <a:pPr marL="0" indent="0">
              <a:buFont typeface="Arial" panose="020B0604020202020204" pitchFamily="34" charset="0"/>
              <a:buNone/>
            </a:pPr>
            <a:r>
              <a:rPr lang="fr-FR" b="1" dirty="0"/>
              <a:t>Respect des interventions </a:t>
            </a:r>
          </a:p>
          <a:p>
            <a:pPr marL="0" indent="0">
              <a:buFont typeface="Arial" panose="020B0604020202020204" pitchFamily="34" charset="0"/>
              <a:buNone/>
            </a:pPr>
            <a:r>
              <a:rPr lang="fr-FR" b="0" dirty="0"/>
              <a:t>On est là pour échanger, se confronter aux réalités des autres, apprendre des choses de leurs pratiques. </a:t>
            </a:r>
          </a:p>
          <a:p>
            <a:pPr marL="0" indent="0">
              <a:buFont typeface="Arial" panose="020B0604020202020204" pitchFamily="34" charset="0"/>
              <a:buNone/>
            </a:pPr>
            <a:r>
              <a:rPr lang="fr-FR" b="0" dirty="0"/>
              <a:t>Corolaire </a:t>
            </a:r>
            <a:r>
              <a:rPr lang="fr-FR" b="0" dirty="0">
                <a:sym typeface="Wingdings" pitchFamily="2" charset="2"/>
              </a:rPr>
              <a:t> </a:t>
            </a:r>
            <a:r>
              <a:rPr lang="fr-FR" b="1" dirty="0">
                <a:sym typeface="Wingdings" pitchFamily="2" charset="2"/>
              </a:rPr>
              <a:t>Confidentialité</a:t>
            </a:r>
          </a:p>
          <a:p>
            <a:pPr marL="0" indent="0">
              <a:buFont typeface="Arial" panose="020B0604020202020204" pitchFamily="34" charset="0"/>
              <a:buNone/>
            </a:pPr>
            <a:endParaRPr lang="fr-FR" b="1" dirty="0">
              <a:sym typeface="Wingdings" pitchFamily="2" charset="2"/>
            </a:endParaRPr>
          </a:p>
          <a:p>
            <a:pPr marL="0" indent="0">
              <a:buFont typeface="Arial" panose="020B0604020202020204" pitchFamily="34" charset="0"/>
              <a:buNone/>
            </a:pPr>
            <a:r>
              <a:rPr lang="fr-FR" b="1" dirty="0">
                <a:sym typeface="Wingdings" pitchFamily="2" charset="2"/>
              </a:rPr>
              <a:t>Téléphone </a:t>
            </a:r>
          </a:p>
          <a:p>
            <a:pPr marL="0" indent="0">
              <a:buFont typeface="Arial" panose="020B0604020202020204" pitchFamily="34" charset="0"/>
              <a:buNone/>
            </a:pPr>
            <a:r>
              <a:rPr lang="fr-FR" b="0" dirty="0">
                <a:sym typeface="Wingdings" pitchFamily="2" charset="2"/>
              </a:rPr>
              <a:t>Responsabilité </a:t>
            </a:r>
          </a:p>
          <a:p>
            <a:pPr marL="0" indent="0">
              <a:buFont typeface="Arial" panose="020B0604020202020204" pitchFamily="34" charset="0"/>
              <a:buNone/>
            </a:pPr>
            <a:endParaRPr lang="fr-FR" b="0" dirty="0">
              <a:sym typeface="Wingdings" pitchFamily="2" charset="2"/>
            </a:endParaRPr>
          </a:p>
          <a:p>
            <a:pPr marL="0" indent="0">
              <a:buFont typeface="Arial" panose="020B0604020202020204" pitchFamily="34" charset="0"/>
              <a:buNone/>
            </a:pPr>
            <a:r>
              <a:rPr lang="fr-FR" b="1" u="sng" dirty="0">
                <a:solidFill>
                  <a:srgbClr val="FF0000"/>
                </a:solidFill>
                <a:sym typeface="Wingdings" pitchFamily="2" charset="2"/>
              </a:rPr>
              <a:t>Autre chose ? </a:t>
            </a:r>
            <a:endParaRPr lang="fr-FR" b="1" u="sng" dirty="0">
              <a:solidFill>
                <a:srgbClr val="FF0000"/>
              </a:solidFill>
            </a:endParaRP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9</a:t>
            </a:fld>
            <a:endParaRPr lang="fr-BE"/>
          </a:p>
        </p:txBody>
      </p:sp>
    </p:spTree>
    <p:extLst>
      <p:ext uri="{BB962C8B-B14F-4D97-AF65-F5344CB8AC3E}">
        <p14:creationId xmlns:p14="http://schemas.microsoft.com/office/powerpoint/2010/main" val="33191147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doit toujours tenir les pièces justificatives à disposition et les remboursements doivent rester raisonnables.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112</a:t>
            </a:fld>
            <a:endParaRPr lang="fr-BE"/>
          </a:p>
        </p:txBody>
      </p:sp>
    </p:spTree>
    <p:extLst>
      <p:ext uri="{BB962C8B-B14F-4D97-AF65-F5344CB8AC3E}">
        <p14:creationId xmlns:p14="http://schemas.microsoft.com/office/powerpoint/2010/main" val="40820542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L’ONSS s’est aligné sur la position du fisc</a:t>
            </a:r>
          </a:p>
          <a:p>
            <a:endParaRPr lang="fr-FR" dirty="0"/>
          </a:p>
          <a:p>
            <a:r>
              <a:rPr lang="fr-FR" dirty="0"/>
              <a:t>-voir les anciennes différences sur la notion de télétravail</a:t>
            </a:r>
          </a:p>
          <a:p>
            <a:endParaRPr lang="fr-FR" dirty="0"/>
          </a:p>
          <a:p>
            <a:r>
              <a:rPr lang="fr-FR" dirty="0"/>
              <a:t>-10 % -&gt; uniquement limitée à la partie du salaire relative au télétravail. Si plus que 10 %, l’employeur doit prouver que ce remboursement ne dépasse pas le remboursement de frais dont la charge incombe à l’employeur.</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113</a:t>
            </a:fld>
            <a:endParaRPr lang="fr-BE"/>
          </a:p>
        </p:txBody>
      </p:sp>
    </p:spTree>
    <p:extLst>
      <p:ext uri="{BB962C8B-B14F-4D97-AF65-F5344CB8AC3E}">
        <p14:creationId xmlns:p14="http://schemas.microsoft.com/office/powerpoint/2010/main" val="2571564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nl-BE" b="1"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a:t>
            </a:fld>
            <a:endParaRPr lang="fr-BE"/>
          </a:p>
        </p:txBody>
      </p:sp>
    </p:spTree>
    <p:extLst>
      <p:ext uri="{BB962C8B-B14F-4D97-AF65-F5344CB8AC3E}">
        <p14:creationId xmlns:p14="http://schemas.microsoft.com/office/powerpoint/2010/main" val="76649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Avant de plonger dans le grand bain :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a:t>
            </a:fld>
            <a:endParaRPr lang="fr-BE"/>
          </a:p>
        </p:txBody>
      </p:sp>
    </p:spTree>
    <p:extLst>
      <p:ext uri="{BB962C8B-B14F-4D97-AF65-F5344CB8AC3E}">
        <p14:creationId xmlns:p14="http://schemas.microsoft.com/office/powerpoint/2010/main" val="1763038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solidFill>
                  <a:schemeClr val="accent2"/>
                </a:solidFill>
              </a:rPr>
              <a:t>(ou obligatoire -&gt; période COVID)</a:t>
            </a:r>
          </a:p>
          <a:p>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12</a:t>
            </a:fld>
            <a:endParaRPr lang="fr-BE"/>
          </a:p>
        </p:txBody>
      </p:sp>
    </p:spTree>
    <p:extLst>
      <p:ext uri="{BB962C8B-B14F-4D97-AF65-F5344CB8AC3E}">
        <p14:creationId xmlns:p14="http://schemas.microsoft.com/office/powerpoint/2010/main" val="389105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(note : expliquer pourquoi on l’appelle télétravailleur – moment où il est travailleur et télétravailleur)</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13</a:t>
            </a:fld>
            <a:endParaRPr lang="fr-BE"/>
          </a:p>
        </p:txBody>
      </p:sp>
    </p:spTree>
    <p:extLst>
      <p:ext uri="{BB962C8B-B14F-4D97-AF65-F5344CB8AC3E}">
        <p14:creationId xmlns:p14="http://schemas.microsoft.com/office/powerpoint/2010/main" val="2073623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après la crise sanitaire et l’obligation du télétravail, </a:t>
            </a:r>
            <a:r>
              <a:rPr lang="fr-FR" dirty="0" err="1"/>
              <a:t>bcps</a:t>
            </a:r>
            <a:r>
              <a:rPr lang="fr-FR" dirty="0"/>
              <a:t> d’entreprises ont continué à poursuivre le télétravail.</a:t>
            </a:r>
          </a:p>
          <a:p>
            <a:r>
              <a:rPr lang="fr-FR" b="1" dirty="0"/>
              <a:t>En 2017 :</a:t>
            </a:r>
          </a:p>
          <a:p>
            <a:r>
              <a:rPr lang="fr-FR" dirty="0"/>
              <a:t>-12 % moins de 1 jours</a:t>
            </a:r>
          </a:p>
          <a:p>
            <a:r>
              <a:rPr lang="fr-FR" dirty="0"/>
              <a:t>-4% de 2-3 jours</a:t>
            </a:r>
          </a:p>
          <a:p>
            <a:r>
              <a:rPr lang="fr-FR" dirty="0"/>
              <a:t>-1 % de 4-5 jours </a:t>
            </a:r>
          </a:p>
          <a:p>
            <a:r>
              <a:rPr lang="fr-FR" b="1" dirty="0"/>
              <a:t>En 2021 :</a:t>
            </a:r>
          </a:p>
          <a:p>
            <a:r>
              <a:rPr lang="fr-FR" dirty="0"/>
              <a:t>-9 % moins de 1 jours</a:t>
            </a:r>
          </a:p>
          <a:p>
            <a:r>
              <a:rPr lang="fr-FR" dirty="0"/>
              <a:t>-16 % de 2-3 jours</a:t>
            </a:r>
          </a:p>
          <a:p>
            <a:r>
              <a:rPr lang="fr-FR" dirty="0"/>
              <a:t>-16 % de 4-5 jours</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14</a:t>
            </a:fld>
            <a:endParaRPr lang="fr-BE"/>
          </a:p>
        </p:txBody>
      </p:sp>
    </p:spTree>
    <p:extLst>
      <p:ext uri="{BB962C8B-B14F-4D97-AF65-F5344CB8AC3E}">
        <p14:creationId xmlns:p14="http://schemas.microsoft.com/office/powerpoint/2010/main" val="1438874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u="sng" dirty="0"/>
              <a:t>Pourquoi le télétravail ?</a:t>
            </a:r>
          </a:p>
          <a:p>
            <a:r>
              <a:rPr lang="fr-BE" dirty="0"/>
              <a:t>Profiter d'un moment de changement est l'occasion idéale : un déménagement ou le réaménagement d'un bâtiment est une belle opportunité pour mettre en place une politique de télétravail. D'autres éléments déclencheurs peuvent être des problèmes de relocalisation, des problèmes de stationnement, des coûts immobiliers...  </a:t>
            </a:r>
            <a:br>
              <a:rPr lang="fr-BE" dirty="0"/>
            </a:br>
            <a:r>
              <a:rPr lang="fr-BE" dirty="0"/>
              <a:t>En outre, on peut essayer de gagner la "</a:t>
            </a:r>
            <a:r>
              <a:rPr lang="fr-BE" dirty="0" err="1"/>
              <a:t>war</a:t>
            </a:r>
            <a:r>
              <a:rPr lang="fr-BE" dirty="0"/>
              <a:t> for talent" en persuadant les futurs employés par plus de flexibilité, plus d'autonomie, moins de déplacements… </a:t>
            </a:r>
            <a:endParaRPr lang="fr-BE" sz="1200" b="1" u="sng" kern="1200" dirty="0">
              <a:solidFill>
                <a:schemeClr val="tx1"/>
              </a:solidFill>
              <a:effectLst/>
              <a:latin typeface="+mn-lt"/>
              <a:ea typeface="+mn-ea"/>
              <a:cs typeface="+mn-cs"/>
            </a:endParaRPr>
          </a:p>
          <a:p>
            <a:endParaRPr lang="fr-BE" sz="1200" b="1" u="sng" kern="1200" dirty="0">
              <a:solidFill>
                <a:schemeClr val="tx1"/>
              </a:solidFill>
              <a:effectLst/>
              <a:latin typeface="+mn-lt"/>
              <a:ea typeface="+mn-ea"/>
              <a:cs typeface="+mn-cs"/>
            </a:endParaRPr>
          </a:p>
          <a:p>
            <a:r>
              <a:rPr lang="fr-BE" sz="1200" b="1" u="sng" kern="1200" dirty="0">
                <a:solidFill>
                  <a:schemeClr val="tx1"/>
                </a:solidFill>
                <a:effectLst/>
                <a:latin typeface="+mn-lt"/>
                <a:ea typeface="+mn-ea"/>
                <a:cs typeface="+mn-cs"/>
              </a:rPr>
              <a:t>Le télétravail n’est pas possible pour tous les travailleurs</a:t>
            </a:r>
          </a:p>
          <a:p>
            <a:r>
              <a:rPr lang="fr-BE" sz="1200" kern="1200" dirty="0">
                <a:solidFill>
                  <a:schemeClr val="tx1"/>
                </a:solidFill>
                <a:effectLst/>
                <a:latin typeface="+mn-lt"/>
                <a:ea typeface="+mn-ea"/>
                <a:cs typeface="+mn-cs"/>
              </a:rPr>
              <a:t>En effet, certains effectuent des </a:t>
            </a:r>
            <a:r>
              <a:rPr lang="fr-BE" sz="1200" b="1" kern="1200" dirty="0">
                <a:solidFill>
                  <a:schemeClr val="tx1"/>
                </a:solidFill>
                <a:effectLst/>
                <a:latin typeface="+mn-lt"/>
                <a:ea typeface="+mn-ea"/>
                <a:cs typeface="+mn-cs"/>
              </a:rPr>
              <a:t>tâches qui doivent nécessairement être exercées dans les locaux de </a:t>
            </a:r>
            <a:r>
              <a:rPr lang="fr-BE" sz="1200" b="1" kern="1200" dirty="0" err="1">
                <a:solidFill>
                  <a:schemeClr val="tx1"/>
                </a:solidFill>
                <a:effectLst/>
                <a:latin typeface="+mn-lt"/>
                <a:ea typeface="+mn-ea"/>
                <a:cs typeface="+mn-cs"/>
              </a:rPr>
              <a:t>l’asbl</a:t>
            </a:r>
            <a:r>
              <a:rPr lang="fr-BE" sz="1200" b="1" kern="1200" dirty="0">
                <a:solidFill>
                  <a:schemeClr val="tx1"/>
                </a:solidFill>
                <a:effectLst/>
                <a:latin typeface="+mn-lt"/>
                <a:ea typeface="+mn-ea"/>
                <a:cs typeface="+mn-cs"/>
              </a:rPr>
              <a:t> (secrétariat, par exemple)</a:t>
            </a:r>
            <a:r>
              <a:rPr lang="fr-BE" sz="1200" kern="1200" dirty="0">
                <a:solidFill>
                  <a:schemeClr val="tx1"/>
                </a:solidFill>
                <a:effectLst/>
                <a:latin typeface="+mn-lt"/>
                <a:ea typeface="+mn-ea"/>
                <a:cs typeface="+mn-cs"/>
              </a:rPr>
              <a:t>. Cela pourrait générer de la frustration pour ces travailleurs qui verraient leur collègues effectuer du télétravail sans qu’ils puissent eux-mêmes en bénéficier. Plusieurs solutions peuvent être envisagées par l’employeur :</a:t>
            </a:r>
          </a:p>
          <a:p>
            <a:pPr marL="228600" lvl="0" indent="-228600">
              <a:buFont typeface="+mj-lt"/>
              <a:buAutoNum type="arabicPeriod"/>
            </a:pPr>
            <a:r>
              <a:rPr lang="fr-BE" sz="1200" kern="1200" dirty="0">
                <a:solidFill>
                  <a:schemeClr val="tx1"/>
                </a:solidFill>
                <a:effectLst/>
                <a:latin typeface="+mn-lt"/>
                <a:ea typeface="+mn-ea"/>
                <a:cs typeface="+mn-cs"/>
              </a:rPr>
              <a:t>Effectuer certaines prestations en télétravail occasionnel (ex. : gestion administrative, e-learning)</a:t>
            </a:r>
          </a:p>
          <a:p>
            <a:pPr marL="228600" lvl="0" indent="-228600">
              <a:buFont typeface="+mj-lt"/>
              <a:buAutoNum type="arabicPeriod"/>
            </a:pPr>
            <a:r>
              <a:rPr lang="fr-BE" sz="1200" kern="1200" dirty="0">
                <a:solidFill>
                  <a:schemeClr val="tx1"/>
                </a:solidFill>
                <a:effectLst/>
                <a:latin typeface="+mn-lt"/>
                <a:ea typeface="+mn-ea"/>
                <a:cs typeface="+mn-cs"/>
              </a:rPr>
              <a:t>Permettre des aménagements dans l’horaire de travail des travailleurs (ex. : commencer à travailler plus tôt ou finir la journée plus tôt, aller chercher les enfants si cela est nécessaire …) afin de mieux concilier leur vie privée et professionnel</a:t>
            </a:r>
          </a:p>
          <a:p>
            <a:pPr marL="228600" lvl="0" indent="-228600">
              <a:buFont typeface="+mj-lt"/>
              <a:buAutoNum type="arabicPeriod"/>
            </a:pPr>
            <a:r>
              <a:rPr lang="fr-BE" sz="1200" kern="1200" dirty="0">
                <a:solidFill>
                  <a:schemeClr val="tx1"/>
                </a:solidFill>
                <a:effectLst/>
                <a:latin typeface="+mn-lt"/>
                <a:ea typeface="+mn-ea"/>
                <a:cs typeface="+mn-cs"/>
              </a:rPr>
              <a:t>Instaurer la semaine à 4 jours ou définir des plages horaires flexibles sur le lieu de télétravail</a:t>
            </a:r>
          </a:p>
          <a:p>
            <a:pPr marL="228600" lvl="0" indent="-228600">
              <a:buFont typeface="+mj-lt"/>
              <a:buAutoNum type="arabicPeriod"/>
            </a:pPr>
            <a:r>
              <a:rPr lang="fr-BE" sz="1200" kern="1200" dirty="0">
                <a:solidFill>
                  <a:schemeClr val="tx1"/>
                </a:solidFill>
                <a:effectLst/>
                <a:latin typeface="+mn-lt"/>
                <a:ea typeface="+mn-ea"/>
                <a:cs typeface="+mn-cs"/>
              </a:rPr>
              <a:t>Évaluer si d’autres formes de télétravail sont possibles</a:t>
            </a:r>
          </a:p>
          <a:p>
            <a:pPr marL="228600" lvl="0" indent="-228600">
              <a:buFont typeface="+mj-lt"/>
              <a:buAutoNum type="arabicPeriod"/>
            </a:pPr>
            <a:endParaRPr lang="fr-BE" sz="1200" kern="1200" dirty="0">
              <a:solidFill>
                <a:schemeClr val="tx1"/>
              </a:solidFill>
              <a:effectLst/>
              <a:latin typeface="+mn-lt"/>
              <a:ea typeface="+mn-ea"/>
              <a:cs typeface="+mn-cs"/>
            </a:endParaRPr>
          </a:p>
          <a:p>
            <a:pPr marL="0" lvl="0" indent="0">
              <a:buFontTx/>
              <a:buNone/>
            </a:pPr>
            <a:r>
              <a:rPr lang="fr-BE" dirty="0"/>
              <a:t>Il est conseillé de travailler avec des lignes directrices plutôt qu'avec un cadre strict. En effet, plus les règles de télétravail sont générales, plus les accords spécifiques peuvent être discutés au niveau de l'équipe. Le télétravail est ainsi parfaitement intégré au fonctionnement de chaque équipe et de chaque situation. Cela rend également les différences moins arbitraires ! </a:t>
            </a:r>
            <a:endParaRPr lang="fr-BE" sz="1200" kern="1200" dirty="0">
              <a:solidFill>
                <a:schemeClr val="tx1"/>
              </a:solidFill>
              <a:effectLst/>
              <a:latin typeface="+mn-lt"/>
              <a:ea typeface="+mn-ea"/>
              <a:cs typeface="+mn-cs"/>
            </a:endParaRPr>
          </a:p>
          <a:p>
            <a:pPr marL="228600" lvl="0" indent="-228600">
              <a:buFont typeface="+mj-lt"/>
              <a:buAutoNum type="arabicPeriod"/>
            </a:pPr>
            <a:endParaRPr lang="fr-BE" sz="1200" kern="1200" dirty="0">
              <a:solidFill>
                <a:schemeClr val="tx1"/>
              </a:solidFill>
              <a:effectLst/>
              <a:latin typeface="+mn-lt"/>
              <a:ea typeface="+mn-ea"/>
              <a:cs typeface="+mn-cs"/>
            </a:endParaRPr>
          </a:p>
          <a:p>
            <a:r>
              <a:rPr lang="fr-FR" dirty="0"/>
              <a:t>De même certains travailleurs ne tiennent pas forcément à faire du télétravail : ils n’ont pas forcément un problème de mobilité …</a:t>
            </a:r>
          </a:p>
          <a:p>
            <a:endParaRPr lang="fr-FR" dirty="0"/>
          </a:p>
          <a:p>
            <a:r>
              <a:rPr lang="fr-FR" dirty="0"/>
              <a:t>Télétravail pour permettre la réintégration de certains travailleurs dans le circuit du travail (ex. : travailleurs moins valides ou n’ayant pas toute leur autonomie pour se déplacer).</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15</a:t>
            </a:fld>
            <a:endParaRPr lang="fr-BE"/>
          </a:p>
        </p:txBody>
      </p:sp>
    </p:spTree>
    <p:extLst>
      <p:ext uri="{BB962C8B-B14F-4D97-AF65-F5344CB8AC3E}">
        <p14:creationId xmlns:p14="http://schemas.microsoft.com/office/powerpoint/2010/main" val="2689305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confiance est primordiale -&gt; </a:t>
            </a:r>
            <a:r>
              <a:rPr lang="fr-FR" dirty="0" err="1"/>
              <a:t>bcps</a:t>
            </a:r>
            <a:r>
              <a:rPr lang="fr-FR" dirty="0"/>
              <a:t> d’articles le disent, Els Jans la RH en cheffe de chez AXA l’affirme dans l’Echo (https://</a:t>
            </a:r>
            <a:r>
              <a:rPr lang="fr-FR" dirty="0" err="1"/>
              <a:t>www.lecho.be</a:t>
            </a:r>
            <a:r>
              <a:rPr lang="fr-FR" dirty="0"/>
              <a:t>/</a:t>
            </a:r>
            <a:r>
              <a:rPr lang="fr-FR" dirty="0" err="1"/>
              <a:t>connect</a:t>
            </a:r>
            <a:r>
              <a:rPr lang="fr-FR" dirty="0"/>
              <a:t>/axa/</a:t>
            </a:r>
            <a:r>
              <a:rPr lang="fr-FR" dirty="0" err="1"/>
              <a:t>bounce</a:t>
            </a:r>
            <a:r>
              <a:rPr lang="fr-FR" dirty="0"/>
              <a:t>-back/le-teletravail-structurel-renforce-le-lien-de-confiance-entre-l-employeur-et-le-travailleur/10239035.html )</a:t>
            </a:r>
          </a:p>
          <a:p>
            <a:endParaRPr lang="fr-FR" dirty="0"/>
          </a:p>
          <a:p>
            <a:r>
              <a:rPr lang="fr-FR" dirty="0"/>
              <a:t>Confiance -&gt; lien avec le bien-être et la protection des </a:t>
            </a:r>
            <a:r>
              <a:rPr lang="fr-FR" dirty="0" err="1"/>
              <a:t>dcp</a:t>
            </a:r>
            <a:r>
              <a:rPr lang="fr-FR" dirty="0"/>
              <a:t> (rajout flèche)</a:t>
            </a:r>
          </a:p>
          <a:p>
            <a:endParaRPr lang="fr-FR" dirty="0"/>
          </a:p>
          <a:p>
            <a:r>
              <a:rPr lang="fr-FR" dirty="0"/>
              <a:t>Encadrement -&gt; soutien, clarté consignes</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16</a:t>
            </a:fld>
            <a:endParaRPr lang="fr-BE"/>
          </a:p>
        </p:txBody>
      </p:sp>
    </p:spTree>
    <p:extLst>
      <p:ext uri="{BB962C8B-B14F-4D97-AF65-F5344CB8AC3E}">
        <p14:creationId xmlns:p14="http://schemas.microsoft.com/office/powerpoint/2010/main" val="149753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Soyez vigilant avec les logiciels de surveillance électronique : il est important de respecter le droit au respect de la vie privée du télétravailleur !</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17</a:t>
            </a:fld>
            <a:endParaRPr lang="fr-BE"/>
          </a:p>
        </p:txBody>
      </p:sp>
    </p:spTree>
    <p:extLst>
      <p:ext uri="{BB962C8B-B14F-4D97-AF65-F5344CB8AC3E}">
        <p14:creationId xmlns:p14="http://schemas.microsoft.com/office/powerpoint/2010/main" val="3522617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À la différence du télétravailleur, qui travaille aussi « à domicile », le travailleur à domicile englobe d’autres catégories de travailleurs :</a:t>
            </a:r>
          </a:p>
          <a:p>
            <a:pPr lvl="0"/>
            <a:r>
              <a:rPr lang="fr-BE" sz="1200" kern="1200" dirty="0">
                <a:solidFill>
                  <a:schemeClr val="tx1"/>
                </a:solidFill>
                <a:effectLst/>
                <a:latin typeface="+mn-lt"/>
                <a:ea typeface="+mn-ea"/>
                <a:cs typeface="+mn-cs"/>
              </a:rPr>
              <a:t>travailleurs purement manuels (industrie vestimentaire, textile …)</a:t>
            </a:r>
          </a:p>
          <a:p>
            <a:pPr lvl="0"/>
            <a:r>
              <a:rPr lang="fr-BE" sz="1200" kern="1200" dirty="0">
                <a:solidFill>
                  <a:schemeClr val="tx1"/>
                </a:solidFill>
                <a:effectLst/>
                <a:latin typeface="+mn-lt"/>
                <a:ea typeface="+mn-ea"/>
                <a:cs typeface="+mn-cs"/>
              </a:rPr>
              <a:t>travailleurs mobiles (ex. : représentant de commerce) pour les tâches sédentaires accomplies à domicile (sans lien avec son activité mobile) (il serait à la fois représentant de commerce et travailleur à domicile)</a:t>
            </a:r>
          </a:p>
          <a:p>
            <a:pPr lvl="0"/>
            <a:r>
              <a:rPr lang="fr-BE" sz="1200" kern="1200" dirty="0">
                <a:solidFill>
                  <a:schemeClr val="tx1"/>
                </a:solidFill>
                <a:effectLst/>
                <a:latin typeface="+mn-lt"/>
                <a:ea typeface="+mn-ea"/>
                <a:cs typeface="+mn-cs"/>
              </a:rPr>
              <a:t>travailleurs travaillant à l’étranger à domicile lorsque l’employeur n’a pas de locaux en Belgique (ne tombe pas dans le champ du télétravail, car le télétravail implique que le télétravailleur doit pouvoir travailler dans les locaux de son bureau).</a:t>
            </a:r>
          </a:p>
          <a:p>
            <a:endParaRPr lang="fr-FR" dirty="0"/>
          </a:p>
          <a:p>
            <a:r>
              <a:rPr lang="fr-BE" dirty="0"/>
              <a:t>S’appliquait davantage avant l’émergence des TIC</a:t>
            </a:r>
          </a:p>
          <a:p>
            <a:pPr lvl="1"/>
            <a:r>
              <a:rPr lang="fr-BE" dirty="0"/>
              <a:t>réponse à l’employeur par téléphone, tâche sédentaire à domicile … </a:t>
            </a:r>
          </a:p>
          <a:p>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18</a:t>
            </a:fld>
            <a:endParaRPr lang="fr-BE"/>
          </a:p>
        </p:txBody>
      </p:sp>
    </p:spTree>
    <p:extLst>
      <p:ext uri="{BB962C8B-B14F-4D97-AF65-F5344CB8AC3E}">
        <p14:creationId xmlns:p14="http://schemas.microsoft.com/office/powerpoint/2010/main" val="8896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a:t>
            </a:fld>
            <a:endParaRPr lang="fr-BE"/>
          </a:p>
        </p:txBody>
      </p:sp>
    </p:spTree>
    <p:extLst>
      <p:ext uri="{BB962C8B-B14F-4D97-AF65-F5344CB8AC3E}">
        <p14:creationId xmlns:p14="http://schemas.microsoft.com/office/powerpoint/2010/main" val="256333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nl-BE" b="1"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19</a:t>
            </a:fld>
            <a:endParaRPr lang="fr-BE"/>
          </a:p>
        </p:txBody>
      </p:sp>
    </p:spTree>
    <p:extLst>
      <p:ext uri="{BB962C8B-B14F-4D97-AF65-F5344CB8AC3E}">
        <p14:creationId xmlns:p14="http://schemas.microsoft.com/office/powerpoint/2010/main" val="378404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20</a:t>
            </a:fld>
            <a:endParaRPr lang="fr-BE"/>
          </a:p>
        </p:txBody>
      </p:sp>
    </p:spTree>
    <p:extLst>
      <p:ext uri="{BB962C8B-B14F-4D97-AF65-F5344CB8AC3E}">
        <p14:creationId xmlns:p14="http://schemas.microsoft.com/office/powerpoint/2010/main" val="404405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Télétravail structurel -&gt; accord-cadre européen sur le télétravail du 16 juillet 2002 -&gt; transpose en droit belge via l’AR qui a rendu la CCT n°85 obligatoire</a:t>
            </a:r>
          </a:p>
          <a:p>
            <a:endParaRPr lang="fr-FR" dirty="0"/>
          </a:p>
          <a:p>
            <a:r>
              <a:rPr lang="fr-FR" dirty="0"/>
              <a:t>Télétravail occasionnel -&gt; loi sur le travail faisable et maniable du 5 mars 2017</a:t>
            </a:r>
          </a:p>
          <a:p>
            <a:endParaRPr lang="fr-FR" dirty="0"/>
          </a:p>
          <a:p>
            <a:r>
              <a:rPr lang="fr-FR" dirty="0"/>
              <a:t>Télétravail COVID-19 -&gt; CCT n°149 et 149/2</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21</a:t>
            </a:fld>
            <a:endParaRPr lang="fr-BE"/>
          </a:p>
        </p:txBody>
      </p:sp>
    </p:spTree>
    <p:extLst>
      <p:ext uri="{BB962C8B-B14F-4D97-AF65-F5344CB8AC3E}">
        <p14:creationId xmlns:p14="http://schemas.microsoft.com/office/powerpoint/2010/main" val="1170451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22</a:t>
            </a:fld>
            <a:endParaRPr lang="fr-BE"/>
          </a:p>
        </p:txBody>
      </p:sp>
    </p:spTree>
    <p:extLst>
      <p:ext uri="{BB962C8B-B14F-4D97-AF65-F5344CB8AC3E}">
        <p14:creationId xmlns:p14="http://schemas.microsoft.com/office/powerpoint/2010/main" val="2407986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a:solidFill>
                  <a:schemeClr val="tx1"/>
                </a:solidFill>
                <a:effectLst/>
                <a:latin typeface="+mn-lt"/>
                <a:ea typeface="+mn-ea"/>
                <a:cs typeface="+mn-cs"/>
              </a:rPr>
              <a:t>Volontaire = le télétravail peut faire partie du descriptif initial du poste de travail ou le travailleur et l’employeur peuvent, en cours d’exécution du contrat, décider d’y recourir.</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Un peu comme si le caractère volontaire était l’un des éléments essentiels du travail.</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Peut être prévu dès la signature du contrat de travail, même si c’est mieux de l’autoriser dès que le travailleur est formé à sa fonction.</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27</a:t>
            </a:fld>
            <a:endParaRPr lang="fr-BE"/>
          </a:p>
        </p:txBody>
      </p:sp>
    </p:spTree>
    <p:extLst>
      <p:ext uri="{BB962C8B-B14F-4D97-AF65-F5344CB8AC3E}">
        <p14:creationId xmlns:p14="http://schemas.microsoft.com/office/powerpoint/2010/main" val="1576781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Dans l’idéal 2-3 jours/semaine, voir maximum 50 % du temps de travail (source : </a:t>
            </a:r>
            <a:r>
              <a:rPr lang="fr-BE" dirty="0" err="1"/>
              <a:t>LaborH</a:t>
            </a:r>
            <a:r>
              <a:rPr lang="fr-BE" dirty="0"/>
              <a:t>) (sinon devient problématique et entraîne plus d’inconvénients) -&gt; s’adapter aux besoins du travailleur et de </a:t>
            </a:r>
            <a:r>
              <a:rPr lang="fr-BE" dirty="0" err="1"/>
              <a:t>l’asbl</a:t>
            </a:r>
            <a:endParaRPr lang="fr-BE" dirty="0"/>
          </a:p>
          <a:p>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L’employeur, avec la concertation sociale, </a:t>
            </a:r>
            <a:r>
              <a:rPr lang="fr-BE" b="1" u="sng" dirty="0"/>
              <a:t>peut</a:t>
            </a:r>
            <a:r>
              <a:rPr lang="fr-BE" dirty="0"/>
              <a:t> développer une politique de télétravail.</a:t>
            </a:r>
          </a:p>
          <a:p>
            <a:r>
              <a:rPr lang="fr-BE" sz="1200" kern="1200" dirty="0">
                <a:solidFill>
                  <a:schemeClr val="tx1"/>
                </a:solidFill>
                <a:effectLst/>
                <a:latin typeface="+mn-lt"/>
                <a:ea typeface="+mn-ea"/>
                <a:cs typeface="+mn-cs"/>
              </a:rPr>
              <a:t>-&gt;pas d’obligation de conclure une CCT, mais dans la pratique, cela se produit souvent.</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Pour les nouveaux travailleurs, plus facile si il y a déjà un cadre existant</a:t>
            </a:r>
          </a:p>
          <a:p>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Modalités possibles -&gt; exemples :</a:t>
            </a:r>
            <a:r>
              <a:rPr lang="fr-BE" dirty="0"/>
              <a:t> jour de présence obligatoire dans les bureaux de </a:t>
            </a:r>
            <a:r>
              <a:rPr lang="fr-BE" dirty="0" err="1"/>
              <a:t>l’asbl</a:t>
            </a:r>
            <a:r>
              <a:rPr lang="fr-BE" dirty="0"/>
              <a:t> fixé à l’avance, jours de télétravail fixes mais pouvant être déplacés en cas de réunions d’équipe obligatoire … </a:t>
            </a:r>
          </a:p>
          <a:p>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28</a:t>
            </a:fld>
            <a:endParaRPr lang="fr-BE"/>
          </a:p>
        </p:txBody>
      </p:sp>
    </p:spTree>
    <p:extLst>
      <p:ext uri="{BB962C8B-B14F-4D97-AF65-F5344CB8AC3E}">
        <p14:creationId xmlns:p14="http://schemas.microsoft.com/office/powerpoint/2010/main" val="1386114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a:t>Domicile = lieu que le travailleur a fourni au moment de son engagement à son employeur</a:t>
            </a:r>
          </a:p>
          <a:p>
            <a:pPr marL="0" marR="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indent="0" algn="l" defTabSz="457200" rtl="0" eaLnBrk="1" fontAlgn="auto" latinLnBrk="0" hangingPunct="1">
              <a:lnSpc>
                <a:spcPct val="100000"/>
              </a:lnSpc>
              <a:spcBef>
                <a:spcPts val="0"/>
              </a:spcBef>
              <a:spcAft>
                <a:spcPts val="0"/>
              </a:spcAft>
              <a:buClrTx/>
              <a:buSzTx/>
              <a:buFontTx/>
              <a:buNone/>
              <a:tabLst/>
              <a:defRPr/>
            </a:pPr>
            <a:r>
              <a:rPr lang="fr-BE" dirty="0"/>
              <a:t>Cette obligation est non seulement utile pour savoir s’il s’agit de télétravail, mais aussi pour la </a:t>
            </a:r>
            <a:r>
              <a:rPr lang="fr-BE" b="1" dirty="0"/>
              <a:t>couverture du télétravailleur contre les accidents du travail</a:t>
            </a:r>
            <a:r>
              <a:rPr lang="fr-BE" dirty="0"/>
              <a:t>.  En effet, quand un télétravailleur a un accident sur le lieu indiqué dans son contrat de télétravail, cet accident est </a:t>
            </a:r>
            <a:r>
              <a:rPr lang="fr-BE" dirty="0">
                <a:hlinkClick r:id="rId3"/>
              </a:rPr>
              <a:t>présumé être un accident de travail</a:t>
            </a:r>
            <a:r>
              <a:rPr lang="fr-BE"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BE" sz="1200" b="1" kern="1200" dirty="0">
                <a:solidFill>
                  <a:schemeClr val="tx1"/>
                </a:solidFill>
                <a:effectLst/>
                <a:latin typeface="+mn-lt"/>
                <a:ea typeface="+mn-ea"/>
                <a:cs typeface="+mn-cs"/>
              </a:rPr>
              <a:t>Possibilité d’effectuer du télétravail à l’étranger (faire la demande à l’employeur)</a:t>
            </a:r>
            <a:r>
              <a:rPr lang="fr-FR" sz="1200" b="1" kern="1200" dirty="0">
                <a:solidFill>
                  <a:schemeClr val="tx1"/>
                </a:solidFill>
                <a:effectLst/>
                <a:latin typeface="+mn-lt"/>
                <a:ea typeface="+mn-ea"/>
                <a:cs typeface="+mn-cs"/>
              </a:rPr>
              <a:t> mais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r>
              <a:rPr lang="fr-BE" dirty="0"/>
              <a:t>vérifier au préalable si l'employeur/le travailleur a besoin d'une autorisation pour travailler et/ou séjourner à l'étranger. Cette dernière ne sera pas nécessaire pour un travailleur belge travaillant pendant quinze jours dans une maison de vacances en Espagne (Espace Economique Européen (EEE)). Au sein de l'EEE, il n'y a généralement pas de problèmes concernant le séjour et l'emploi, bien que des obligations supplémentaires puissent s'appliquer pour des périodes plus longues d'emploi à l'étranger (par exemple, l'obligation de demander un permis de séjour après 3 mois d'emploi). Si l'employé ne travaille pas en Espagne mais, par exemple, en Afrique du Sud (en dehors de l'EEE), il convient de prêter davantage attention aux règles relatives à l'emploi et au séjour.</a:t>
            </a: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-est-ce bien du télétravail ? Ne s’agit-il pas d’un travail temporaire dans une succursale ou un bureau satellite de l’entreprise situé à l’étranger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-choix du droit du pays applicable par les parties (écrire dans le contrat de travail que le droit belge reste applicable à la relation de travail, même si le travailleur exerce son travail depuis l’étranger) MAIS les dispositions impératives du droit du travail du pays  étranger où l’on télétravaille applicable (= voir où je suis « assis ») même si l’application du droit belge est prévue dans le contrat. À défaut de précision, droit du pays de l’occupation habituelle (droit du pays étranger !!!). À défaut, droit du pays où l’établissement de l’employeur est situé.</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-risque de conséquences sociales : être soumis à la sécu sociale du pays étranger (et ne plus bénéficier de la sécu soc belge). L’ONSS considère qu’une occupation annuelle de plus de 25 % à l’étranger est considéré comme substantielle. Donc, si l’on dépasse les 25 %, cela entraîne un assujettissement à la sécurité sociale du pays d’activité effective (donc, le pays étranger)</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-Risque de conséquences fiscales (taxation si partie substantielle de son activité exo à l’étranger) : si convention préventive de double imposition entre la Belgique et le pays étrangers, celle-ci prévoit une base de 183 jours consécutifs ou non d’exo du travail à l’étranger.</a:t>
            </a:r>
            <a:r>
              <a:rPr lang="fr-BE" dirty="0"/>
              <a:t> Le travailleur reste généralement entièrement imposé en Belgique, pour autant qu'il n'ait pas été présent à l'étranger pendant plus de 183 jours par an et qu'il soit rémunéré par l'employeur belge (les conditions exactes sont à vérifier dans la convention de double imposition entre la Belgique et l'autre Etat).</a:t>
            </a: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-risque adm pour l’employeur : si soumission à la sécu soc/fiscale du travailleur à un autre pays, immatriculation en tant qu’employeur à l’étranger (et donc conséquences administratives)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-est-ce en dehors de l’UE ou dans l’UE ?</a:t>
            </a:r>
          </a:p>
          <a:p>
            <a:pPr marL="0" marR="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-vigilance en cas d’accident du travail. Important de vérifier que l’assurance accident du travail couvre bien le télétravail exécuté depuis l’étranger, car ce n’est pas automatique.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29</a:t>
            </a:fld>
            <a:endParaRPr lang="fr-BE"/>
          </a:p>
        </p:txBody>
      </p:sp>
    </p:spTree>
    <p:extLst>
      <p:ext uri="{BB962C8B-B14F-4D97-AF65-F5344CB8AC3E}">
        <p14:creationId xmlns:p14="http://schemas.microsoft.com/office/powerpoint/2010/main" val="227349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Bureaux qui sont parfois situés à des endroits faciles d’accès et permettent à des travailleurs en réunion de l’autre côté de la ville, de travailler à partir de ces bureaux plutôt que de rentrer chez eux et de perdre du temps sur la route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30</a:t>
            </a:fld>
            <a:endParaRPr lang="fr-BE"/>
          </a:p>
        </p:txBody>
      </p:sp>
    </p:spTree>
    <p:extLst>
      <p:ext uri="{BB962C8B-B14F-4D97-AF65-F5344CB8AC3E}">
        <p14:creationId xmlns:p14="http://schemas.microsoft.com/office/powerpoint/2010/main" val="1362661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-Bureau satellites : en principe, il s’agit d’un local privatif de l’employeur. Mais cela n’est pas toujours le cas.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-Si le travailleur travaille dans un bureau satellite de l’employeur un jour par semaine mais décide d’effectuer les prestations de ce jour chez lui, à son domicile, il est question de télétravail.</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-bureau de l’employeur = endroit où l’employeur peut recevoir ses courriers, où une ligne fixe au nom de l’employeur est disponible, que l’on peut donner cette adresse comme local de l’employeur …une sorte de « bureau satellite de l’employeur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-&gt; rare que cela soit le cas d’un espace de coworking (qui est plutôt un « domicile satellite du travailleur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BE" dirty="0"/>
              <a:t>Le télétravail depuis un bureau </a:t>
            </a:r>
            <a:r>
              <a:rPr lang="fr-BE" b="1" dirty="0"/>
              <a:t>satellite ou un centre de coworking</a:t>
            </a:r>
            <a:r>
              <a:rPr lang="fr-BE" dirty="0"/>
              <a:t> n'est pas spécifiquement réglementé. Pas même en termes de remboursement des coûts. La CCT n° 19 octies du 20 février 2009 sur la contribution financière des employeurs stipule : l'employeur doit contribuer au prix du transport des salariés pour se rendre de leur domicile à leur lieu de travail.</a:t>
            </a:r>
          </a:p>
          <a:p>
            <a:r>
              <a:rPr lang="fr-BE" dirty="0"/>
              <a:t>L'article 20, paragraphe 1, de la loi du 3 juillet 1978 sur les contrats de travail stipule également que, sauf accord contraire, l'employeur doit fournir au salarié l'assistance, les outils et les matériaux nécessaires à l'exécution du travail. Ce principe s'applique évidemment aussi aux employés qui télétravaillent.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31</a:t>
            </a:fld>
            <a:endParaRPr lang="fr-BE"/>
          </a:p>
        </p:txBody>
      </p:sp>
    </p:spTree>
    <p:extLst>
      <p:ext uri="{BB962C8B-B14F-4D97-AF65-F5344CB8AC3E}">
        <p14:creationId xmlns:p14="http://schemas.microsoft.com/office/powerpoint/2010/main" val="573341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Respect des règles de droit des contrats classiques : préavis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Lorsque le télétravail est prévu</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CCT n°85 est muette quant à la durée de l’autorisation de télétravail -&gt; cela induit que cette autorisation est à durée indéterminée, mais les parties peuvent la fixer dans le temps ou l’assortir d’une période probatoire. L’autorisation peut aussi être supprimée/modifiée en cas de changement d’affectation.</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32</a:t>
            </a:fld>
            <a:endParaRPr lang="fr-BE"/>
          </a:p>
        </p:txBody>
      </p:sp>
    </p:spTree>
    <p:extLst>
      <p:ext uri="{BB962C8B-B14F-4D97-AF65-F5344CB8AC3E}">
        <p14:creationId xmlns:p14="http://schemas.microsoft.com/office/powerpoint/2010/main" val="258219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 du formateur : </a:t>
            </a:r>
          </a:p>
          <a:p>
            <a:pPr marL="171450" indent="-171450">
              <a:buFont typeface="Arial" panose="020B0604020202020204" pitchFamily="34" charset="0"/>
              <a:buChar char="•"/>
            </a:pPr>
            <a:r>
              <a:rPr lang="fr-FR" dirty="0"/>
              <a:t>Conseiller juridique pour la CESSoC depuis mars 2021</a:t>
            </a:r>
          </a:p>
          <a:p>
            <a:pPr marL="171450" indent="-171450">
              <a:buFont typeface="Arial" panose="020B0604020202020204" pitchFamily="34" charset="0"/>
              <a:buChar char="•"/>
            </a:pPr>
            <a:r>
              <a:rPr lang="fr-FR" dirty="0"/>
              <a:t>Master en droit de l’entreprise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a:t>
            </a:fld>
            <a:endParaRPr lang="fr-BE"/>
          </a:p>
        </p:txBody>
      </p:sp>
    </p:spTree>
    <p:extLst>
      <p:ext uri="{BB962C8B-B14F-4D97-AF65-F5344CB8AC3E}">
        <p14:creationId xmlns:p14="http://schemas.microsoft.com/office/powerpoint/2010/main" val="346031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Au SPF Finances, via un time </a:t>
            </a:r>
            <a:r>
              <a:rPr lang="fr-FR" sz="1200" kern="1200" dirty="0" err="1">
                <a:solidFill>
                  <a:schemeClr val="tx1"/>
                </a:solidFill>
                <a:effectLst/>
                <a:latin typeface="+mn-lt"/>
                <a:ea typeface="+mn-ea"/>
                <a:cs typeface="+mn-cs"/>
              </a:rPr>
              <a:t>sheet</a:t>
            </a:r>
            <a:r>
              <a:rPr lang="fr-FR" sz="1200" kern="1200" dirty="0">
                <a:solidFill>
                  <a:schemeClr val="tx1"/>
                </a:solidFill>
                <a:effectLst/>
                <a:latin typeface="+mn-lt"/>
                <a:ea typeface="+mn-ea"/>
                <a:cs typeface="+mn-cs"/>
              </a:rPr>
              <a:t> à remplir quotidiennement : « Qu’ai-je fais aujourd’hui ?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33</a:t>
            </a:fld>
            <a:endParaRPr lang="fr-BE"/>
          </a:p>
        </p:txBody>
      </p:sp>
    </p:spTree>
    <p:extLst>
      <p:ext uri="{BB962C8B-B14F-4D97-AF65-F5344CB8AC3E}">
        <p14:creationId xmlns:p14="http://schemas.microsoft.com/office/powerpoint/2010/main" val="3143525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L’offre de télétravail émane de l’employeur -&gt; quand le télétravail ne fait pas partie du descriptif de fonction</a:t>
            </a:r>
          </a:p>
          <a:p>
            <a:pPr marL="0" marR="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indent="0" algn="l" defTabSz="457200" rtl="0" eaLnBrk="1" fontAlgn="auto" latinLnBrk="0" hangingPunct="1">
              <a:lnSpc>
                <a:spcPct val="100000"/>
              </a:lnSpc>
              <a:spcBef>
                <a:spcPts val="0"/>
              </a:spcBef>
              <a:spcAft>
                <a:spcPts val="0"/>
              </a:spcAft>
              <a:buClrTx/>
              <a:buSzTx/>
              <a:buFontTx/>
              <a:buNone/>
              <a:tabLst/>
              <a:defRPr/>
            </a:pPr>
            <a:r>
              <a:rPr lang="fr-BE" dirty="0"/>
              <a:t>Justification des raisons de son refus non obligatoire mais conseillée (dans un mail ou une lettre).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34</a:t>
            </a:fld>
            <a:endParaRPr lang="fr-BE"/>
          </a:p>
        </p:txBody>
      </p:sp>
    </p:spTree>
    <p:extLst>
      <p:ext uri="{BB962C8B-B14F-4D97-AF65-F5344CB8AC3E}">
        <p14:creationId xmlns:p14="http://schemas.microsoft.com/office/powerpoint/2010/main" val="1182130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a:t>travailleurs mobiles (ou itinérants), c’est-à-dire ceux dont la mobilité fait partie intégrante des modalités d’exécutions du contrat de travail -&gt; régit par des conventions spécifiques. Certains disent qu’il y a discriminations sur base de 10 et 11 de la C° ou qu’il pourrait y avoir cela.</a:t>
            </a:r>
          </a:p>
          <a:p>
            <a:pPr marL="0" marR="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Bureaux de l’employeur -&gt; pas du télétravail</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36</a:t>
            </a:fld>
            <a:endParaRPr lang="fr-BE"/>
          </a:p>
        </p:txBody>
      </p:sp>
    </p:spTree>
    <p:extLst>
      <p:ext uri="{BB962C8B-B14F-4D97-AF65-F5344CB8AC3E}">
        <p14:creationId xmlns:p14="http://schemas.microsoft.com/office/powerpoint/2010/main" val="1092310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Égalité -&gt; même droits individuels et collectifs (pas d’obstacles à communiquer avec les représentants des travailleurs et inversement, à élire leur représentants ou à être élus et à accéder aux institutions qui les représentent)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Même droits en matière de conditions de travail -&gt; </a:t>
            </a:r>
            <a:r>
              <a:rPr lang="fr-BE" dirty="0"/>
              <a:t>(formation, possibilité de carrière …)</a:t>
            </a: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Vise les principes d’égalité des citoyens et de non-discrimination. Pour le CNT, c’est une disposition critiquable, car imprécise. Car les </a:t>
            </a:r>
            <a:r>
              <a:rPr lang="fr-FR" sz="1200" kern="1200" dirty="0" err="1">
                <a:solidFill>
                  <a:schemeClr val="tx1"/>
                </a:solidFill>
                <a:effectLst/>
                <a:latin typeface="+mn-lt"/>
                <a:ea typeface="+mn-ea"/>
                <a:cs typeface="+mn-cs"/>
              </a:rPr>
              <a:t>tvlleurs</a:t>
            </a:r>
            <a:r>
              <a:rPr lang="fr-FR" sz="1200" kern="1200" dirty="0">
                <a:solidFill>
                  <a:schemeClr val="tx1"/>
                </a:solidFill>
                <a:effectLst/>
                <a:latin typeface="+mn-lt"/>
                <a:ea typeface="+mn-ea"/>
                <a:cs typeface="+mn-cs"/>
              </a:rPr>
              <a:t> au sein des locaux de </a:t>
            </a:r>
            <a:r>
              <a:rPr lang="fr-FR" sz="1200" kern="1200" dirty="0" err="1">
                <a:solidFill>
                  <a:schemeClr val="tx1"/>
                </a:solidFill>
                <a:effectLst/>
                <a:latin typeface="+mn-lt"/>
                <a:ea typeface="+mn-ea"/>
                <a:cs typeface="+mn-cs"/>
              </a:rPr>
              <a:t>l’asbl</a:t>
            </a:r>
            <a:r>
              <a:rPr lang="fr-FR" sz="1200" kern="1200" dirty="0">
                <a:solidFill>
                  <a:schemeClr val="tx1"/>
                </a:solidFill>
                <a:effectLst/>
                <a:latin typeface="+mn-lt"/>
                <a:ea typeface="+mn-ea"/>
                <a:cs typeface="+mn-cs"/>
              </a:rPr>
              <a:t> sont soumis à un horaire strict/durée de </a:t>
            </a:r>
            <a:r>
              <a:rPr lang="fr-FR" sz="1200" kern="1200" dirty="0" err="1">
                <a:solidFill>
                  <a:schemeClr val="tx1"/>
                </a:solidFill>
                <a:effectLst/>
                <a:latin typeface="+mn-lt"/>
                <a:ea typeface="+mn-ea"/>
                <a:cs typeface="+mn-cs"/>
              </a:rPr>
              <a:t>tvl</a:t>
            </a:r>
            <a:r>
              <a:rPr lang="fr-FR" sz="1200" kern="1200" dirty="0">
                <a:solidFill>
                  <a:schemeClr val="tx1"/>
                </a:solidFill>
                <a:effectLst/>
                <a:latin typeface="+mn-lt"/>
                <a:ea typeface="+mn-ea"/>
                <a:cs typeface="+mn-cs"/>
              </a:rPr>
              <a:t> limitée de façon quotidienne ! Ce qui n’est pas tout à fait le cas des télétravailleurs structurels. Cela a entrainé une controverse et une volonté d’appliquer les dispositions protectrices relatives au temps de travail et au repos (chap.3)de la loi du 16 mars 1971.</a:t>
            </a: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Il s’agit notamment de l’interdiction de travailler le dimanche, des limitations en matière de </a:t>
            </a:r>
            <a:r>
              <a:rPr lang="fr-BE" sz="1200" kern="1200" dirty="0" err="1">
                <a:solidFill>
                  <a:schemeClr val="tx1"/>
                </a:solidFill>
                <a:effectLst/>
                <a:latin typeface="+mn-lt"/>
                <a:ea typeface="+mn-ea"/>
                <a:cs typeface="+mn-cs"/>
              </a:rPr>
              <a:t>durée</a:t>
            </a:r>
            <a:r>
              <a:rPr lang="fr-BE" sz="1200" kern="1200" dirty="0">
                <a:solidFill>
                  <a:schemeClr val="tx1"/>
                </a:solidFill>
                <a:effectLst/>
                <a:latin typeface="+mn-lt"/>
                <a:ea typeface="+mn-ea"/>
                <a:cs typeface="+mn-cs"/>
              </a:rPr>
              <a:t> du travail, de l’interdiction du travail de nuit, de l’obligation de respecter les horaires de travail et de l’obligation de respecter les temps de pauses et les intervalles de repos. </a:t>
            </a:r>
            <a:endParaRPr lang="fr-BE"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a donc modifié la loi du 16 mars 1971 : L’art.3bis prévoit la possibilité de conclure un AR pour mettre cela en œuvre. Cependant, cela n’a jamais eu lieu.</a:t>
            </a:r>
            <a:r>
              <a:rPr lang="fr-BE" sz="1200" kern="1200" dirty="0">
                <a:solidFill>
                  <a:schemeClr val="tx1"/>
                </a:solidFill>
                <a:effectLst/>
                <a:latin typeface="+mn-lt"/>
                <a:ea typeface="+mn-ea"/>
                <a:cs typeface="+mn-cs"/>
              </a:rPr>
              <a:t> À </a:t>
            </a:r>
            <a:r>
              <a:rPr lang="fr-BE" sz="1200" kern="1200" dirty="0" err="1">
                <a:solidFill>
                  <a:schemeClr val="tx1"/>
                </a:solidFill>
                <a:effectLst/>
                <a:latin typeface="+mn-lt"/>
                <a:ea typeface="+mn-ea"/>
                <a:cs typeface="+mn-cs"/>
              </a:rPr>
              <a:t>défaut</a:t>
            </a:r>
            <a:r>
              <a:rPr lang="fr-BE" sz="1200" kern="1200" dirty="0">
                <a:solidFill>
                  <a:schemeClr val="tx1"/>
                </a:solidFill>
                <a:effectLst/>
                <a:latin typeface="+mn-lt"/>
                <a:ea typeface="+mn-ea"/>
                <a:cs typeface="+mn-cs"/>
              </a:rPr>
              <a:t> pour le Roi d’avoir pris à ce jour l’initiative en la matière, </a:t>
            </a:r>
            <a:r>
              <a:rPr lang="fr-BE" sz="1200" b="1" kern="1200" dirty="0">
                <a:solidFill>
                  <a:schemeClr val="tx1"/>
                </a:solidFill>
                <a:effectLst/>
                <a:latin typeface="+mn-lt"/>
                <a:ea typeface="+mn-ea"/>
                <a:cs typeface="+mn-cs"/>
              </a:rPr>
              <a:t>les dispositions protectrices relatives au temps de travail et au repos, </a:t>
            </a:r>
            <a:r>
              <a:rPr lang="fr-BE" sz="1200" b="1" kern="1200" dirty="0" err="1">
                <a:solidFill>
                  <a:schemeClr val="tx1"/>
                </a:solidFill>
                <a:effectLst/>
                <a:latin typeface="+mn-lt"/>
                <a:ea typeface="+mn-ea"/>
                <a:cs typeface="+mn-cs"/>
              </a:rPr>
              <a:t>prévues</a:t>
            </a:r>
            <a:r>
              <a:rPr lang="fr-BE" sz="1200" b="1" kern="1200" dirty="0">
                <a:solidFill>
                  <a:schemeClr val="tx1"/>
                </a:solidFill>
                <a:effectLst/>
                <a:latin typeface="+mn-lt"/>
                <a:ea typeface="+mn-ea"/>
                <a:cs typeface="+mn-cs"/>
              </a:rPr>
              <a:t> au Chapitre III de la loi du 16 mars 1971, ne trouvent pas à s’appliquer à l’</a:t>
            </a:r>
            <a:r>
              <a:rPr lang="fr-BE" sz="1200" b="1" kern="1200" dirty="0" err="1">
                <a:solidFill>
                  <a:schemeClr val="tx1"/>
                </a:solidFill>
                <a:effectLst/>
                <a:latin typeface="+mn-lt"/>
                <a:ea typeface="+mn-ea"/>
                <a:cs typeface="+mn-cs"/>
              </a:rPr>
              <a:t>égard</a:t>
            </a:r>
            <a:r>
              <a:rPr lang="fr-BE" sz="1200" b="1" kern="1200" dirty="0">
                <a:solidFill>
                  <a:schemeClr val="tx1"/>
                </a:solidFill>
                <a:effectLst/>
                <a:latin typeface="+mn-lt"/>
                <a:ea typeface="+mn-ea"/>
                <a:cs typeface="+mn-cs"/>
              </a:rPr>
              <a:t> des </a:t>
            </a:r>
            <a:r>
              <a:rPr lang="fr-BE" sz="1200" b="1" kern="1200" dirty="0" err="1">
                <a:solidFill>
                  <a:schemeClr val="tx1"/>
                </a:solidFill>
                <a:effectLst/>
                <a:latin typeface="+mn-lt"/>
                <a:ea typeface="+mn-ea"/>
                <a:cs typeface="+mn-cs"/>
              </a:rPr>
              <a:t>télétravailleurs</a:t>
            </a:r>
            <a:r>
              <a:rPr lang="fr-BE" sz="1200" b="1" kern="1200" dirty="0">
                <a:solidFill>
                  <a:schemeClr val="tx1"/>
                </a:solidFill>
                <a:effectLst/>
                <a:latin typeface="+mn-lt"/>
                <a:ea typeface="+mn-ea"/>
                <a:cs typeface="+mn-cs"/>
              </a:rPr>
              <a:t>. </a:t>
            </a:r>
            <a:endParaRPr lang="fr-BE" b="1"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38</a:t>
            </a:fld>
            <a:endParaRPr lang="fr-BE"/>
          </a:p>
        </p:txBody>
      </p:sp>
    </p:spTree>
    <p:extLst>
      <p:ext uri="{BB962C8B-B14F-4D97-AF65-F5344CB8AC3E}">
        <p14:creationId xmlns:p14="http://schemas.microsoft.com/office/powerpoint/2010/main" val="2407660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Informer le télétravailleur des conditions de travail et des conditions de travails complémentaires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description du travail à réaliser dans le cadre du télétravail : le travailleur pourrait remettre un rapport journalier/ hebdomadaire des tâches accomplies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 département de l’entreprise auquel il est attaché (souvent, cela ne change pas)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BE" dirty="0"/>
              <a:t>Toutes les conditions applicables au télétravail </a:t>
            </a:r>
            <a:r>
              <a:rPr lang="fr-BE" b="1" u="sng" dirty="0"/>
              <a:t>ne doivent pas </a:t>
            </a:r>
            <a:r>
              <a:rPr lang="fr-BE" dirty="0"/>
              <a:t>figurer sur le contrat de travail ou l’avenant mettant en œuvre le télétravail -&gt; Un </a:t>
            </a:r>
            <a:r>
              <a:rPr lang="fr-BE" b="1" dirty="0"/>
              <a:t>renvoi</a:t>
            </a:r>
            <a:r>
              <a:rPr lang="fr-BE" dirty="0"/>
              <a:t> vers une CCT sectorielle / d’entreprise ou vers le règlement de travail suffit. Le contrat de travail (ou une annexe au contrat de travail) devra faire référence au règlement de travail ou à la CCT.</a:t>
            </a:r>
            <a:endParaRPr lang="fr-FR"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39</a:t>
            </a:fld>
            <a:endParaRPr lang="fr-BE"/>
          </a:p>
        </p:txBody>
      </p:sp>
    </p:spTree>
    <p:extLst>
      <p:ext uri="{BB962C8B-B14F-4D97-AF65-F5344CB8AC3E}">
        <p14:creationId xmlns:p14="http://schemas.microsoft.com/office/powerpoint/2010/main" val="3296708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Autonomie (encadrée) de la gestion de l’organisation du travail par le télétravailleur.</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Respect de la durée du travail dans l’entreprise, comme les collègues qui travaillent en présentiel au bureau. Cependant, le télétravail s’organise comme il le souhaite.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Critères de résultats similaires à ceux de l’entreprise. Plutôt orienté sur les résultats.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b="1" dirty="0"/>
              <a:t>Donner de la clarté signifie aussi donner du feedback</a:t>
            </a:r>
            <a:r>
              <a:rPr lang="fr-BE" dirty="0"/>
              <a:t>. Au bureau, cela se fait souvent de manière simple : une petite discussion ou une question, un signal non verbal, etc. Avec le télétravail, c'est vite négligé ou limité à des moments rares et très formels. Un manager devra alors être plus rapide sur le terrain. Organiser régulièrement de </a:t>
            </a:r>
            <a:r>
              <a:rPr lang="fr-BE" b="1" dirty="0"/>
              <a:t>courtes réunions d'évaluation</a:t>
            </a:r>
            <a:endParaRPr lang="fr-BE"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BE" dirty="0"/>
              <a:t>Le télétravailleur structurel peut décider de ne télétravailler que pour une partie de ses prestations.</a:t>
            </a:r>
          </a:p>
          <a:p>
            <a:pPr lvl="1"/>
            <a:r>
              <a:rPr lang="fr-BE" dirty="0"/>
              <a:t>les règles de la CCT n°85bis sont d’application pour les heures télétravaillées</a:t>
            </a:r>
          </a:p>
          <a:p>
            <a:pPr lvl="1"/>
            <a:r>
              <a:rPr lang="fr-BE" dirty="0"/>
              <a:t>les règles relatives à la loi du 3 juillet 1978 sont d’application pour les autres prestations</a:t>
            </a:r>
          </a:p>
          <a:p>
            <a:pPr lvl="1"/>
            <a:endParaRPr lang="fr-BE" dirty="0"/>
          </a:p>
          <a:p>
            <a:pPr lvl="0"/>
            <a:r>
              <a:rPr lang="fr-BE" dirty="0"/>
              <a:t>Le télétravailleur doit donc organiser son temps de travail dans le cadre du temps de travail applicable dans l'entreprise mais sans devoir respecter strictement l'horaire. Pour le télétravail structurel, la CCT n° 85 stipule que </a:t>
            </a:r>
            <a:r>
              <a:rPr lang="fr-BE" b="1" dirty="0"/>
              <a:t>l'horaire de télétravail doit uniquement indiquer de quand à quand l'employé doit être disponible et combien d'heures il doit travailler dans une journée</a:t>
            </a:r>
            <a:r>
              <a:rPr lang="fr-BE" dirty="0"/>
              <a:t>. Conformément à la loi sur le travail faisable et maniable, cela s'applique également au télétravail occasionnel. </a:t>
            </a:r>
          </a:p>
          <a:p>
            <a:pPr lvl="0"/>
            <a:endParaRPr lang="fr-BE" dirty="0"/>
          </a:p>
          <a:p>
            <a:r>
              <a:rPr lang="fr-BE" dirty="0"/>
              <a:t>En l'absence d'accords spécifiques contraires, le télétravailleur suit donc les horaires en vigueur dans l'entreprise, en tenant compte du fait que i) le télétravailleur organise son propre travail et ii) des périodes de (non)disponibilité s'appliquent. </a:t>
            </a:r>
          </a:p>
          <a:p>
            <a:br>
              <a:rPr lang="fr-BE" dirty="0"/>
            </a:br>
            <a:r>
              <a:rPr lang="fr-BE" dirty="0"/>
              <a:t>L'employeur est tenu de toujours garder à l'esprit que le télétravail reste une </a:t>
            </a:r>
            <a:r>
              <a:rPr lang="fr-BE" b="1" dirty="0"/>
              <a:t>question de confiance </a:t>
            </a:r>
            <a:r>
              <a:rPr lang="fr-BE" dirty="0"/>
              <a:t>car le télétravailleur choisit souvent son propre temps de travail dans le cadre déterminé par l'employeur. Là encore, les accords et les discussions avec le chef d'équipe sont essentiels pour garantir que les règles soient correctement mises en œuvre et respectées. </a:t>
            </a:r>
          </a:p>
          <a:p>
            <a:endParaRPr lang="fr-BE" dirty="0"/>
          </a:p>
          <a:p>
            <a:r>
              <a:rPr lang="fr-BE" b="1" u="sng" dirty="0"/>
              <a:t>Evaluation</a:t>
            </a:r>
          </a:p>
          <a:p>
            <a:r>
              <a:rPr lang="fr-BE" dirty="0"/>
              <a:t>Le modèle classique consistant en la tenue d’un entretien d’évaluation en début ou en fin d’année est de moins en moins pertinent. Il est de plus en plus nécessaire de procéder à une </a:t>
            </a:r>
            <a:r>
              <a:rPr lang="fr-BE" b="1" dirty="0"/>
              <a:t>évaluation continue</a:t>
            </a:r>
            <a:r>
              <a:rPr lang="fr-BE" dirty="0"/>
              <a:t>, afin que le responsable et le travailleur sachent où ils en sont à tout moment.</a:t>
            </a:r>
          </a:p>
          <a:p>
            <a:endParaRPr lang="fr-BE" dirty="0"/>
          </a:p>
          <a:p>
            <a:r>
              <a:rPr lang="fr-BE" dirty="0"/>
              <a:t>L’idéal est évidemment d’organiser un entretien d’évaluation en direct, car la communication par appel vidéo est toujours plus professionnelle. Ou que diriez-vous par exemple d’une conversation lors d’une promenade ? Si vous vous promenez, vous montrez au travailleur que vous prenez réellement le temps. Vous n’êtes pas distrait par les e-mails entrants et vous vous concentrez uniquement sur la conversation elle-même. Cela vous force également à préparer votre entretien et à donner une place centrale au travailleur.                                                                  </a:t>
            </a:r>
          </a:p>
          <a:p>
            <a:pPr lvl="0"/>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40</a:t>
            </a:fld>
            <a:endParaRPr lang="fr-BE"/>
          </a:p>
        </p:txBody>
      </p:sp>
    </p:spTree>
    <p:extLst>
      <p:ext uri="{BB962C8B-B14F-4D97-AF65-F5344CB8AC3E}">
        <p14:creationId xmlns:p14="http://schemas.microsoft.com/office/powerpoint/2010/main" val="3052787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Formation télétravailleur -&gt; pour être apte à travailler (utilisation des logiciels, procédure de connexion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41</a:t>
            </a:fld>
            <a:endParaRPr lang="fr-BE"/>
          </a:p>
        </p:txBody>
      </p:sp>
    </p:spTree>
    <p:extLst>
      <p:ext uri="{BB962C8B-B14F-4D97-AF65-F5344CB8AC3E}">
        <p14:creationId xmlns:p14="http://schemas.microsoft.com/office/powerpoint/2010/main" val="1321939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Convention écrite -&gt; contrat de 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Dans la CCT, peut fixer </a:t>
            </a:r>
            <a:r>
              <a:rPr lang="fr-BE" dirty="0"/>
              <a:t>les modalités, la fréquence du télétravail et éventuellement les jours de télétravail et jours de travail en présentiel</a:t>
            </a:r>
            <a:endParaRPr lang="fr-FR"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43</a:t>
            </a:fld>
            <a:endParaRPr lang="fr-BE"/>
          </a:p>
        </p:txBody>
      </p:sp>
    </p:spTree>
    <p:extLst>
      <p:ext uri="{BB962C8B-B14F-4D97-AF65-F5344CB8AC3E}">
        <p14:creationId xmlns:p14="http://schemas.microsoft.com/office/powerpoint/2010/main" val="3132679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a:solidFill>
                  <a:schemeClr val="tx1"/>
                </a:solidFill>
                <a:effectLst/>
                <a:latin typeface="+mn-lt"/>
                <a:ea typeface="+mn-ea"/>
                <a:cs typeface="+mn-cs"/>
              </a:rPr>
              <a:t>Le fait que le contrat écrit requis pour le télétravail structurel fasse défaut n’exclut pas que la relation de travail entre l’employeur et le travailleur soit du télétravail structurel (Cass., 5 octobre 2020).</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BE" dirty="0"/>
              <a:t>Lors de </a:t>
            </a:r>
            <a:r>
              <a:rPr lang="fr-BE" b="1" dirty="0"/>
              <a:t>l’entrée en service du travailleur</a:t>
            </a:r>
            <a:r>
              <a:rPr lang="fr-BE" dirty="0"/>
              <a:t>, le télétravail peut faire partie de la description initiale de son poste de travail. </a:t>
            </a:r>
          </a:p>
          <a:p>
            <a:r>
              <a:rPr lang="fr-BE" dirty="0"/>
              <a:t>L’employeur et le travailleur peuvent convenir d’y recourir : </a:t>
            </a:r>
          </a:p>
          <a:p>
            <a:pPr lvl="1"/>
            <a:r>
              <a:rPr lang="fr-BE" dirty="0"/>
              <a:t>dès le début de la relation de travail </a:t>
            </a:r>
          </a:p>
          <a:p>
            <a:pPr lvl="1"/>
            <a:r>
              <a:rPr lang="fr-BE" u="sng" dirty="0"/>
              <a:t>OU</a:t>
            </a:r>
            <a:r>
              <a:rPr lang="fr-BE" dirty="0"/>
              <a:t> en cours de contrat (= avenant)</a:t>
            </a:r>
          </a:p>
          <a:p>
            <a:r>
              <a:rPr lang="fr-BE" dirty="0"/>
              <a:t>Si le télétravail ne fait pas partie du descriptif initial du poste de travail du travailleur, il est possible de s’y engager </a:t>
            </a:r>
            <a:r>
              <a:rPr lang="fr-BE" b="1" dirty="0"/>
              <a:t>en cours de contrat </a:t>
            </a:r>
            <a:r>
              <a:rPr lang="fr-BE" dirty="0"/>
              <a:t>soit par :</a:t>
            </a:r>
          </a:p>
          <a:p>
            <a:pPr lvl="1"/>
            <a:r>
              <a:rPr lang="fr-BE" dirty="0"/>
              <a:t>Une offre de l’employeur de télétravail : le travailleur peut accepter ou refuser, et l’employeur peut également retirer son offre</a:t>
            </a:r>
          </a:p>
          <a:p>
            <a:pPr lvl="1"/>
            <a:r>
              <a:rPr lang="fr-BE" dirty="0"/>
              <a:t>Une demande du travailleur : l’employeur peut accepter ou refuser</a:t>
            </a:r>
          </a:p>
          <a:p>
            <a:pPr lvl="1"/>
            <a:r>
              <a:rPr lang="fr-BE" dirty="0"/>
              <a:t>Un accord individuel et/ou collectif qui mettra en œuvre la décision de passer au télétravail (ex. : une CCT)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44</a:t>
            </a:fld>
            <a:endParaRPr lang="fr-BE"/>
          </a:p>
        </p:txBody>
      </p:sp>
    </p:spTree>
    <p:extLst>
      <p:ext uri="{BB962C8B-B14F-4D97-AF65-F5344CB8AC3E}">
        <p14:creationId xmlns:p14="http://schemas.microsoft.com/office/powerpoint/2010/main" val="296923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Points délicats  : l’indemnité de frais -&gt; souvent on négocie longuement et on abouti à 30-40 € par travailleur/mois.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Il convient d’aborder avec les représentants des travailleurs les </a:t>
            </a:r>
            <a:r>
              <a:rPr lang="fr-BE" sz="1200" kern="1200" dirty="0" err="1">
                <a:solidFill>
                  <a:schemeClr val="tx1"/>
                </a:solidFill>
                <a:effectLst/>
                <a:latin typeface="+mn-lt"/>
                <a:ea typeface="+mn-ea"/>
                <a:cs typeface="+mn-cs"/>
              </a:rPr>
              <a:t>conséquences</a:t>
            </a:r>
            <a:r>
              <a:rPr lang="fr-BE" sz="1200" kern="1200" dirty="0">
                <a:solidFill>
                  <a:schemeClr val="tx1"/>
                </a:solidFill>
                <a:effectLst/>
                <a:latin typeface="+mn-lt"/>
                <a:ea typeface="+mn-ea"/>
                <a:cs typeface="+mn-cs"/>
              </a:rPr>
              <a:t> sociales </a:t>
            </a:r>
            <a:r>
              <a:rPr lang="fr-BE" sz="1200" kern="1200" dirty="0" err="1">
                <a:solidFill>
                  <a:schemeClr val="tx1"/>
                </a:solidFill>
                <a:effectLst/>
                <a:latin typeface="+mn-lt"/>
                <a:ea typeface="+mn-ea"/>
                <a:cs typeface="+mn-cs"/>
              </a:rPr>
              <a:t>liées</a:t>
            </a:r>
            <a:r>
              <a:rPr lang="fr-BE" sz="1200" kern="1200" dirty="0">
                <a:solidFill>
                  <a:schemeClr val="tx1"/>
                </a:solidFill>
                <a:effectLst/>
                <a:latin typeface="+mn-lt"/>
                <a:ea typeface="+mn-ea"/>
                <a:cs typeface="+mn-cs"/>
              </a:rPr>
              <a:t> à l’introduction du </a:t>
            </a:r>
            <a:r>
              <a:rPr lang="fr-BE" sz="1200" kern="1200" dirty="0" err="1">
                <a:solidFill>
                  <a:schemeClr val="tx1"/>
                </a:solidFill>
                <a:effectLst/>
                <a:latin typeface="+mn-lt"/>
                <a:ea typeface="+mn-ea"/>
                <a:cs typeface="+mn-cs"/>
              </a:rPr>
              <a:t>télétravail</a:t>
            </a:r>
            <a:r>
              <a:rPr lang="fr-BE" sz="1200" kern="1200" dirty="0">
                <a:solidFill>
                  <a:schemeClr val="tx1"/>
                </a:solidFill>
                <a:effectLst/>
                <a:latin typeface="+mn-lt"/>
                <a:ea typeface="+mn-ea"/>
                <a:cs typeface="+mn-cs"/>
              </a:rPr>
              <a:t> dont les </a:t>
            </a:r>
            <a:r>
              <a:rPr lang="fr-BE" sz="1200" kern="1200" dirty="0" err="1">
                <a:solidFill>
                  <a:schemeClr val="tx1"/>
                </a:solidFill>
                <a:effectLst/>
                <a:latin typeface="+mn-lt"/>
                <a:ea typeface="+mn-ea"/>
                <a:cs typeface="+mn-cs"/>
              </a:rPr>
              <a:t>conséquences</a:t>
            </a:r>
            <a:r>
              <a:rPr lang="fr-BE" sz="1200" kern="1200" dirty="0">
                <a:solidFill>
                  <a:schemeClr val="tx1"/>
                </a:solidFill>
                <a:effectLst/>
                <a:latin typeface="+mn-lt"/>
                <a:ea typeface="+mn-ea"/>
                <a:cs typeface="+mn-cs"/>
              </a:rPr>
              <a:t> pour l’emploi et l’organisation du travail. Cela peut aboutir à la conclusion d’une convention collective de travail propre à l’entreprise, mais cela n’est pas une condition indispensable à l’introduction du </a:t>
            </a:r>
            <a:r>
              <a:rPr lang="fr-BE" sz="1200" kern="1200" dirty="0" err="1">
                <a:solidFill>
                  <a:schemeClr val="tx1"/>
                </a:solidFill>
                <a:effectLst/>
                <a:latin typeface="+mn-lt"/>
                <a:ea typeface="+mn-ea"/>
                <a:cs typeface="+mn-cs"/>
              </a:rPr>
              <a:t>télétravail</a:t>
            </a:r>
            <a:r>
              <a:rPr lang="fr-BE" sz="1200" kern="1200" dirty="0">
                <a:solidFill>
                  <a:schemeClr val="tx1"/>
                </a:solidFill>
                <a:effectLst/>
                <a:latin typeface="+mn-lt"/>
                <a:ea typeface="+mn-ea"/>
                <a:cs typeface="+mn-cs"/>
              </a:rPr>
              <a:t> au sein de celle-ci.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u="sng" kern="1200" dirty="0">
                <a:solidFill>
                  <a:schemeClr val="tx1"/>
                </a:solidFill>
                <a:effectLst/>
                <a:latin typeface="+mn-lt"/>
                <a:ea typeface="+mn-ea"/>
                <a:cs typeface="+mn-cs"/>
              </a:rPr>
              <a:t>Organes de concertation (si ils existent)</a:t>
            </a: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b="1" kern="1200" dirty="0">
                <a:solidFill>
                  <a:schemeClr val="tx1"/>
                </a:solidFill>
                <a:effectLst/>
                <a:latin typeface="+mn-lt"/>
                <a:ea typeface="+mn-ea"/>
                <a:cs typeface="+mn-cs"/>
              </a:rPr>
              <a:t>CE : </a:t>
            </a:r>
            <a:r>
              <a:rPr lang="fr-BE" sz="1200" kern="1200" dirty="0">
                <a:solidFill>
                  <a:schemeClr val="tx1"/>
                </a:solidFill>
                <a:effectLst/>
                <a:latin typeface="+mn-lt"/>
                <a:ea typeface="+mn-ea"/>
                <a:cs typeface="+mn-cs"/>
              </a:rPr>
              <a:t>info et consultations (avant l’introduction du télétravail). Avis sur l’implications sur les conditions de travail, de rendements de l’entreprise. Introduction de « nouvelles technologies ». L’employeur prend la décision finale.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b="1" kern="1200" dirty="0">
                <a:solidFill>
                  <a:schemeClr val="tx1"/>
                </a:solidFill>
                <a:effectLst/>
                <a:latin typeface="+mn-lt"/>
                <a:ea typeface="+mn-ea"/>
                <a:cs typeface="+mn-cs"/>
              </a:rPr>
              <a:t>CPPT : </a:t>
            </a:r>
            <a:r>
              <a:rPr lang="fr-BE" sz="1200" kern="1200" dirty="0">
                <a:solidFill>
                  <a:schemeClr val="tx1"/>
                </a:solidFill>
                <a:effectLst/>
                <a:latin typeface="+mn-lt"/>
                <a:ea typeface="+mn-ea"/>
                <a:cs typeface="+mn-cs"/>
              </a:rPr>
              <a:t>Droit de formuler des avis sur les aspects relatifs au bien-être au travail (« droit à la déconnexion »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(à défaut de CCPT, c’est la délégation syndicale qui exo ce contrôle : uniquement pour le bien-être au travail)</a:t>
            </a:r>
            <a:endParaRPr lang="fr-BE"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45</a:t>
            </a:fld>
            <a:endParaRPr lang="fr-BE"/>
          </a:p>
        </p:txBody>
      </p:sp>
    </p:spTree>
    <p:extLst>
      <p:ext uri="{BB962C8B-B14F-4D97-AF65-F5344CB8AC3E}">
        <p14:creationId xmlns:p14="http://schemas.microsoft.com/office/powerpoint/2010/main" val="372699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a:t>
            </a:fld>
            <a:endParaRPr lang="fr-BE"/>
          </a:p>
        </p:txBody>
      </p:sp>
    </p:spTree>
    <p:extLst>
      <p:ext uri="{BB962C8B-B14F-4D97-AF65-F5344CB8AC3E}">
        <p14:creationId xmlns:p14="http://schemas.microsoft.com/office/powerpoint/2010/main" val="4172532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Uniquement ceux qui ont un ce ou un </a:t>
            </a:r>
            <a:r>
              <a:rPr lang="fr-FR" sz="1200" kern="1200" dirty="0" err="1">
                <a:solidFill>
                  <a:schemeClr val="tx1"/>
                </a:solidFill>
                <a:effectLst/>
                <a:latin typeface="+mn-lt"/>
                <a:ea typeface="+mn-ea"/>
                <a:cs typeface="+mn-cs"/>
              </a:rPr>
              <a:t>cppt</a:t>
            </a:r>
            <a:r>
              <a:rPr lang="fr-FR" sz="1200" kern="1200" dirty="0">
                <a:solidFill>
                  <a:schemeClr val="tx1"/>
                </a:solidFill>
                <a:effectLst/>
                <a:latin typeface="+mn-lt"/>
                <a:ea typeface="+mn-ea"/>
                <a:cs typeface="+mn-cs"/>
              </a:rPr>
              <a:t> ou une délégation syndicale)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46</a:t>
            </a:fld>
            <a:endParaRPr lang="fr-BE"/>
          </a:p>
        </p:txBody>
      </p:sp>
    </p:spTree>
    <p:extLst>
      <p:ext uri="{BB962C8B-B14F-4D97-AF65-F5344CB8AC3E}">
        <p14:creationId xmlns:p14="http://schemas.microsoft.com/office/powerpoint/2010/main" val="3329446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Dans le cas du télétravail structurel, l'employeur choisira l'option qui convient le mieux à la culture ou à l'activité de son entreprise. La CCT 85 stipule uniquement que </a:t>
            </a:r>
            <a:r>
              <a:rPr lang="fr-BE" b="1" dirty="0"/>
              <a:t>l'accord écrit doit préciser "la fréquence du télétravail et éventuellement, les jours pendant lesquels le télétravail est effectué et le cas échéant les jours et/ou heures de présence dans l'entreprise </a:t>
            </a:r>
            <a:r>
              <a:rPr lang="fr-BE" dirty="0"/>
              <a:t>" (voir articles 2, 6 et 10 CCT 85). Ainsi, pour les employés qui voyagent fréquemment, par exemple, un nombre de jours de télétravail par semaine peut être convenu, sans préciser quels jours de la semaine ("2 jours par semaine"). Cependant, les employeurs préfèrent souvent ne pas définir un jour fixe de télétravail dans (addendum du ) le contrat de travail ( bien qu'il soit possible de le faire ). </a:t>
            </a:r>
            <a:r>
              <a:rPr lang="fr-BE" b="1" dirty="0"/>
              <a:t>L'idée derrière cela est de rester flexible lorsque l'employé doit être exceptionnellement présent au bureau</a:t>
            </a:r>
            <a:r>
              <a:rPr lang="fr-BE" dirty="0"/>
              <a:t>. Il existe toutefois d'autres philosophies : certains employeurs définissent explicitement le ou les jours de la semaine concernés ou stipulent un jour de présence obligatoire au bureau. Bien entendu, même dans le cas d'une journée de télétravail flexible, des accords concrets doivent être conclus au niveau de l'équipe. Cela permet d'assurer un bon fonctionnement (réunion d'équipe, etc.).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Les modalités de prise en charge par l’employeur des frais et coûts liés au télétravail : il s’agit d’un complément en plus de la rémunération mensuelle du télétravailleur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tâche intellectuelle nécessitant de pouvoir se concentrer et travailler au calme -&gt; création d’une 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L’exo du télétravail suppose des coûts pour le travailleur (utilisation de ses propres équipements, chauffage …). Obligation de l’employeur, en vertu de l’article 9, de prendre en charge les coûts de connexion et de télécommunication supportés par le travailleur. Le paiement d’une indemnité supplémentaire pas obligatoire pour l’employeur, mais reste une bonne pratique.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47</a:t>
            </a:fld>
            <a:endParaRPr lang="fr-BE"/>
          </a:p>
        </p:txBody>
      </p:sp>
    </p:spTree>
    <p:extLst>
      <p:ext uri="{BB962C8B-B14F-4D97-AF65-F5344CB8AC3E}">
        <p14:creationId xmlns:p14="http://schemas.microsoft.com/office/powerpoint/2010/main" val="2789081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fréquence du télétravail , le nombre de jours de télétravail et le nombre de jours/heures de présence dans </a:t>
            </a:r>
            <a:r>
              <a:rPr lang="fr-BE" dirty="0" err="1"/>
              <a:t>l’asbl</a:t>
            </a:r>
            <a:r>
              <a:rPr lang="fr-BE" dirty="0"/>
              <a:t> (inutile de modifier le règlement de travail, l’appréciation de l’employeur suffit)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BE" dirty="0"/>
              <a:t>L’écrit </a:t>
            </a:r>
            <a:r>
              <a:rPr lang="fr-BE" b="1" u="sng" dirty="0"/>
              <a:t>peut</a:t>
            </a:r>
            <a:r>
              <a:rPr lang="fr-BE" dirty="0"/>
              <a:t> mentionner :</a:t>
            </a:r>
          </a:p>
          <a:p>
            <a:pPr lvl="1"/>
            <a:r>
              <a:rPr lang="fr-BE" dirty="0"/>
              <a:t>la période convenue comme étant laquelle le télétravail sera effectué</a:t>
            </a:r>
          </a:p>
          <a:p>
            <a:r>
              <a:rPr lang="fr-BE" dirty="0"/>
              <a:t>Le règlement de travail pourrait également le mentionner</a:t>
            </a:r>
          </a:p>
          <a:p>
            <a:r>
              <a:rPr lang="fr-FR" sz="1200" kern="1200" dirty="0">
                <a:solidFill>
                  <a:schemeClr val="tx1"/>
                </a:solidFill>
                <a:effectLst/>
                <a:latin typeface="+mn-lt"/>
                <a:ea typeface="+mn-ea"/>
                <a:cs typeface="+mn-cs"/>
              </a:rPr>
              <a:t>(</a:t>
            </a:r>
            <a:r>
              <a:rPr lang="fr-BE" b="1" dirty="0">
                <a:solidFill>
                  <a:schemeClr val="accent3"/>
                </a:solidFill>
              </a:rPr>
              <a:t>Art.6, §2bis CCT n°85 </a:t>
            </a:r>
          </a:p>
          <a:p>
            <a:r>
              <a:rPr lang="fr-BE" b="1" dirty="0">
                <a:solidFill>
                  <a:schemeClr val="accent3"/>
                </a:solidFill>
              </a:rPr>
              <a:t>Art. 10, §2 loi du 8 avril 1965 instituant les règlements de travail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48</a:t>
            </a:fld>
            <a:endParaRPr lang="fr-BE"/>
          </a:p>
        </p:txBody>
      </p:sp>
    </p:spTree>
    <p:extLst>
      <p:ext uri="{BB962C8B-B14F-4D97-AF65-F5344CB8AC3E}">
        <p14:creationId xmlns:p14="http://schemas.microsoft.com/office/powerpoint/2010/main" val="2981933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ne met donc pas fin au contrat (sans préavis, ni indemnité)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49</a:t>
            </a:fld>
            <a:endParaRPr lang="fr-BE"/>
          </a:p>
        </p:txBody>
      </p:sp>
    </p:spTree>
    <p:extLst>
      <p:ext uri="{BB962C8B-B14F-4D97-AF65-F5344CB8AC3E}">
        <p14:creationId xmlns:p14="http://schemas.microsoft.com/office/powerpoint/2010/main" val="1114896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51</a:t>
            </a:fld>
            <a:endParaRPr lang="fr-BE"/>
          </a:p>
        </p:txBody>
      </p:sp>
    </p:spTree>
    <p:extLst>
      <p:ext uri="{BB962C8B-B14F-4D97-AF65-F5344CB8AC3E}">
        <p14:creationId xmlns:p14="http://schemas.microsoft.com/office/powerpoint/2010/main" val="3544999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52</a:t>
            </a:fld>
            <a:endParaRPr lang="fr-BE"/>
          </a:p>
        </p:txBody>
      </p:sp>
    </p:spTree>
    <p:extLst>
      <p:ext uri="{BB962C8B-B14F-4D97-AF65-F5344CB8AC3E}">
        <p14:creationId xmlns:p14="http://schemas.microsoft.com/office/powerpoint/2010/main" val="1909223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a:t>La nature du travail ou des activités du télétravailleur doit être compatible avec le travail à distance. </a:t>
            </a: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modalités de la demande formulées telle que prévue dans une CCT ou le règlement de travail.</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Accord commun entre l’employeur et le télétravailleur</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L’employeur peut refuser la demande mais devra informer le plus rapidement possible le travailleur par écrit en indiquant les motifs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54</a:t>
            </a:fld>
            <a:endParaRPr lang="fr-BE"/>
          </a:p>
        </p:txBody>
      </p:sp>
    </p:spTree>
    <p:extLst>
      <p:ext uri="{BB962C8B-B14F-4D97-AF65-F5344CB8AC3E}">
        <p14:creationId xmlns:p14="http://schemas.microsoft.com/office/powerpoint/2010/main" val="3821463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De façon ponctuelle = dans un nombre de cas définis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Alerte travail à domicile </a:t>
            </a:r>
            <a:r>
              <a:rPr lang="fr-FR" sz="1200" kern="1200" dirty="0">
                <a:solidFill>
                  <a:schemeClr val="tx1"/>
                </a:solidFill>
                <a:effectLst/>
                <a:latin typeface="+mn-lt"/>
                <a:ea typeface="+mn-ea"/>
                <a:cs typeface="+mn-cs"/>
              </a:rPr>
              <a:t>-&gt;</a:t>
            </a:r>
            <a:r>
              <a:rPr lang="fr-BE" dirty="0"/>
              <a:t>Afin de limiter au maximum les perturbations de la circulation en raison de routes glissantes, de pluies verglaçantes ou de neige dorénavant, en cas de code orange ou rouge, le système d’avertissement de l’IRM activera une alerte travail à domicile, ce qui doit permettre aux employeurs et travailleurs d’avoir recours au travail à domicile à (plus) grande échelle et de réduire ainsi le débit de circulation.</a:t>
            </a:r>
          </a:p>
          <a:p>
            <a:pPr marL="0" marR="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BE" dirty="0"/>
              <a:t>Etant donné que les conditions climatiques peuvent changer rapidement et que l’IRM (= Institut Royal Météorologique) fait parfois précéder le code orange du code jaune, il est recommandé de décider le jour même, sur base de l’avertissement de 6h du matin (des cas précédents ont montré qu’un code jaune la veille peut devenir un code orange ou rouge le lendemain).</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55</a:t>
            </a:fld>
            <a:endParaRPr lang="fr-BE"/>
          </a:p>
        </p:txBody>
      </p:sp>
    </p:spTree>
    <p:extLst>
      <p:ext uri="{BB962C8B-B14F-4D97-AF65-F5344CB8AC3E}">
        <p14:creationId xmlns:p14="http://schemas.microsoft.com/office/powerpoint/2010/main" val="1591150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a:t>Ce type de télétravail est effectué pour des raisons propres à un moment donné et occasionnellement pour des raisons de force majeure ou personnelles, qui empêchent le salarié d'effectuer son travail dans les locaux de l'employeur.</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56</a:t>
            </a:fld>
            <a:endParaRPr lang="fr-BE"/>
          </a:p>
        </p:txBody>
      </p:sp>
    </p:spTree>
    <p:extLst>
      <p:ext uri="{BB962C8B-B14F-4D97-AF65-F5344CB8AC3E}">
        <p14:creationId xmlns:p14="http://schemas.microsoft.com/office/powerpoint/2010/main" val="2686352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57</a:t>
            </a:fld>
            <a:endParaRPr lang="fr-BE"/>
          </a:p>
        </p:txBody>
      </p:sp>
    </p:spTree>
    <p:extLst>
      <p:ext uri="{BB962C8B-B14F-4D97-AF65-F5344CB8AC3E}">
        <p14:creationId xmlns:p14="http://schemas.microsoft.com/office/powerpoint/2010/main" val="129637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Dynamique de groupe</a:t>
            </a:r>
          </a:p>
          <a:p>
            <a:r>
              <a:rPr lang="fr-FR" dirty="0" err="1"/>
              <a:t>Ice</a:t>
            </a:r>
            <a:r>
              <a:rPr lang="fr-FR" dirty="0"/>
              <a:t> </a:t>
            </a:r>
            <a:r>
              <a:rPr lang="fr-FR" dirty="0" err="1"/>
              <a:t>breaking</a:t>
            </a:r>
            <a:r>
              <a:rPr lang="fr-FR" dirty="0"/>
              <a:t> :</a:t>
            </a:r>
            <a:r>
              <a:rPr lang="fr-FR" baseline="0" dirty="0"/>
              <a:t> </a:t>
            </a:r>
          </a:p>
          <a:p>
            <a:r>
              <a:rPr lang="fr-FR" baseline="0" dirty="0"/>
              <a:t>DIXIT </a:t>
            </a:r>
          </a:p>
          <a:p>
            <a:r>
              <a:rPr lang="fr-FR" baseline="0" dirty="0"/>
              <a:t>2 mots qui décrivent votre intention aujourd’hui </a:t>
            </a:r>
          </a:p>
          <a:p>
            <a:r>
              <a:rPr lang="fr-FR" baseline="0" dirty="0"/>
              <a:t>« Je vais considéré cette journée de formation comme une réussite si...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4</a:t>
            </a:fld>
            <a:endParaRPr lang="fr-BE"/>
          </a:p>
        </p:txBody>
      </p:sp>
    </p:spTree>
    <p:extLst>
      <p:ext uri="{BB962C8B-B14F-4D97-AF65-F5344CB8AC3E}">
        <p14:creationId xmlns:p14="http://schemas.microsoft.com/office/powerpoint/2010/main" val="3387616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58</a:t>
            </a:fld>
            <a:endParaRPr lang="fr-BE"/>
          </a:p>
        </p:txBody>
      </p:sp>
    </p:spTree>
    <p:extLst>
      <p:ext uri="{BB962C8B-B14F-4D97-AF65-F5344CB8AC3E}">
        <p14:creationId xmlns:p14="http://schemas.microsoft.com/office/powerpoint/2010/main" val="2071490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question des travailleurs mobiles ne se pose pas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60</a:t>
            </a:fld>
            <a:endParaRPr lang="fr-BE"/>
          </a:p>
        </p:txBody>
      </p:sp>
    </p:spTree>
    <p:extLst>
      <p:ext uri="{BB962C8B-B14F-4D97-AF65-F5344CB8AC3E}">
        <p14:creationId xmlns:p14="http://schemas.microsoft.com/office/powerpoint/2010/main" val="32067897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62</a:t>
            </a:fld>
            <a:endParaRPr lang="fr-BE"/>
          </a:p>
        </p:txBody>
      </p:sp>
    </p:spTree>
    <p:extLst>
      <p:ext uri="{BB962C8B-B14F-4D97-AF65-F5344CB8AC3E}">
        <p14:creationId xmlns:p14="http://schemas.microsoft.com/office/powerpoint/2010/main" val="11461389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Autonomie (encadrée) gestion </a:t>
            </a:r>
            <a:r>
              <a:rPr lang="fr-FR" sz="1200" kern="1200" dirty="0" err="1">
                <a:solidFill>
                  <a:schemeClr val="tx1"/>
                </a:solidFill>
                <a:effectLst/>
                <a:latin typeface="+mn-lt"/>
                <a:ea typeface="+mn-ea"/>
                <a:cs typeface="+mn-cs"/>
              </a:rPr>
              <a:t>tvl</a:t>
            </a: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Respect durée </a:t>
            </a:r>
            <a:r>
              <a:rPr lang="fr-FR" sz="1200" kern="1200" dirty="0" err="1">
                <a:solidFill>
                  <a:schemeClr val="tx1"/>
                </a:solidFill>
                <a:effectLst/>
                <a:latin typeface="+mn-lt"/>
                <a:ea typeface="+mn-ea"/>
                <a:cs typeface="+mn-cs"/>
              </a:rPr>
              <a:t>tvl</a:t>
            </a:r>
            <a:r>
              <a:rPr lang="fr-FR" sz="1200" kern="1200" dirty="0">
                <a:solidFill>
                  <a:schemeClr val="tx1"/>
                </a:solidFill>
                <a:effectLst/>
                <a:latin typeface="+mn-lt"/>
                <a:ea typeface="+mn-ea"/>
                <a:cs typeface="+mn-cs"/>
              </a:rPr>
              <a:t> dans l’entreprise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Même nbre d’heures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BE" dirty="0"/>
              <a:t>Le télétravailleur doit donc </a:t>
            </a:r>
            <a:r>
              <a:rPr lang="fr-BE" b="1" dirty="0"/>
              <a:t>organiser son temps de travail dans le cadre du temps de travail applicable dans l'entreprise mais sans devoir respecter strictement l'horaire. </a:t>
            </a:r>
            <a:r>
              <a:rPr lang="fr-BE" dirty="0"/>
              <a:t>Pour le télétravail structurel, la CCT n° 85 stipule que l'horaire de télétravail doit uniquement </a:t>
            </a:r>
            <a:r>
              <a:rPr lang="fr-BE" b="1" dirty="0"/>
              <a:t>indiquer de quand à quand l'employé doit être disponible et combien d'heures il doit travailler dans une journée</a:t>
            </a:r>
            <a:r>
              <a:rPr lang="fr-BE" dirty="0"/>
              <a:t>. Conformément à la loi sur le travail faisable et maniable, cela s'applique également au télétravail occasionnel. </a:t>
            </a:r>
          </a:p>
          <a:p>
            <a:pPr marL="0" marR="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r>
              <a:rPr lang="fr-BE" dirty="0"/>
              <a:t>En l'absence d'accords spécifiques contraires, le télétravailleur suit donc les horaires en vigueur dans l'entreprise, en tenant compte du fait que i) le télétravailleur organise son propre travail et ii) des périodes de (non)disponibilité s'appliquent. </a:t>
            </a:r>
          </a:p>
          <a:p>
            <a:br>
              <a:rPr lang="fr-BE" dirty="0"/>
            </a:br>
            <a:r>
              <a:rPr lang="fr-BE" dirty="0"/>
              <a:t>L'employeur est tenu de toujours garder à l'esprit que le télétravail reste une </a:t>
            </a:r>
            <a:r>
              <a:rPr lang="fr-BE" b="1" dirty="0"/>
              <a:t>question de confiance </a:t>
            </a:r>
            <a:r>
              <a:rPr lang="fr-BE" dirty="0"/>
              <a:t>car le télétravailleur choisit souvent son propre temps de travail dans le cadre déterminé par l'employeur. Là encore, les accords et les discussions avec le chef d'équipe sont essentiels pour garantir que les règles soient correctement mises en œuvre et respectées.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63</a:t>
            </a:fld>
            <a:endParaRPr lang="fr-BE"/>
          </a:p>
        </p:txBody>
      </p:sp>
    </p:spTree>
    <p:extLst>
      <p:ext uri="{BB962C8B-B14F-4D97-AF65-F5344CB8AC3E}">
        <p14:creationId xmlns:p14="http://schemas.microsoft.com/office/powerpoint/2010/main" val="1093179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Pas de cadre strict afin de le mettre en œuvre (vs télétravail structurel). Un simple mail pourrait suffire.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Si un cadre de télétravail est établi, cela implique en pratique de négocier avec les syndicats -&gt; difficile pour les frais à rembourser</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65</a:t>
            </a:fld>
            <a:endParaRPr lang="fr-BE"/>
          </a:p>
        </p:txBody>
      </p:sp>
    </p:spTree>
    <p:extLst>
      <p:ext uri="{BB962C8B-B14F-4D97-AF65-F5344CB8AC3E}">
        <p14:creationId xmlns:p14="http://schemas.microsoft.com/office/powerpoint/2010/main" val="4012304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66</a:t>
            </a:fld>
            <a:endParaRPr lang="fr-BE"/>
          </a:p>
        </p:txBody>
      </p:sp>
    </p:spTree>
    <p:extLst>
      <p:ext uri="{BB962C8B-B14F-4D97-AF65-F5344CB8AC3E}">
        <p14:creationId xmlns:p14="http://schemas.microsoft.com/office/powerpoint/2010/main" val="4122845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67</a:t>
            </a:fld>
            <a:endParaRPr lang="fr-BE"/>
          </a:p>
        </p:txBody>
      </p:sp>
    </p:spTree>
    <p:extLst>
      <p:ext uri="{BB962C8B-B14F-4D97-AF65-F5344CB8AC3E}">
        <p14:creationId xmlns:p14="http://schemas.microsoft.com/office/powerpoint/2010/main" val="4290506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68</a:t>
            </a:fld>
            <a:endParaRPr lang="fr-BE"/>
          </a:p>
        </p:txBody>
      </p:sp>
    </p:spTree>
    <p:extLst>
      <p:ext uri="{BB962C8B-B14F-4D97-AF65-F5344CB8AC3E}">
        <p14:creationId xmlns:p14="http://schemas.microsoft.com/office/powerpoint/2010/main" val="416476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Un certain nombre d’employeurs se sont dotés d’un cadre juridique de télétravail durant la crise sanitaire. Il s’agissait soit :</a:t>
            </a:r>
          </a:p>
          <a:p>
            <a:r>
              <a:rPr lang="fr-BE" dirty="0"/>
              <a:t>D‘accords collectifs ou individuels pour encadrer le télétravail dans le cadre de la crise sanitaire (jusqu’au 31 décembre 2020). Ceux-ci étaient réalisés sur base de la CCT n°85 (télétravail structurel) ou la loi du 5 mars 2007 (télétravail occasionnel) ou s’en inspiraient de façon minimaliste</a:t>
            </a:r>
          </a:p>
          <a:p>
            <a:endParaRPr lang="fr-BE" dirty="0"/>
          </a:p>
          <a:p>
            <a:r>
              <a:rPr lang="fr-BE" dirty="0"/>
              <a:t>D’un cadre juridique développé dans le respect de la CCT n°149 (à partir du 1er janvier 2021)</a:t>
            </a:r>
          </a:p>
          <a:p>
            <a:pPr lvl="1"/>
            <a:r>
              <a:rPr lang="fr-BE" dirty="0"/>
              <a:t>CCT d’entreprise</a:t>
            </a:r>
          </a:p>
          <a:p>
            <a:pPr lvl="1"/>
            <a:r>
              <a:rPr lang="fr-BE" dirty="0"/>
              <a:t>Modification du règlement de travail</a:t>
            </a:r>
          </a:p>
          <a:p>
            <a:pPr lvl="1"/>
            <a:r>
              <a:rPr lang="fr-BE" dirty="0"/>
              <a:t>Accords collectifs</a:t>
            </a:r>
          </a:p>
          <a:p>
            <a:pPr lvl="1"/>
            <a:r>
              <a:rPr lang="fr-BE" dirty="0"/>
              <a:t>Politique de télétravail</a:t>
            </a:r>
          </a:p>
          <a:p>
            <a:pPr lvl="1"/>
            <a:r>
              <a:rPr lang="fr-BE" dirty="0"/>
              <a:t>Accords individuels</a:t>
            </a:r>
          </a:p>
          <a:p>
            <a:endParaRPr lang="fr-BE" dirty="0"/>
          </a:p>
          <a:p>
            <a:r>
              <a:rPr lang="fr-BE" dirty="0"/>
              <a:t>Depuis le 1er septembre 2021, le télétravail n’est plus obligatoire ni recommandé. On peut en déduire que la CCT 149 ne s’applique plus. C’est la raison pour laquelle le gouvernement recommande la mise en place du télétravail structurel.</a:t>
            </a:r>
          </a:p>
          <a:p>
            <a:endParaRPr lang="fr-BE" dirty="0"/>
          </a:p>
          <a:p>
            <a:r>
              <a:rPr lang="fr-BE" dirty="0"/>
              <a:t>Cependant, les instruments juridiques élaborés à l’échelle de votre </a:t>
            </a:r>
            <a:r>
              <a:rPr lang="fr-BE" dirty="0" err="1"/>
              <a:t>asbl</a:t>
            </a:r>
            <a:r>
              <a:rPr lang="fr-BE" dirty="0"/>
              <a:t> durant cette période peuvent être réutilisés. Il s’agira de </a:t>
            </a:r>
            <a:r>
              <a:rPr lang="fr-BE" b="1" u="sng" dirty="0"/>
              <a:t>confronter ce cadre juridique existant avec celui de la CCT n°85 et de prévoir les mentions obligatoires qui seraient manquantes.</a:t>
            </a:r>
          </a:p>
          <a:p>
            <a:endParaRPr lang="fr-BE" b="1" u="sng" dirty="0"/>
          </a:p>
          <a:p>
            <a:r>
              <a:rPr lang="fr-BE" b="1" u="sng" dirty="0"/>
              <a:t>Le télétravail est à nouveau obligatoire depuis le 20 novembre 2021. Plus depuis mars.</a:t>
            </a:r>
          </a:p>
          <a:p>
            <a:endParaRPr lang="fr-BE" b="1" u="sng" dirty="0"/>
          </a:p>
          <a:p>
            <a:r>
              <a:rPr lang="fr-BE" dirty="0"/>
              <a:t>La mise en œuvre du télétravail COVID-19 supposait soit :</a:t>
            </a:r>
          </a:p>
          <a:p>
            <a:pPr lvl="1"/>
            <a:r>
              <a:rPr lang="fr-BE" dirty="0"/>
              <a:t>Une CCT d’entreprise </a:t>
            </a:r>
            <a:r>
              <a:rPr lang="fr-BE" u="sng" dirty="0"/>
              <a:t>OU</a:t>
            </a:r>
            <a:endParaRPr lang="fr-BE" dirty="0"/>
          </a:p>
          <a:p>
            <a:pPr lvl="1"/>
            <a:r>
              <a:rPr lang="fr-BE" dirty="0"/>
              <a:t>Un accord individuel au contrat de travail </a:t>
            </a:r>
            <a:r>
              <a:rPr lang="fr-BE" u="sng" dirty="0"/>
              <a:t>OU</a:t>
            </a:r>
            <a:endParaRPr lang="fr-BE" dirty="0"/>
          </a:p>
          <a:p>
            <a:pPr lvl="1"/>
            <a:r>
              <a:rPr lang="fr-BE" dirty="0"/>
              <a:t>Un avenant (une modification) au règlement de travail </a:t>
            </a:r>
            <a:r>
              <a:rPr lang="fr-BE" u="sng" dirty="0"/>
              <a:t>OU</a:t>
            </a:r>
            <a:endParaRPr lang="fr-BE" dirty="0"/>
          </a:p>
          <a:p>
            <a:pPr lvl="1"/>
            <a:r>
              <a:rPr lang="fr-BE" dirty="0"/>
              <a:t>Une Policy de télétravail </a:t>
            </a:r>
            <a:r>
              <a:rPr lang="fr-BE" u="sng" dirty="0"/>
              <a:t>OU</a:t>
            </a:r>
            <a:endParaRPr lang="fr-BE" dirty="0"/>
          </a:p>
          <a:p>
            <a:pPr lvl="1"/>
            <a:r>
              <a:rPr lang="fr-BE" dirty="0"/>
              <a:t>Une politique de télétravail (concertation sociale)</a:t>
            </a:r>
          </a:p>
          <a:p>
            <a:r>
              <a:rPr lang="fr-BE" dirty="0"/>
              <a:t>L’employeur devait informer les travailleurs, </a:t>
            </a:r>
            <a:r>
              <a:rPr lang="fr-BE" b="1" u="sng" dirty="0"/>
              <a:t>explicitement</a:t>
            </a:r>
            <a:r>
              <a:rPr lang="fr-BE" dirty="0"/>
              <a:t>, des modalités du télétravail. </a:t>
            </a:r>
          </a:p>
          <a:p>
            <a:pPr lvl="1"/>
            <a:r>
              <a:rPr lang="fr-BE" dirty="0"/>
              <a:t>Par e-mail, via une réunion en ligne …</a:t>
            </a:r>
          </a:p>
          <a:p>
            <a:endParaRPr lang="fr-BE" dirty="0"/>
          </a:p>
          <a:p>
            <a:r>
              <a:rPr lang="fr-BE" dirty="0"/>
              <a:t>La CCT n°149 est </a:t>
            </a:r>
            <a:r>
              <a:rPr lang="fr-BE" b="1" dirty="0"/>
              <a:t>temporaire</a:t>
            </a:r>
            <a:r>
              <a:rPr lang="fr-BE" dirty="0"/>
              <a:t> :</a:t>
            </a:r>
          </a:p>
          <a:p>
            <a:pPr lvl="1"/>
            <a:r>
              <a:rPr lang="fr-BE" dirty="0"/>
              <a:t>en vigueur jusqu’au 31 mars 2022 </a:t>
            </a:r>
            <a:r>
              <a:rPr lang="fr-BE" b="1" u="sng" dirty="0"/>
              <a:t>ou</a:t>
            </a:r>
            <a:endParaRPr lang="fr-BE" dirty="0"/>
          </a:p>
          <a:p>
            <a:pPr lvl="1"/>
            <a:r>
              <a:rPr lang="fr-BE" dirty="0"/>
              <a:t>en vigueur jusqu’au moment où elle devient sans objet</a:t>
            </a:r>
          </a:p>
          <a:p>
            <a:pPr lvl="2"/>
            <a:r>
              <a:rPr lang="fr-BE" dirty="0"/>
              <a:t> </a:t>
            </a:r>
            <a:r>
              <a:rPr lang="fr-BE" i="1" dirty="0">
                <a:solidFill>
                  <a:srgbClr val="FF0000"/>
                </a:solidFill>
              </a:rPr>
              <a:t>la crise sanitaire prend fin et les autorités lèvent les mesures de télétravail obligatoires ou recommandé</a:t>
            </a:r>
            <a:r>
              <a:rPr lang="fr-BE" dirty="0">
                <a:solidFill>
                  <a:srgbClr val="FF0000"/>
                </a:solidFill>
              </a:rPr>
              <a:t>s</a:t>
            </a:r>
            <a:r>
              <a:rPr lang="fr-BE" dirty="0"/>
              <a:t> (avis n°2.195 du CNT)</a:t>
            </a:r>
          </a:p>
          <a:p>
            <a:r>
              <a:rPr lang="fr-BE" dirty="0"/>
              <a:t>Le télétravail COVID-19 offre un cadre permettant de mettre en œuvre le télétravail, pour toutes les entreprises qui n’en avaient pas </a:t>
            </a:r>
            <a:r>
              <a:rPr lang="fr-BE" b="1" u="sng" dirty="0"/>
              <a:t>avant le 1</a:t>
            </a:r>
            <a:r>
              <a:rPr lang="fr-BE" b="1" u="sng" baseline="30000" dirty="0"/>
              <a:t>e</a:t>
            </a:r>
            <a:r>
              <a:rPr lang="fr-BE" b="1" u="sng" dirty="0"/>
              <a:t> janvier 2021</a:t>
            </a:r>
            <a:r>
              <a:rPr lang="fr-BE" dirty="0"/>
              <a:t>. </a:t>
            </a:r>
          </a:p>
          <a:p>
            <a:r>
              <a:rPr lang="fr-BE" dirty="0"/>
              <a:t>Suppose que le télétravail soit obligatoire ou hautement recommandé</a:t>
            </a:r>
            <a:endParaRPr lang="fr-BE" b="1" u="sng" dirty="0"/>
          </a:p>
          <a:p>
            <a:r>
              <a:rPr lang="fr-BE" sz="1200" b="0" i="0" u="none" strike="noStrike" kern="1200" dirty="0">
                <a:solidFill>
                  <a:schemeClr val="tx1"/>
                </a:solidFill>
                <a:effectLst/>
                <a:latin typeface="+mn-lt"/>
                <a:ea typeface="+mn-ea"/>
                <a:cs typeface="+mn-cs"/>
              </a:rPr>
              <a:t>Article 2 de la CCT 149 : « La présente convention s’applique au télétravail rendu obligatoire ou recommandé par les autorités publiques dans le cadre des mesures prises pour lutter contre la propagation du coronavirus. » Vu que le télétravail n’est plus obligatoire ni recommandé, on peut déduire de cet article 2 que la CCT 149 ne s’applique plus.</a:t>
            </a:r>
          </a:p>
          <a:p>
            <a:r>
              <a:rPr lang="fr-BE" sz="1200" b="0" i="0" u="none" strike="noStrike" kern="1200" dirty="0">
                <a:solidFill>
                  <a:schemeClr val="tx1"/>
                </a:solidFill>
                <a:effectLst/>
                <a:latin typeface="+mn-lt"/>
                <a:ea typeface="+mn-ea"/>
                <a:cs typeface="+mn-cs"/>
              </a:rPr>
              <a:t> </a:t>
            </a:r>
          </a:p>
          <a:p>
            <a:r>
              <a:rPr lang="fr-BE" sz="1200" b="0" i="0" u="none" strike="noStrike" kern="1200" dirty="0">
                <a:solidFill>
                  <a:schemeClr val="tx1"/>
                </a:solidFill>
                <a:effectLst/>
                <a:latin typeface="+mn-lt"/>
                <a:ea typeface="+mn-ea"/>
                <a:cs typeface="+mn-cs"/>
              </a:rPr>
              <a:t>Il reste qu’il faut veiller à ce que tout le monde ait la même interprétation et cela ne peut être possible selon nous qu’au CNT puisque ce sont ses membres qui ont conclu la CCT 149. Il faut en effet d’abord épuiser cet aspect avant de répondre aux questions de savoir ce qu’on fait dans l’hypothèse où il faut considérer que la CCT 149 a cessé de produire ses effets.</a:t>
            </a:r>
          </a:p>
          <a:p>
            <a:endParaRPr lang="fr-BE" sz="1200" b="0" i="0" u="none" strike="noStrike" kern="1200" dirty="0">
              <a:solidFill>
                <a:schemeClr val="tx1"/>
              </a:solidFill>
              <a:effectLst/>
              <a:latin typeface="+mn-lt"/>
              <a:ea typeface="+mn-ea"/>
              <a:cs typeface="+mn-cs"/>
            </a:endParaRPr>
          </a:p>
          <a:p>
            <a:r>
              <a:rPr lang="fr-BE" dirty="0"/>
              <a:t>La mise en œuvre du télétravail COVID-19 suppose soit :</a:t>
            </a:r>
          </a:p>
          <a:p>
            <a:pPr lvl="1"/>
            <a:r>
              <a:rPr lang="fr-BE" dirty="0"/>
              <a:t>Une CCT d’entreprise </a:t>
            </a:r>
            <a:r>
              <a:rPr lang="fr-BE" u="sng" dirty="0"/>
              <a:t>OU</a:t>
            </a:r>
            <a:endParaRPr lang="fr-BE" dirty="0"/>
          </a:p>
          <a:p>
            <a:pPr lvl="1"/>
            <a:r>
              <a:rPr lang="fr-BE" dirty="0"/>
              <a:t>Un accord individuel au contrat de travail </a:t>
            </a:r>
            <a:r>
              <a:rPr lang="fr-BE" u="sng" dirty="0"/>
              <a:t>OU</a:t>
            </a:r>
            <a:endParaRPr lang="fr-BE" dirty="0"/>
          </a:p>
          <a:p>
            <a:pPr lvl="1"/>
            <a:r>
              <a:rPr lang="fr-BE" dirty="0"/>
              <a:t>Un avenant (une modification) au règlement de travail </a:t>
            </a:r>
            <a:r>
              <a:rPr lang="fr-BE" u="sng" dirty="0"/>
              <a:t>OU</a:t>
            </a:r>
            <a:endParaRPr lang="fr-BE" dirty="0"/>
          </a:p>
          <a:p>
            <a:pPr lvl="1"/>
            <a:r>
              <a:rPr lang="fr-BE" dirty="0"/>
              <a:t>Une Policy de télétravail </a:t>
            </a:r>
            <a:r>
              <a:rPr lang="fr-BE" u="sng" dirty="0"/>
              <a:t>OU</a:t>
            </a:r>
            <a:endParaRPr lang="fr-BE" dirty="0"/>
          </a:p>
          <a:p>
            <a:pPr lvl="1"/>
            <a:r>
              <a:rPr lang="fr-BE" dirty="0"/>
              <a:t>Une politique de télétravail (concertation sociale)</a:t>
            </a:r>
          </a:p>
          <a:p>
            <a:r>
              <a:rPr lang="fr-BE" dirty="0"/>
              <a:t>L’employeur doit informer les travailleurs, </a:t>
            </a:r>
            <a:r>
              <a:rPr lang="fr-BE" b="1" u="sng" dirty="0"/>
              <a:t>explicitement</a:t>
            </a:r>
            <a:r>
              <a:rPr lang="fr-BE" dirty="0"/>
              <a:t>, des modalités du télétravail. </a:t>
            </a:r>
          </a:p>
          <a:p>
            <a:pPr lvl="1"/>
            <a:r>
              <a:rPr lang="fr-BE" dirty="0"/>
              <a:t>Par e-mail, via une réunion en ligne …</a:t>
            </a:r>
          </a:p>
          <a:p>
            <a:pPr>
              <a:buFont typeface="Arial" panose="020B0604020202020204" pitchFamily="34" charset="0"/>
              <a:buChar char="•"/>
            </a:pPr>
            <a:r>
              <a:rPr lang="fr-BE" dirty="0"/>
              <a:t>Les points suivants </a:t>
            </a:r>
            <a:r>
              <a:rPr lang="fr-BE" b="1" dirty="0"/>
              <a:t>devront</a:t>
            </a:r>
            <a:r>
              <a:rPr lang="fr-BE" dirty="0"/>
              <a:t> faire l’objet d’accords pour mettre en œuvre le télétravail dans </a:t>
            </a:r>
            <a:r>
              <a:rPr lang="fr-BE" dirty="0" err="1"/>
              <a:t>l’asbl</a:t>
            </a:r>
            <a:r>
              <a:rPr lang="fr-BE" dirty="0"/>
              <a:t> :</a:t>
            </a:r>
          </a:p>
          <a:p>
            <a:pPr lvl="1"/>
            <a:r>
              <a:rPr lang="fr-BE" dirty="0"/>
              <a:t>Équipements à mettre à disposition du travailleur par l’employeur</a:t>
            </a:r>
          </a:p>
          <a:p>
            <a:pPr lvl="1"/>
            <a:r>
              <a:rPr lang="fr-BE" dirty="0"/>
              <a:t>Assistance technique nécessaire au travailleur afin de télétravailler </a:t>
            </a:r>
          </a:p>
          <a:p>
            <a:pPr lvl="1"/>
            <a:r>
              <a:rPr lang="fr-BE" dirty="0"/>
              <a:t>Frais relatifs au télétravail seront pris en charge par l’employeur</a:t>
            </a:r>
          </a:p>
          <a:p>
            <a:pPr lvl="1"/>
            <a:r>
              <a:rPr lang="fr-BE" dirty="0"/>
              <a:t>Frais de connexions supplémentaires peuvent être pris en charge par l’employeur</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t>Souvent cela a abouti à une CCT d’</a:t>
            </a:r>
            <a:r>
              <a:rPr lang="fr-FR" sz="1200" dirty="0" err="1"/>
              <a:t>ent</a:t>
            </a:r>
            <a:r>
              <a:rPr lang="fr-FR" sz="1200" dirty="0"/>
              <a:t> (sociétés du secteur privé) -&gt; Peut aussi remplacer cette CCT par un nouveau cadre afin de mettre en œuvre le télétravail sur une base structurelle.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Frais relatifs au télétravail -&gt; il est possible qu’il n’y en ait pas d’autres si l’employeur prend déjà en charge une indemnité de bureau, par exemple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dirty="0"/>
          </a:p>
          <a:p>
            <a:pPr marL="0" indent="0">
              <a:spcBef>
                <a:spcPts val="0"/>
              </a:spcBef>
              <a:buClrTx/>
              <a:buNone/>
              <a:defRPr/>
            </a:pPr>
            <a:endParaRPr lang="fr-FR" sz="1200" dirty="0"/>
          </a:p>
          <a:p>
            <a:r>
              <a:rPr lang="fr-BE" dirty="0"/>
              <a:t>Les points suivants </a:t>
            </a:r>
            <a:r>
              <a:rPr lang="fr-BE" b="1" dirty="0"/>
              <a:t>pourront</a:t>
            </a:r>
            <a:r>
              <a:rPr lang="fr-BE" dirty="0"/>
              <a:t> faire l’objet d’accords pour mettre en œuvre le télétravail dans </a:t>
            </a:r>
            <a:r>
              <a:rPr lang="fr-BE" dirty="0" err="1"/>
              <a:t>l’asbl</a:t>
            </a:r>
            <a:r>
              <a:rPr lang="fr-BE" dirty="0"/>
              <a:t> :</a:t>
            </a:r>
          </a:p>
          <a:p>
            <a:pPr lvl="1"/>
            <a:r>
              <a:rPr lang="fr-BE" dirty="0"/>
              <a:t>Les horaires de travail</a:t>
            </a:r>
          </a:p>
          <a:p>
            <a:pPr lvl="1"/>
            <a:r>
              <a:rPr lang="fr-BE" dirty="0"/>
              <a:t>Les modalités de contrôle des résultats à atteindre pour le travailleur et/ou les critères d’évaluation</a:t>
            </a:r>
          </a:p>
          <a:p>
            <a:pPr lvl="1"/>
            <a:r>
              <a:rPr lang="fr-BE" dirty="0"/>
              <a:t>Les moments où le télétravailleur doit être joignable et par quels moyens (téléphone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69</a:t>
            </a:fld>
            <a:endParaRPr lang="fr-BE"/>
          </a:p>
        </p:txBody>
      </p:sp>
    </p:spTree>
    <p:extLst>
      <p:ext uri="{BB962C8B-B14F-4D97-AF65-F5344CB8AC3E}">
        <p14:creationId xmlns:p14="http://schemas.microsoft.com/office/powerpoint/2010/main" val="3390398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nl-BE" b="1"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71</a:t>
            </a:fld>
            <a:endParaRPr lang="fr-BE"/>
          </a:p>
        </p:txBody>
      </p:sp>
    </p:spTree>
    <p:extLst>
      <p:ext uri="{BB962C8B-B14F-4D97-AF65-F5344CB8AC3E}">
        <p14:creationId xmlns:p14="http://schemas.microsoft.com/office/powerpoint/2010/main" val="401992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LU" baseline="0" dirty="0"/>
          </a:p>
          <a:p>
            <a:pPr marL="0" indent="0">
              <a:buFontTx/>
              <a:buNone/>
            </a:pPr>
            <a:r>
              <a:rPr lang="fr-LU" b="1" baseline="0" dirty="0"/>
              <a:t>Rem: au niveau des </a:t>
            </a:r>
            <a:r>
              <a:rPr lang="fr-LU" b="1" baseline="0" dirty="0" err="1"/>
              <a:t>dias</a:t>
            </a:r>
            <a:r>
              <a:rPr lang="fr-LU" b="1" baseline="0" dirty="0"/>
              <a:t>/slides</a:t>
            </a:r>
            <a:r>
              <a:rPr lang="fr-LU" baseline="0" dirty="0"/>
              <a:t>: tout est imprimé pour que la matière soit disponible. Cependant, choix est fait des </a:t>
            </a:r>
            <a:r>
              <a:rPr lang="fr-LU" baseline="0" dirty="0" err="1"/>
              <a:t>dias</a:t>
            </a:r>
            <a:r>
              <a:rPr lang="fr-LU" baseline="0" dirty="0"/>
              <a:t>/slides présentées et de celles masquées pendant la formation.</a:t>
            </a:r>
          </a:p>
          <a:p>
            <a:pPr marL="0" indent="0">
              <a:buFontTx/>
              <a:buNone/>
            </a:pPr>
            <a:endParaRPr lang="fr-LU" baseline="0" dirty="0"/>
          </a:p>
          <a:p>
            <a:pPr marL="0" indent="0">
              <a:buFontTx/>
              <a:buNone/>
            </a:pPr>
            <a:r>
              <a:rPr lang="fr-LU" baseline="0" dirty="0"/>
              <a:t>Pendant les pauses, je peux répondre à des questions particulières dans une certaine mesure. </a:t>
            </a:r>
          </a:p>
          <a:p>
            <a:pPr marL="0" indent="0">
              <a:buFontTx/>
              <a:buNone/>
            </a:pPr>
            <a:r>
              <a:rPr lang="fr-LU" baseline="0" dirty="0"/>
              <a:t>S’il y a des questions qui demandent de la recherche : </a:t>
            </a:r>
          </a:p>
          <a:p>
            <a:pPr marL="228600" indent="-228600">
              <a:buFontTx/>
              <a:buAutoNum type="arabicParenR"/>
            </a:pPr>
            <a:r>
              <a:rPr lang="fr-LU" baseline="0" dirty="0"/>
              <a:t>Situation particulière : consulter votre fédé </a:t>
            </a:r>
          </a:p>
          <a:p>
            <a:pPr marL="228600" indent="-228600">
              <a:buFontTx/>
              <a:buAutoNum type="arabicParenR"/>
            </a:pPr>
            <a:r>
              <a:rPr lang="fr-LU" baseline="0" dirty="0"/>
              <a:t>Question collective : je fais une réponse écrite à tout le monde après la formation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a:t>
            </a:fld>
            <a:endParaRPr lang="fr-BE"/>
          </a:p>
        </p:txBody>
      </p:sp>
    </p:spTree>
    <p:extLst>
      <p:ext uri="{BB962C8B-B14F-4D97-AF65-F5344CB8AC3E}">
        <p14:creationId xmlns:p14="http://schemas.microsoft.com/office/powerpoint/2010/main" val="3366885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b="1" kern="1200" dirty="0">
                <a:solidFill>
                  <a:schemeClr val="tx1"/>
                </a:solidFill>
                <a:effectLst/>
                <a:latin typeface="+mn-lt"/>
                <a:ea typeface="+mn-ea"/>
                <a:cs typeface="+mn-cs"/>
              </a:rPr>
              <a:t>Faire participer : A quels frais pensez-vous ? </a:t>
            </a:r>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72</a:t>
            </a:fld>
            <a:endParaRPr lang="fr-BE"/>
          </a:p>
        </p:txBody>
      </p:sp>
    </p:spTree>
    <p:extLst>
      <p:ext uri="{BB962C8B-B14F-4D97-AF65-F5344CB8AC3E}">
        <p14:creationId xmlns:p14="http://schemas.microsoft.com/office/powerpoint/2010/main" val="1283229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73</a:t>
            </a:fld>
            <a:endParaRPr lang="fr-BE"/>
          </a:p>
        </p:txBody>
      </p:sp>
    </p:spTree>
    <p:extLst>
      <p:ext uri="{BB962C8B-B14F-4D97-AF65-F5344CB8AC3E}">
        <p14:creationId xmlns:p14="http://schemas.microsoft.com/office/powerpoint/2010/main" val="23650877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74</a:t>
            </a:fld>
            <a:endParaRPr lang="fr-BE"/>
          </a:p>
        </p:txBody>
      </p:sp>
    </p:spTree>
    <p:extLst>
      <p:ext uri="{BB962C8B-B14F-4D97-AF65-F5344CB8AC3E}">
        <p14:creationId xmlns:p14="http://schemas.microsoft.com/office/powerpoint/2010/main" val="41650884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Mise à disposition de matériel -&gt; bien mieux pour la protection des données à caractères personnels et pour réduire la fracture numérique</a:t>
            </a:r>
          </a:p>
          <a:p>
            <a:endParaRPr lang="fr-FR" dirty="0"/>
          </a:p>
          <a:p>
            <a:r>
              <a:rPr lang="fr-FR" dirty="0"/>
              <a:t>Pas de cumul autorisé -&gt; cumul autorisé que si ordi mis à disposition du travailleur par l’employeur</a:t>
            </a:r>
          </a:p>
          <a:p>
            <a:endParaRPr lang="fr-FR" dirty="0"/>
          </a:p>
          <a:p>
            <a:r>
              <a:rPr lang="fr-FR" dirty="0"/>
              <a:t>Frais réels : sur base de justificatifs</a:t>
            </a:r>
          </a:p>
          <a:p>
            <a:endParaRPr lang="fr-FR" dirty="0"/>
          </a:p>
          <a:p>
            <a:r>
              <a:rPr lang="fr-FR" dirty="0"/>
              <a:t>Déduction forfaitaires à IPP : forfaits doit correspondre à une certaines réalités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75</a:t>
            </a:fld>
            <a:endParaRPr lang="fr-BE"/>
          </a:p>
        </p:txBody>
      </p:sp>
    </p:spTree>
    <p:extLst>
      <p:ext uri="{BB962C8B-B14F-4D97-AF65-F5344CB8AC3E}">
        <p14:creationId xmlns:p14="http://schemas.microsoft.com/office/powerpoint/2010/main" val="15265181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L’employeur met à la disposition du travailleur tous les </a:t>
            </a:r>
            <a:r>
              <a:rPr lang="fr-FR" b="1" dirty="0"/>
              <a:t>outils</a:t>
            </a:r>
            <a:r>
              <a:rPr lang="fr-FR" dirty="0"/>
              <a:t> nécessaires afin qu’il puisse réaliser les tâches qui lui sont confiées (Ex. : ordinateur portable, GSM …).</a:t>
            </a:r>
          </a:p>
          <a:p>
            <a:endParaRPr lang="fr-FR" dirty="0"/>
          </a:p>
          <a:p>
            <a:r>
              <a:rPr lang="fr-FR" dirty="0"/>
              <a:t>Le système impose la prise en charge de frais qui incombent à l’employeur du fait de l’exécution du contrat de travail. Ce sont des frais propres à l’employeur, non soumis à taxation et à sécurité sociale.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76</a:t>
            </a:fld>
            <a:endParaRPr lang="fr-BE"/>
          </a:p>
        </p:txBody>
      </p:sp>
    </p:spTree>
    <p:extLst>
      <p:ext uri="{BB962C8B-B14F-4D97-AF65-F5344CB8AC3E}">
        <p14:creationId xmlns:p14="http://schemas.microsoft.com/office/powerpoint/2010/main" val="4190684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rémunération</a:t>
            </a:r>
            <a:r>
              <a:rPr lang="fr-FR" b="1" dirty="0"/>
              <a:t> au sens fiscal</a:t>
            </a:r>
            <a:r>
              <a:rPr lang="fr-FR" dirty="0"/>
              <a:t> (imposable pour les travailleurs: soumis au précompte professionnel et à l’impôt au taux progressif)</a:t>
            </a:r>
          </a:p>
          <a:p>
            <a:r>
              <a:rPr lang="fr-FR" dirty="0"/>
              <a:t>toutes les </a:t>
            </a:r>
            <a:r>
              <a:rPr lang="fr-FR" b="1" dirty="0"/>
              <a:t>rétributions</a:t>
            </a:r>
            <a:r>
              <a:rPr lang="fr-FR" dirty="0"/>
              <a:t> qui constituent pour le travailleur le </a:t>
            </a:r>
            <a:r>
              <a:rPr lang="fr-FR" b="1" dirty="0"/>
              <a:t>produit du travail au service d’un employeur</a:t>
            </a:r>
          </a:p>
          <a:p>
            <a:pPr marL="342900" lvl="1" indent="-342900">
              <a:buClr>
                <a:schemeClr val="accent1"/>
              </a:buClr>
              <a:buFont typeface="Arial"/>
              <a:buChar char="•"/>
            </a:pPr>
            <a:r>
              <a:rPr lang="fr-FR" dirty="0"/>
              <a:t>toutes les rétributions du travailleur, produit du travail au service d’un employeur</a:t>
            </a:r>
            <a:endParaRPr lang="fr-FR" sz="3200" b="1" dirty="0"/>
          </a:p>
          <a:p>
            <a:pPr lvl="1"/>
            <a:r>
              <a:rPr lang="fr-FR" sz="2400" dirty="0"/>
              <a:t>les traitements, salaires, commissions, gratifications, primes, indemnités, et toute autres rétributions analogues, </a:t>
            </a:r>
            <a:r>
              <a:rPr lang="fr-FR" sz="2400" dirty="0" err="1"/>
              <a:t>etc</a:t>
            </a:r>
            <a:r>
              <a:rPr lang="mr-IN" sz="2400" dirty="0"/>
              <a:t>…</a:t>
            </a:r>
            <a:endParaRPr lang="fr-FR" sz="2400" dirty="0"/>
          </a:p>
          <a:p>
            <a:pPr marL="457200" indent="-457200">
              <a:buFont typeface="Arial" panose="020B0604020202020204" pitchFamily="34" charset="0"/>
              <a:buChar char="•"/>
            </a:pPr>
            <a:r>
              <a:rPr lang="fr-FR" sz="2800" dirty="0"/>
              <a:t>les avantages de toute nature obtenus en raison ou à l’occasion de l’exercice de l’activité professionnelle</a:t>
            </a:r>
          </a:p>
          <a:p>
            <a:pPr lvl="1"/>
            <a:r>
              <a:rPr lang="fr-FR" sz="2400" dirty="0"/>
              <a:t>au sens de tout enrichissement patrimonial </a:t>
            </a:r>
          </a:p>
          <a:p>
            <a:pPr lvl="1"/>
            <a:r>
              <a:rPr lang="fr-FR" sz="2400" dirty="0"/>
              <a:t>évalués à leur valeur réelle</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77</a:t>
            </a:fld>
            <a:endParaRPr lang="fr-BE"/>
          </a:p>
        </p:txBody>
      </p:sp>
    </p:spTree>
    <p:extLst>
      <p:ext uri="{BB962C8B-B14F-4D97-AF65-F5344CB8AC3E}">
        <p14:creationId xmlns:p14="http://schemas.microsoft.com/office/powerpoint/2010/main" val="24295043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Non taxable dans le chef de l’employeur. Donc c’est déductible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La liste des éléments peut figurer dans la convention de télétravail structurel de façon détaillée.</a:t>
            </a:r>
            <a:endParaRPr lang="fr-BE" dirty="0"/>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78</a:t>
            </a:fld>
            <a:endParaRPr lang="fr-BE"/>
          </a:p>
        </p:txBody>
      </p:sp>
    </p:spTree>
    <p:extLst>
      <p:ext uri="{BB962C8B-B14F-4D97-AF65-F5344CB8AC3E}">
        <p14:creationId xmlns:p14="http://schemas.microsoft.com/office/powerpoint/2010/main" val="19117573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avantage de toute nature est un avantage que l’employeur accorde à ses travailleurs soit, gratuitement soit à un prix modéré.</a:t>
            </a:r>
          </a:p>
          <a:p>
            <a:r>
              <a:rPr lang="fr-FR" b="1" dirty="0"/>
              <a:t>Exemples :</a:t>
            </a:r>
            <a:r>
              <a:rPr lang="fr-FR" dirty="0"/>
              <a:t> </a:t>
            </a:r>
          </a:p>
          <a:p>
            <a:r>
              <a:rPr lang="fr-FR" dirty="0"/>
              <a:t>une voiture de société</a:t>
            </a:r>
          </a:p>
          <a:p>
            <a:r>
              <a:rPr lang="fr-FR" dirty="0"/>
              <a:t>un PC et un abonnement Internet</a:t>
            </a:r>
          </a:p>
          <a:p>
            <a:r>
              <a:rPr lang="fr-FR" dirty="0"/>
              <a:t>un logement</a:t>
            </a:r>
          </a:p>
          <a:p>
            <a:r>
              <a:rPr lang="fr-FR" dirty="0"/>
              <a:t>la fourniture gratuite de chauffage et d'électricité</a:t>
            </a:r>
          </a:p>
          <a:p>
            <a:r>
              <a:rPr lang="fr-FR" dirty="0"/>
              <a:t>un prêt à un taux avantageux</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 travailleur doit être mis au courant de la partie de la rémunération payée en nature, par écrit, au moment de son engagement. Cet écrit peut être une clause de son contrat de travail. Si c’est en cours de contrat, il faut faire un avenant par écrit.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r>
              <a:rPr lang="fr-FR" sz="2800" dirty="0"/>
              <a:t>les avantages de toute nature obtenus en raison ou à l’occasion de l’exercice de l’activité professionnelle sont considérés comme de la rémunération, </a:t>
            </a:r>
            <a:r>
              <a:rPr lang="fr-FR" sz="2400" dirty="0"/>
              <a:t>au sens de tout enrichissement patrimonial, évalués à leur valeur réelle. Leur valeur pourra être prise en compte pour satisfaire à un barème sectoriel ou atteindre le revenu minimum mensuel moyen garanti.</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La liste des éléments (matériaux nécessaires au travail) peut figurer dans la convention de télétravail structurel de façon détaillée.</a:t>
            </a:r>
            <a:endParaRPr lang="fr-BE" dirty="0"/>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79</a:t>
            </a:fld>
            <a:endParaRPr lang="fr-BE"/>
          </a:p>
        </p:txBody>
      </p:sp>
    </p:spTree>
    <p:extLst>
      <p:ext uri="{BB962C8B-B14F-4D97-AF65-F5344CB8AC3E}">
        <p14:creationId xmlns:p14="http://schemas.microsoft.com/office/powerpoint/2010/main" val="36855986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 prorata des jours télétravaillés ou selon une clé de répartition fixée entre les parties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80</a:t>
            </a:fld>
            <a:endParaRPr lang="fr-BE"/>
          </a:p>
        </p:txBody>
      </p:sp>
    </p:spTree>
    <p:extLst>
      <p:ext uri="{BB962C8B-B14F-4D97-AF65-F5344CB8AC3E}">
        <p14:creationId xmlns:p14="http://schemas.microsoft.com/office/powerpoint/2010/main" val="34955459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 travailleur fournira le justificatif (ticket de caisse, facture …) attestant de la dépense (usage téléphone personnel, achat imprimante …). </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Frais réel : Le Travailleur aura droit au paiement de tous les frais réellement exposés en raison de la réalisation du télétravail structurel, pour autant que l’Employeur ait donné préalablement son autorisation explicite. Une note de frais sera remise à la fin de chaque période de prestation mensuelle.</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81</a:t>
            </a:fld>
            <a:endParaRPr lang="fr-BE"/>
          </a:p>
        </p:txBody>
      </p:sp>
    </p:spTree>
    <p:extLst>
      <p:ext uri="{BB962C8B-B14F-4D97-AF65-F5344CB8AC3E}">
        <p14:creationId xmlns:p14="http://schemas.microsoft.com/office/powerpoint/2010/main" val="293076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règles sont du sur-mesure : elles doivent être équilibrées, réfléchies, et tiennent compte à la fois du travailleur et de l’entreprise</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6</a:t>
            </a:fld>
            <a:endParaRPr lang="fr-BE"/>
          </a:p>
        </p:txBody>
      </p:sp>
    </p:spTree>
    <p:extLst>
      <p:ext uri="{BB962C8B-B14F-4D97-AF65-F5344CB8AC3E}">
        <p14:creationId xmlns:p14="http://schemas.microsoft.com/office/powerpoint/2010/main" val="26876645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Pas de cumul autorisé -&gt; cumul autorisé que si ordi mis à disposition du travailleur par l’employeur</a:t>
            </a:r>
          </a:p>
          <a:p>
            <a:endParaRPr lang="fr-FR" dirty="0"/>
          </a:p>
          <a:p>
            <a:r>
              <a:rPr lang="fr-FR" dirty="0"/>
              <a:t>Cumul autorisé pour le reste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82</a:t>
            </a:fld>
            <a:endParaRPr lang="fr-BE"/>
          </a:p>
        </p:txBody>
      </p:sp>
    </p:spTree>
    <p:extLst>
      <p:ext uri="{BB962C8B-B14F-4D97-AF65-F5344CB8AC3E}">
        <p14:creationId xmlns:p14="http://schemas.microsoft.com/office/powerpoint/2010/main" val="23853335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highlight>
                  <a:srgbClr val="FFFF00"/>
                </a:highlight>
              </a:rPr>
              <a:t>l’indemnité BYOD (</a:t>
            </a:r>
            <a:r>
              <a:rPr lang="fr-BE" dirty="0" err="1">
                <a:highlight>
                  <a:srgbClr val="FFFF00"/>
                </a:highlight>
              </a:rPr>
              <a:t>Bring</a:t>
            </a:r>
            <a:r>
              <a:rPr lang="fr-BE" dirty="0">
                <a:highlight>
                  <a:srgbClr val="FFFF00"/>
                </a:highlight>
              </a:rPr>
              <a:t> </a:t>
            </a:r>
            <a:r>
              <a:rPr lang="fr-BE" dirty="0" err="1">
                <a:highlight>
                  <a:srgbClr val="FFFF00"/>
                </a:highlight>
              </a:rPr>
              <a:t>your</a:t>
            </a:r>
            <a:r>
              <a:rPr lang="fr-BE" dirty="0">
                <a:highlight>
                  <a:srgbClr val="FFFF00"/>
                </a:highlight>
              </a:rPr>
              <a:t> </a:t>
            </a:r>
            <a:r>
              <a:rPr lang="fr-BE" dirty="0" err="1">
                <a:highlight>
                  <a:srgbClr val="FFFF00"/>
                </a:highlight>
              </a:rPr>
              <a:t>own</a:t>
            </a:r>
            <a:r>
              <a:rPr lang="fr-BE" dirty="0">
                <a:highlight>
                  <a:srgbClr val="FFFF00"/>
                </a:highlight>
              </a:rPr>
              <a:t> </a:t>
            </a:r>
            <a:r>
              <a:rPr lang="fr-BE" dirty="0" err="1">
                <a:highlight>
                  <a:srgbClr val="FFFF00"/>
                </a:highlight>
              </a:rPr>
              <a:t>device</a:t>
            </a:r>
            <a:r>
              <a:rPr lang="fr-BE" dirty="0">
                <a:highlight>
                  <a:srgbClr val="FFFF00"/>
                </a:highlight>
              </a:rPr>
              <a:t>) </a:t>
            </a:r>
            <a:r>
              <a:rPr lang="fr-BE" dirty="0"/>
              <a:t>( = utilisation personnelle d’un ordinateur privé)</a:t>
            </a:r>
            <a:endParaRPr lang="fr-FR" dirty="0"/>
          </a:p>
          <a:p>
            <a:endParaRPr lang="fr-FR" dirty="0"/>
          </a:p>
          <a:p>
            <a:r>
              <a:rPr lang="fr-FR" dirty="0" err="1"/>
              <a:t>Bring</a:t>
            </a:r>
            <a:r>
              <a:rPr lang="fr-FR" dirty="0"/>
              <a:t> </a:t>
            </a:r>
            <a:r>
              <a:rPr lang="fr-FR" dirty="0" err="1"/>
              <a:t>your</a:t>
            </a:r>
            <a:r>
              <a:rPr lang="fr-FR" dirty="0"/>
              <a:t> </a:t>
            </a:r>
            <a:r>
              <a:rPr lang="fr-FR" dirty="0" err="1"/>
              <a:t>own</a:t>
            </a:r>
            <a:r>
              <a:rPr lang="fr-FR" dirty="0"/>
              <a:t> </a:t>
            </a:r>
            <a:r>
              <a:rPr lang="fr-FR" dirty="0" err="1"/>
              <a:t>device</a:t>
            </a:r>
            <a:r>
              <a:rPr lang="fr-FR" dirty="0"/>
              <a:t> -&gt; les employés souhaitent parfois utiliser leur propre matériel pendant l’exercice de leurs prestations de travail (pour des raisons de confort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83</a:t>
            </a:fld>
            <a:endParaRPr lang="fr-BE"/>
          </a:p>
        </p:txBody>
      </p:sp>
    </p:spTree>
    <p:extLst>
      <p:ext uri="{BB962C8B-B14F-4D97-AF65-F5344CB8AC3E}">
        <p14:creationId xmlns:p14="http://schemas.microsoft.com/office/powerpoint/2010/main" val="20104137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peut octroyer des montants différents sur la base de la catégorie de personnels ou des circonstances de fait dans lesquelles le télétravail est organisé (catégorie objective).</a:t>
            </a:r>
          </a:p>
          <a:p>
            <a:endParaRPr lang="fr-FR" dirty="0"/>
          </a:p>
          <a:p>
            <a:r>
              <a:rPr lang="fr-FR" dirty="0"/>
              <a:t>Si le montant mensuel octroyé est supérieur au montant maximal et qu’aucune pièce justificative n’est fournie pour justifier la hauteur du montant, la partie imposable de l’indemnité (celle qui dépasse le montant maximal) est soumis au précompte professionnel et doit être mentionnée à titre de rémunération sur la fiche fiscale des travailleurs concernés.</a:t>
            </a:r>
          </a:p>
          <a:p>
            <a:endParaRPr lang="fr-FR" dirty="0"/>
          </a:p>
          <a:p>
            <a:r>
              <a:rPr lang="fr-FR" dirty="0"/>
              <a:t>L’indemnité de bureau ne couvre pas l’achat de matériel informatique/ mobilier de bureau par l’employeur.</a:t>
            </a:r>
          </a:p>
          <a:p>
            <a:endParaRPr lang="fr-FR" dirty="0"/>
          </a:p>
          <a:p>
            <a:r>
              <a:rPr lang="fr-FR" dirty="0"/>
              <a:t>Il n’est pas nécessaire de conclure une convention formelle de télétravail afin de bénéficier de cette indemnité</a:t>
            </a:r>
          </a:p>
          <a:p>
            <a:endParaRPr lang="fr-FR" dirty="0"/>
          </a:p>
          <a:p>
            <a:r>
              <a:rPr lang="fr-FR" dirty="0"/>
              <a:t>Montant maximal autorisé : on peut donc accorder moins !</a:t>
            </a:r>
          </a:p>
          <a:p>
            <a:endParaRPr lang="fr-FR" dirty="0"/>
          </a:p>
          <a:p>
            <a:r>
              <a:rPr lang="fr-FR" dirty="0"/>
              <a:t>C’est un montant mensuel, mais le fisc admet qu’il soit payé durant les congés annuels ordinaires</a:t>
            </a:r>
          </a:p>
          <a:p>
            <a:endParaRPr lang="fr-FR" dirty="0"/>
          </a:p>
          <a:p>
            <a:r>
              <a:rPr lang="fr-FR" dirty="0"/>
              <a:t>Le montant est accepté par le fisc, ainsi que ces évolutions : il n’est pas soumis à l’indexation fiscale</a:t>
            </a:r>
          </a:p>
          <a:p>
            <a:endParaRPr lang="fr-FR" dirty="0"/>
          </a:p>
          <a:p>
            <a:r>
              <a:rPr lang="fr-FR" dirty="0"/>
              <a:t>L’administration fiscale souhaite que le travailleur télétravaille durant une partie substantielle de son temps de travail</a:t>
            </a:r>
          </a:p>
          <a:p>
            <a:endParaRPr lang="fr-FR" dirty="0"/>
          </a:p>
          <a:p>
            <a:r>
              <a:rPr lang="fr-FR" dirty="0"/>
              <a:t>Mieux vaut éviter que l’employeur ne prenne en charge les frais d’électricité en plus de l’indemnité de bureau, car cela risque de ne pas être validé par l’administration fiscale.</a:t>
            </a:r>
          </a:p>
          <a:p>
            <a:endParaRPr lang="fr-FR" dirty="0"/>
          </a:p>
          <a:p>
            <a:r>
              <a:rPr lang="fr-FR" dirty="0"/>
              <a:t>Si le travailleur est un travailleur à temps partiel, l’indemnité de bureau ne doit pas forcément être réduite : elle peut être octroyée, et même à son montant maximum, pour autant que le travailleur effectue le télétravail de manière régulière et structurelle.</a:t>
            </a:r>
          </a:p>
          <a:p>
            <a:r>
              <a:rPr lang="fr-FR" dirty="0"/>
              <a:t>Augmentation temporaire jusqu’au 30 septembre.</a:t>
            </a:r>
          </a:p>
          <a:p>
            <a:endParaRPr lang="fr-FR" dirty="0"/>
          </a:p>
          <a:p>
            <a:r>
              <a:rPr lang="fr-FR" dirty="0"/>
              <a:t>Indemnité peut être payée durant les congés annuels</a:t>
            </a:r>
          </a:p>
          <a:p>
            <a:endParaRPr lang="fr-FR" dirty="0"/>
          </a:p>
          <a:p>
            <a:r>
              <a:rPr lang="fr-FR" dirty="0"/>
              <a:t>! Liste de matériel en dehors de l’indemnité de bureau!</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Fourniture informatiques et d’impression (clé </a:t>
            </a:r>
            <a:r>
              <a:rPr lang="fr-BE" dirty="0" err="1"/>
              <a:t>usb</a:t>
            </a:r>
            <a:r>
              <a:rPr lang="fr-BE" dirty="0"/>
              <a:t>, papier, tapis de souris, encre …) -&gt; vise pas l’imprimante et l’ordinateur </a:t>
            </a:r>
            <a:r>
              <a:rPr lang="fr-BE" dirty="0" err="1"/>
              <a:t>eux-même</a:t>
            </a:r>
            <a:r>
              <a:rPr lang="fr-BE" dirty="0"/>
              <a:t>.</a:t>
            </a:r>
          </a:p>
          <a:p>
            <a:endParaRPr lang="fr-FR" dirty="0"/>
          </a:p>
          <a:p>
            <a:endParaRPr lang="fr-FR" dirty="0"/>
          </a:p>
          <a:p>
            <a:pPr rtl="0"/>
            <a:r>
              <a:rPr lang="fr-FR" dirty="0"/>
              <a:t>Si on dépasse le montant maximum (anciennement de 129,48 €), et </a:t>
            </a:r>
            <a:r>
              <a:rPr lang="fr-BE" sz="1200" b="0" i="0" kern="1200" dirty="0">
                <a:solidFill>
                  <a:schemeClr val="tx1"/>
                </a:solidFill>
                <a:effectLst/>
                <a:latin typeface="+mn-lt"/>
                <a:ea typeface="+mn-ea"/>
                <a:cs typeface="+mn-cs"/>
              </a:rPr>
              <a:t>qu'aucune pièce justificative n'est fournie pour justifier la hauteur de ce montant, la partie imposable de l'indemnité, à savoir la partie de l'indemnité dépassant le montant maximum, est soumise au précompte professionnel et doit être mentionnée à titre de rémunération sur la fiche n° 281.10 des travailleurs concernés</a:t>
            </a:r>
            <a:r>
              <a:rPr lang="fr-BE" sz="1200" b="0" i="0" kern="1200" dirty="0">
                <a:solidFill>
                  <a:schemeClr val="tx1"/>
                </a:solidFill>
                <a:effectLst/>
                <a:latin typeface="+mn-lt"/>
                <a:ea typeface="+mn-ea"/>
                <a:cs typeface="+mn-cs"/>
                <a:sym typeface="Wingdings" pitchFamily="2" charset="2"/>
              </a:rPr>
              <a:t> </a:t>
            </a:r>
            <a:r>
              <a:rPr lang="fr-BE" sz="1200" kern="1200" dirty="0">
                <a:solidFill>
                  <a:schemeClr val="tx1"/>
                </a:solidFill>
                <a:effectLst/>
                <a:latin typeface="+mn-lt"/>
                <a:ea typeface="+mn-ea"/>
                <a:cs typeface="+mn-cs"/>
              </a:rPr>
              <a:t>A contrario cela veut dire que si tu peux prouver avec une pièce justificative que ce n'est pas un montant déraisonnable, cela ne doit pas être considéré comme de la rémunération.</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84</a:t>
            </a:fld>
            <a:endParaRPr lang="fr-BE"/>
          </a:p>
        </p:txBody>
      </p:sp>
    </p:spTree>
    <p:extLst>
      <p:ext uri="{BB962C8B-B14F-4D97-AF65-F5344CB8AC3E}">
        <p14:creationId xmlns:p14="http://schemas.microsoft.com/office/powerpoint/2010/main" val="28004319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L’indemnité de bureau ne couvre pas l’achat de matériel informatique/ mobilier de bureau par l’employeur.</a:t>
            </a:r>
          </a:p>
          <a:p>
            <a:endParaRPr lang="fr-FR" dirty="0"/>
          </a:p>
          <a:p>
            <a:r>
              <a:rPr lang="fr-FR" dirty="0"/>
              <a:t>Il n’est pas nécessaire de conclure une convention formelle de télétravail afin de bénéficier de cette indemnité</a:t>
            </a:r>
          </a:p>
          <a:p>
            <a:endParaRPr lang="fr-FR" dirty="0"/>
          </a:p>
          <a:p>
            <a:r>
              <a:rPr lang="fr-FR" dirty="0"/>
              <a:t>Montant maximal autorisé : on peut donc accorder moins !</a:t>
            </a:r>
          </a:p>
          <a:p>
            <a:endParaRPr lang="fr-FR" dirty="0"/>
          </a:p>
          <a:p>
            <a:r>
              <a:rPr lang="fr-FR" dirty="0"/>
              <a:t>C’est un montant mensuel, mais le fisc admet qu’il soit payé durant les congés annuels ordinaires</a:t>
            </a:r>
          </a:p>
          <a:p>
            <a:endParaRPr lang="fr-FR" dirty="0"/>
          </a:p>
          <a:p>
            <a:r>
              <a:rPr lang="fr-FR" dirty="0"/>
              <a:t>Le montant est accepté par le fisc, ainsi que ces évolutions : il n’est pas soumis à l’indexation fiscale</a:t>
            </a:r>
          </a:p>
          <a:p>
            <a:endParaRPr lang="fr-FR" dirty="0"/>
          </a:p>
          <a:p>
            <a:r>
              <a:rPr lang="fr-FR" dirty="0"/>
              <a:t>L’administration fiscale souhaite que le travailleur télétravaille durant une partie substantielle de son temps de travail</a:t>
            </a:r>
          </a:p>
          <a:p>
            <a:endParaRPr lang="fr-FR" dirty="0"/>
          </a:p>
          <a:p>
            <a:r>
              <a:rPr lang="fr-FR" dirty="0"/>
              <a:t>Mieux vaut éviter que l’employeur ne prenne en charge les frais d’électricité en plus de l’indemnité de bureau, car cela risque de ne pas être validé par l’administration fiscale.</a:t>
            </a:r>
          </a:p>
          <a:p>
            <a:endParaRPr lang="fr-FR" dirty="0"/>
          </a:p>
          <a:p>
            <a:r>
              <a:rPr lang="fr-FR" dirty="0"/>
              <a:t>Si le travailleur est un travailleur à temps partiel, l’indemnité de bureau ne doit pas forcément être réduite : elle peut être octroyée, et même à son montant maximum, pour autant que le travailleur effectue le télétravail de manière régulière et structurelle.</a:t>
            </a:r>
          </a:p>
          <a:p>
            <a:r>
              <a:rPr lang="fr-FR" dirty="0"/>
              <a:t>Peu importe le nombre d’heures prévues dans le contrat de travail.</a:t>
            </a:r>
          </a:p>
          <a:p>
            <a:endParaRPr lang="fr-FR" dirty="0"/>
          </a:p>
          <a:p>
            <a:r>
              <a:rPr lang="fr-FR" dirty="0"/>
              <a:t>! Liste de matériel en dehors de l’indemnité de bureau!</a:t>
            </a:r>
          </a:p>
          <a:p>
            <a:endParaRPr lang="fr-FR" dirty="0"/>
          </a:p>
          <a:p>
            <a:pPr rtl="0"/>
            <a:r>
              <a:rPr lang="fr-FR" dirty="0"/>
              <a:t>Si on dépasse le montant maximum de 129,48 €, et </a:t>
            </a:r>
            <a:r>
              <a:rPr lang="fr-BE" sz="1200" b="0" i="0" kern="1200" dirty="0">
                <a:solidFill>
                  <a:schemeClr val="tx1"/>
                </a:solidFill>
                <a:effectLst/>
                <a:latin typeface="+mn-lt"/>
                <a:ea typeface="+mn-ea"/>
                <a:cs typeface="+mn-cs"/>
              </a:rPr>
              <a:t>qu'aucune pièce justificative n'est fournie pour justifier la hauteur de ce montant, la partie imposable de l'indemnité, à savoir la partie de l'indemnité dépassant le montant maximum, est soumise au précompte professionnel et doit être mentionnée à titre de rémunération sur la fiche n° 281.10 des travailleurs concernés</a:t>
            </a:r>
            <a:r>
              <a:rPr lang="fr-BE" sz="1200" b="0" i="0" kern="1200" dirty="0">
                <a:solidFill>
                  <a:schemeClr val="tx1"/>
                </a:solidFill>
                <a:effectLst/>
                <a:latin typeface="+mn-lt"/>
                <a:ea typeface="+mn-ea"/>
                <a:cs typeface="+mn-cs"/>
                <a:sym typeface="Wingdings" pitchFamily="2" charset="2"/>
              </a:rPr>
              <a:t> </a:t>
            </a:r>
            <a:r>
              <a:rPr lang="fr-BE" sz="1200" kern="1200" dirty="0">
                <a:solidFill>
                  <a:schemeClr val="tx1"/>
                </a:solidFill>
                <a:effectLst/>
                <a:latin typeface="+mn-lt"/>
                <a:ea typeface="+mn-ea"/>
                <a:cs typeface="+mn-cs"/>
              </a:rPr>
              <a:t>A contrario cela veut dire que si tu peux prouver avec une pièce justificative que ce n'est pas un montant déraisonnable, cela ne doit pas être considéré comme de la rémunération.</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85</a:t>
            </a:fld>
            <a:endParaRPr lang="fr-BE"/>
          </a:p>
        </p:txBody>
      </p:sp>
    </p:spTree>
    <p:extLst>
      <p:ext uri="{BB962C8B-B14F-4D97-AF65-F5344CB8AC3E}">
        <p14:creationId xmlns:p14="http://schemas.microsoft.com/office/powerpoint/2010/main" val="10696146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solidFill>
                  <a:schemeClr val="accent2"/>
                </a:solidFill>
              </a:rPr>
              <a:t>(depuis le 1</a:t>
            </a:r>
            <a:r>
              <a:rPr lang="fr-BE" baseline="30000" dirty="0">
                <a:solidFill>
                  <a:schemeClr val="accent2"/>
                </a:solidFill>
              </a:rPr>
              <a:t>e</a:t>
            </a:r>
            <a:r>
              <a:rPr lang="fr-BE" dirty="0">
                <a:solidFill>
                  <a:schemeClr val="accent2"/>
                </a:solidFill>
              </a:rPr>
              <a:t> juin 2022-31 août 2022 :    140, 15 €/mois       avant : 137,40 €) </a:t>
            </a:r>
          </a:p>
          <a:p>
            <a:endParaRPr lang="fr-FR" dirty="0"/>
          </a:p>
          <a:p>
            <a:endParaRPr lang="fr-FR" dirty="0"/>
          </a:p>
          <a:p>
            <a:r>
              <a:rPr lang="fr-FR" dirty="0"/>
              <a:t>L’employeur peut octroyer des montants différents sur la base de la catégorie de personnels ou des circonstances de fait dans lesquelles le télétravail est organisé (catégorie objective).</a:t>
            </a:r>
          </a:p>
          <a:p>
            <a:endParaRPr lang="fr-FR" dirty="0"/>
          </a:p>
          <a:p>
            <a:r>
              <a:rPr lang="fr-FR" dirty="0"/>
              <a:t>Si le montant mensuel octroyé est supérieur au montant maximal et qu’aucune pièce justificative n’est fournie pour justifier la hauteur du montant, la partie imposable de l’indemnité (celle qui dépasse le montant maximal) est soumis au précompte professionnel et doit être mentionnée à titre de rémunération sur la fiche fiscale des travailleurs concernés.</a:t>
            </a:r>
          </a:p>
          <a:p>
            <a:endParaRPr lang="fr-FR" dirty="0"/>
          </a:p>
          <a:p>
            <a:r>
              <a:rPr lang="fr-FR" dirty="0"/>
              <a:t>L’indemnité de bureau ne couvre pas l’achat de matériel informatique/ mobilier de bureau par l’employeur.</a:t>
            </a:r>
          </a:p>
          <a:p>
            <a:endParaRPr lang="fr-FR" dirty="0"/>
          </a:p>
          <a:p>
            <a:r>
              <a:rPr lang="fr-FR" dirty="0"/>
              <a:t>Il n’est pas nécessaire de conclure une convention formelle de télétravail afin de bénéficier de cette indemnité</a:t>
            </a:r>
          </a:p>
          <a:p>
            <a:endParaRPr lang="fr-FR" dirty="0"/>
          </a:p>
          <a:p>
            <a:r>
              <a:rPr lang="fr-FR" dirty="0"/>
              <a:t>Montant maximal autorisé : on peut donc accorder moins !</a:t>
            </a:r>
          </a:p>
          <a:p>
            <a:endParaRPr lang="fr-FR" dirty="0"/>
          </a:p>
          <a:p>
            <a:r>
              <a:rPr lang="fr-FR" dirty="0"/>
              <a:t>C’est un montant mensuel, mais le fisc admet qu’il soit payé durant les congés annuels ordinaires</a:t>
            </a:r>
          </a:p>
          <a:p>
            <a:endParaRPr lang="fr-FR" dirty="0"/>
          </a:p>
          <a:p>
            <a:r>
              <a:rPr lang="fr-FR" dirty="0"/>
              <a:t>Le montant est accepté par le fisc, ainsi que ces évolutions : il n’est pas soumis à l’indexation fiscale</a:t>
            </a:r>
          </a:p>
          <a:p>
            <a:endParaRPr lang="fr-FR" dirty="0"/>
          </a:p>
          <a:p>
            <a:r>
              <a:rPr lang="fr-FR" dirty="0"/>
              <a:t>L’administration fiscale souhaite que le travailleur télétravaille durant une partie substantielle de son temps de travail</a:t>
            </a:r>
          </a:p>
          <a:p>
            <a:endParaRPr lang="fr-FR" dirty="0"/>
          </a:p>
          <a:p>
            <a:r>
              <a:rPr lang="fr-FR" dirty="0"/>
              <a:t>Mieux vaut éviter que l’employeur ne prenne en charge les frais d’électricité en plus de l’indemnité de bureau, car cela risque de ne pas être validé par l’administration fiscale.</a:t>
            </a:r>
          </a:p>
          <a:p>
            <a:endParaRPr lang="fr-FR" dirty="0"/>
          </a:p>
          <a:p>
            <a:r>
              <a:rPr lang="fr-FR" dirty="0"/>
              <a:t>Si le travailleur est un travailleur à temps partiel, l’indemnité de bureau ne doit pas forcément être réduite : elle peut être octroyée, et même à son montant maximum, pour autant que le travailleur effectue le télétravail de manière régulière et structurelle.</a:t>
            </a:r>
          </a:p>
          <a:p>
            <a:r>
              <a:rPr lang="fr-FR" dirty="0"/>
              <a:t>Augmentation temporaire jusqu’au 30 septembre.</a:t>
            </a:r>
          </a:p>
          <a:p>
            <a:endParaRPr lang="fr-FR" dirty="0"/>
          </a:p>
          <a:p>
            <a:r>
              <a:rPr lang="fr-FR" dirty="0"/>
              <a:t>Indemnité peut être payée durant les congés annuels</a:t>
            </a:r>
          </a:p>
          <a:p>
            <a:endParaRPr lang="fr-FR" dirty="0"/>
          </a:p>
          <a:p>
            <a:r>
              <a:rPr lang="fr-FR" dirty="0"/>
              <a:t>! Liste de matériel en dehors de l’indemnité de bureau!</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Fourniture informatiques et d’impression (clé </a:t>
            </a:r>
            <a:r>
              <a:rPr lang="fr-BE" dirty="0" err="1"/>
              <a:t>usb</a:t>
            </a:r>
            <a:r>
              <a:rPr lang="fr-BE" dirty="0"/>
              <a:t>, papier, tapis de souris, encre …) -&gt; vise pas l’imprimante et l’ordinateur </a:t>
            </a:r>
            <a:r>
              <a:rPr lang="fr-BE" dirty="0" err="1"/>
              <a:t>eux-même</a:t>
            </a:r>
            <a:r>
              <a:rPr lang="fr-BE" dirty="0"/>
              <a:t>.</a:t>
            </a:r>
          </a:p>
          <a:p>
            <a:endParaRPr lang="fr-FR" dirty="0"/>
          </a:p>
          <a:p>
            <a:endParaRPr lang="fr-FR" dirty="0"/>
          </a:p>
          <a:p>
            <a:pPr rtl="0"/>
            <a:r>
              <a:rPr lang="fr-FR" dirty="0"/>
              <a:t>Si on dépasse le montant maximum (anciennement de 129,48 €), et </a:t>
            </a:r>
            <a:r>
              <a:rPr lang="fr-BE" sz="1200" b="0" i="0" kern="1200" dirty="0">
                <a:solidFill>
                  <a:schemeClr val="tx1"/>
                </a:solidFill>
                <a:effectLst/>
                <a:latin typeface="+mn-lt"/>
                <a:ea typeface="+mn-ea"/>
                <a:cs typeface="+mn-cs"/>
              </a:rPr>
              <a:t>qu'aucune pièce justificative n'est fournie pour justifier la hauteur de ce montant, la partie imposable de l'indemnité, à savoir la partie de l'indemnité dépassant le montant maximum, est soumise au précompte professionnel et doit être mentionnée à titre de rémunération sur la fiche n° 281.10 des travailleurs concernés</a:t>
            </a:r>
            <a:r>
              <a:rPr lang="fr-BE" sz="1200" b="0" i="0" kern="1200" dirty="0">
                <a:solidFill>
                  <a:schemeClr val="tx1"/>
                </a:solidFill>
                <a:effectLst/>
                <a:latin typeface="+mn-lt"/>
                <a:ea typeface="+mn-ea"/>
                <a:cs typeface="+mn-cs"/>
                <a:sym typeface="Wingdings" pitchFamily="2" charset="2"/>
              </a:rPr>
              <a:t> </a:t>
            </a:r>
            <a:r>
              <a:rPr lang="fr-BE" sz="1200" kern="1200" dirty="0">
                <a:solidFill>
                  <a:schemeClr val="tx1"/>
                </a:solidFill>
                <a:effectLst/>
                <a:latin typeface="+mn-lt"/>
                <a:ea typeface="+mn-ea"/>
                <a:cs typeface="+mn-cs"/>
              </a:rPr>
              <a:t>A contrario cela veut dire que si tu peux prouver avec une pièce justificative que ce n'est pas un montant déraisonnable, cela ne doit pas être considéré comme de la rémunération.</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86</a:t>
            </a:fld>
            <a:endParaRPr lang="fr-BE"/>
          </a:p>
        </p:txBody>
      </p:sp>
    </p:spTree>
    <p:extLst>
      <p:ext uri="{BB962C8B-B14F-4D97-AF65-F5344CB8AC3E}">
        <p14:creationId xmlns:p14="http://schemas.microsoft.com/office/powerpoint/2010/main" val="15552010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n’est pas nécessaire de conclure une convention formelle de télétravail afin de bénéficier de cette indemnité</a:t>
            </a:r>
          </a:p>
          <a:p>
            <a:endParaRPr lang="fr-FR" dirty="0"/>
          </a:p>
          <a:p>
            <a:r>
              <a:rPr lang="fr-FR" dirty="0"/>
              <a:t>Montant maximal autorisé : on peut donc accorder moins !</a:t>
            </a:r>
          </a:p>
          <a:p>
            <a:endParaRPr lang="fr-FR" dirty="0"/>
          </a:p>
          <a:p>
            <a:r>
              <a:rPr lang="fr-FR" dirty="0"/>
              <a:t>C’est un montant mensuel, mais le fisc admet qu’il soit payé durant les congés annuels ordinaires</a:t>
            </a:r>
          </a:p>
          <a:p>
            <a:endParaRPr lang="fr-FR" dirty="0"/>
          </a:p>
          <a:p>
            <a:r>
              <a:rPr lang="fr-FR" dirty="0"/>
              <a:t>Le montant est accepté par le fisc, ainsi que ces évolutions : il n’est pas soumis à l’indexation fiscale</a:t>
            </a:r>
          </a:p>
          <a:p>
            <a:endParaRPr lang="fr-FR" dirty="0"/>
          </a:p>
          <a:p>
            <a:r>
              <a:rPr lang="fr-FR" dirty="0"/>
              <a:t>L’administration fiscale souhaite que le travailleur télétravaille durant une partie substantielle de son temps de travail</a:t>
            </a:r>
          </a:p>
          <a:p>
            <a:endParaRPr lang="fr-FR" dirty="0"/>
          </a:p>
          <a:p>
            <a:r>
              <a:rPr lang="fr-FR" dirty="0"/>
              <a:t>Mieux vaut éviter que l’employeur ne prenne en charge les frais d’électricité en plus de l’indemnité de bureau, car cela risque de ne pas être validé par l’administration fiscale.</a:t>
            </a:r>
          </a:p>
          <a:p>
            <a:endParaRPr lang="fr-FR" dirty="0"/>
          </a:p>
          <a:p>
            <a:r>
              <a:rPr lang="fr-FR" dirty="0"/>
              <a:t>Si le travailleur est un travailleur à temps partiel, l’indemnité de bureau ne doit pas forcément être réduite : elle peut être octroyée, et même à son montant maximum, pour autant que le travailleur effectue le télétravail de manière régulière et structurelle. Elle peut aussi être réduite, mais tous les travailleurs à temps partiels doivent être traités de manière uniforme.</a:t>
            </a:r>
          </a:p>
          <a:p>
            <a:endParaRPr lang="fr-FR" dirty="0"/>
          </a:p>
          <a:p>
            <a:r>
              <a:rPr lang="fr-FR" dirty="0"/>
              <a:t>! Liste de matériel en dehors de l’indemnité de bureau!</a:t>
            </a:r>
          </a:p>
          <a:p>
            <a:endParaRPr lang="fr-FR" dirty="0"/>
          </a:p>
          <a:p>
            <a:r>
              <a:rPr lang="fr-FR" dirty="0"/>
              <a:t>10 % -&gt; fin du régime le 1</a:t>
            </a:r>
            <a:r>
              <a:rPr lang="fr-FR" baseline="30000" dirty="0"/>
              <a:t>e</a:t>
            </a:r>
            <a:r>
              <a:rPr lang="fr-FR" dirty="0"/>
              <a:t> juin 2022. Cette indemnité peut encore être octroyée uniquement aux travailleurs qui la recevaient déjà avant le 1</a:t>
            </a:r>
            <a:r>
              <a:rPr lang="fr-FR" baseline="30000" dirty="0"/>
              <a:t>e</a:t>
            </a:r>
            <a:r>
              <a:rPr lang="fr-FR" dirty="0"/>
              <a:t> juin 2022, et pour autant que la partie en télétravail n’a pas augmenté.</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87</a:t>
            </a:fld>
            <a:endParaRPr lang="fr-BE"/>
          </a:p>
        </p:txBody>
      </p:sp>
    </p:spTree>
    <p:extLst>
      <p:ext uri="{BB962C8B-B14F-4D97-AF65-F5344CB8AC3E}">
        <p14:creationId xmlns:p14="http://schemas.microsoft.com/office/powerpoint/2010/main" val="26094053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montant de 10 % ne peut pas être augmenté parce que le travailleur télétravaille à temps pleins.</a:t>
            </a:r>
          </a:p>
          <a:p>
            <a:endParaRPr lang="fr-FR" dirty="0"/>
          </a:p>
          <a:p>
            <a:r>
              <a:rPr lang="fr-FR" dirty="0"/>
              <a:t>Cela ne pouvait pas dépasser 137,40 € (maximum de l’indemnité de bureau jusqu’au 31 mai 2022)</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88</a:t>
            </a:fld>
            <a:endParaRPr lang="fr-BE"/>
          </a:p>
        </p:txBody>
      </p:sp>
    </p:spTree>
    <p:extLst>
      <p:ext uri="{BB962C8B-B14F-4D97-AF65-F5344CB8AC3E}">
        <p14:creationId xmlns:p14="http://schemas.microsoft.com/office/powerpoint/2010/main" val="40841639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L’employeur ne doit pas fournir lui-même l’ordinateur au travailleur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L’ordi peut être tout type d’installation informatique : un PC de table, un PC portable, une tablette, </a:t>
            </a:r>
            <a:r>
              <a:rPr lang="fr-BE" sz="1200" b="1" kern="1200" dirty="0">
                <a:solidFill>
                  <a:schemeClr val="tx1"/>
                </a:solidFill>
                <a:effectLst/>
                <a:latin typeface="+mn-lt"/>
                <a:ea typeface="+mn-ea"/>
                <a:cs typeface="+mn-cs"/>
              </a:rPr>
              <a:t>et tout les logiciels et périphériques nécessaires à l’exercice du télétravail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b="1" kern="1200" dirty="0">
                <a:solidFill>
                  <a:schemeClr val="tx1"/>
                </a:solidFill>
                <a:effectLst/>
                <a:latin typeface="+mn-lt"/>
                <a:ea typeface="+mn-ea"/>
                <a:cs typeface="+mn-cs"/>
              </a:rPr>
              <a:t>Connexion internet : tous les dispositifs liés au branchement du PC sur Internet quel que soit le système utilisé (câble téléphonique, ADSL, VDSL …)</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89</a:t>
            </a:fld>
            <a:endParaRPr lang="fr-BE"/>
          </a:p>
        </p:txBody>
      </p:sp>
    </p:spTree>
    <p:extLst>
      <p:ext uri="{BB962C8B-B14F-4D97-AF65-F5344CB8AC3E}">
        <p14:creationId xmlns:p14="http://schemas.microsoft.com/office/powerpoint/2010/main" val="28350185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Pas de cumul car les 20 € couvre déjà l’ordinateur privé et les périphériques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Ici, cela implique que l’ordi est mis à disposition par l’employeur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L’employeur ne doit pas fournir lui-même ce matériel au travailleur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Limite absolue de 10 €/mois !!!</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90</a:t>
            </a:fld>
            <a:endParaRPr lang="fr-BE"/>
          </a:p>
        </p:txBody>
      </p:sp>
    </p:spTree>
    <p:extLst>
      <p:ext uri="{BB962C8B-B14F-4D97-AF65-F5344CB8AC3E}">
        <p14:creationId xmlns:p14="http://schemas.microsoft.com/office/powerpoint/2010/main" val="24620329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BE" dirty="0"/>
              <a:t>Si pas prévu, prévoir de conditionner l’octroi de chèques-repas ou les limiter à certains groupes de travailleurs. </a:t>
            </a:r>
          </a:p>
          <a:p>
            <a:pPr lvl="2"/>
            <a:r>
              <a:rPr lang="fr-BE" dirty="0"/>
              <a:t>Ex. :  Accorder des chèques-repas que pour les jours où le travailleur travaille dans les locaux de </a:t>
            </a:r>
            <a:r>
              <a:rPr lang="fr-BE" dirty="0" err="1"/>
              <a:t>l’asbl</a:t>
            </a:r>
            <a:r>
              <a:rPr lang="fr-BE" dirty="0"/>
              <a:t>.</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91</a:t>
            </a:fld>
            <a:endParaRPr lang="fr-BE"/>
          </a:p>
        </p:txBody>
      </p:sp>
    </p:spTree>
    <p:extLst>
      <p:ext uri="{BB962C8B-B14F-4D97-AF65-F5344CB8AC3E}">
        <p14:creationId xmlns:p14="http://schemas.microsoft.com/office/powerpoint/2010/main" val="418241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a:p>
          <a:p>
            <a:pPr marL="628650" lvl="1" indent="-171450">
              <a:buFontTx/>
              <a:buChar char="-"/>
            </a:pPr>
            <a:r>
              <a:rPr lang="fr-FR" dirty="0"/>
              <a:t>Mais si vous avez apporté votre cadre juridique, nous pouvons partager dessus.</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7</a:t>
            </a:fld>
            <a:endParaRPr lang="fr-BE"/>
          </a:p>
        </p:txBody>
      </p:sp>
    </p:spTree>
    <p:extLst>
      <p:ext uri="{BB962C8B-B14F-4D97-AF65-F5344CB8AC3E}">
        <p14:creationId xmlns:p14="http://schemas.microsoft.com/office/powerpoint/2010/main" val="4517043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Indemnité repas -&gt; travailleur qui se déplace au min. 4 heures en dehors de chez lui et doit prendre le repas dehors</a:t>
            </a:r>
          </a:p>
          <a:p>
            <a:endParaRPr lang="fr-FR" dirty="0"/>
          </a:p>
          <a:p>
            <a:r>
              <a:rPr lang="fr-FR" dirty="0"/>
              <a:t>Certaines </a:t>
            </a:r>
            <a:r>
              <a:rPr lang="fr-FR" dirty="0" err="1"/>
              <a:t>asbl</a:t>
            </a:r>
            <a:r>
              <a:rPr lang="fr-FR" dirty="0"/>
              <a:t> ont continués a payé des indemnités de déplacement, mais pas d’indemnité de télétravail –&gt; les montants se compensaient.</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Vigilance pour les transport publics : si le télétravailleur a un abonnement en cours, l’employeur doit continuer à payer une intervention pour cet abonnement</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92</a:t>
            </a:fld>
            <a:endParaRPr lang="fr-BE"/>
          </a:p>
        </p:txBody>
      </p:sp>
    </p:spTree>
    <p:extLst>
      <p:ext uri="{BB962C8B-B14F-4D97-AF65-F5344CB8AC3E}">
        <p14:creationId xmlns:p14="http://schemas.microsoft.com/office/powerpoint/2010/main" val="11456763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BE" dirty="0"/>
              <a:t>-Conseil : indemnité proportionnelle aux prestations de travail (pas d’obligation de proratiser)</a:t>
            </a:r>
          </a:p>
          <a:p>
            <a:pPr lvl="1"/>
            <a:r>
              <a:rPr lang="fr-BE" dirty="0"/>
              <a:t>-Conseil : indemnité mensuelle de télétravail (si le travailleur prend ses congés annuels  ou en cas d’incapacité de travail de moins d’un mois)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93</a:t>
            </a:fld>
            <a:endParaRPr lang="fr-BE"/>
          </a:p>
        </p:txBody>
      </p:sp>
    </p:spTree>
    <p:extLst>
      <p:ext uri="{BB962C8B-B14F-4D97-AF65-F5344CB8AC3E}">
        <p14:creationId xmlns:p14="http://schemas.microsoft.com/office/powerpoint/2010/main" val="4907337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Biens nécessaires au travailleur pour lui permettre d’effectuer son travail, sans qu’un ATN ne soit calculé</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94</a:t>
            </a:fld>
            <a:endParaRPr lang="fr-BE"/>
          </a:p>
        </p:txBody>
      </p:sp>
    </p:spTree>
    <p:extLst>
      <p:ext uri="{BB962C8B-B14F-4D97-AF65-F5344CB8AC3E}">
        <p14:creationId xmlns:p14="http://schemas.microsoft.com/office/powerpoint/2010/main" val="40196467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s’agit d’une liste limitative, établie par l’administration fiscale</a:t>
            </a:r>
          </a:p>
          <a:p>
            <a:endParaRPr lang="fr-FR" dirty="0"/>
          </a:p>
          <a:p>
            <a:r>
              <a:rPr lang="fr-FR" dirty="0"/>
              <a:t>Assimilé à souris : trackball (boule de commande), trackpad (pavé tactile), souris au pied (Foot </a:t>
            </a:r>
            <a:r>
              <a:rPr lang="fr-FR" dirty="0" err="1"/>
              <a:t>pedal</a:t>
            </a:r>
            <a:r>
              <a:rPr lang="fr-FR" dirty="0"/>
              <a:t> mouse)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95</a:t>
            </a:fld>
            <a:endParaRPr lang="fr-BE"/>
          </a:p>
        </p:txBody>
      </p:sp>
    </p:spTree>
    <p:extLst>
      <p:ext uri="{BB962C8B-B14F-4D97-AF65-F5344CB8AC3E}">
        <p14:creationId xmlns:p14="http://schemas.microsoft.com/office/powerpoint/2010/main" val="23285056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 manière normale -&gt; compare le matériel acheté à celui qui est mis à disposition par l’employeur dans des circonstances normales sur le lieu de travail.</a:t>
            </a:r>
          </a:p>
          <a:p>
            <a:endParaRPr lang="fr-FR" dirty="0"/>
          </a:p>
          <a:p>
            <a:r>
              <a:rPr lang="fr-FR" dirty="0"/>
              <a:t>On ne va pas remplacer le siège de bureau chaque année, alors que sa durée normale d’utilisation serait de 10 ans (exemple). Le remboursement peut s’étaler durant la durée d’utilisation normale de l’objet (ex. : chaise de bureau) sur plusieurs années</a:t>
            </a:r>
          </a:p>
          <a:p>
            <a:r>
              <a:rPr lang="fr-FR" dirty="0"/>
              <a:t>-durée normale d’utilisation (d’après le fisc) :</a:t>
            </a:r>
          </a:p>
          <a:p>
            <a:r>
              <a:rPr lang="fr-FR" dirty="0"/>
              <a:t>	siège de bureau, table de bureau, armoire de bureau : 10 ans</a:t>
            </a:r>
          </a:p>
          <a:p>
            <a:r>
              <a:rPr lang="fr-FR" dirty="0"/>
              <a:t>	lampe de bureau : 5 ans</a:t>
            </a:r>
          </a:p>
          <a:p>
            <a:r>
              <a:rPr lang="fr-FR" dirty="0"/>
              <a:t>	2</a:t>
            </a:r>
            <a:r>
              <a:rPr lang="fr-FR" baseline="30000" dirty="0"/>
              <a:t>e</a:t>
            </a:r>
            <a:r>
              <a:rPr lang="fr-FR" dirty="0"/>
              <a:t> écran d’ordinateur, imprimante et/ou scanner, autre périphérique : 3 ans</a:t>
            </a:r>
          </a:p>
          <a:p>
            <a:r>
              <a:rPr lang="fr-FR" dirty="0"/>
              <a:t>-si le ct/ télétravail </a:t>
            </a:r>
            <a:r>
              <a:rPr lang="fr-FR" dirty="0" err="1"/>
              <a:t>pd</a:t>
            </a:r>
            <a:r>
              <a:rPr lang="fr-FR" dirty="0"/>
              <a:t> fin avant la fin d’utilisation de l’objet, le travailleur ne doit pas rembourser la partie résiduelle à l’employeur, mais la valeur réelle de l’investissement (ce que ça vaut réellement – ce que doit encore le travailleur) est imposé comme un ATN.</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96</a:t>
            </a:fld>
            <a:endParaRPr lang="fr-BE"/>
          </a:p>
        </p:txBody>
      </p:sp>
    </p:spTree>
    <p:extLst>
      <p:ext uri="{BB962C8B-B14F-4D97-AF65-F5344CB8AC3E}">
        <p14:creationId xmlns:p14="http://schemas.microsoft.com/office/powerpoint/2010/main" val="34845838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 manière normale -&gt; compare le matériel acheté à celui qui est mis à disposition par l’employeur dans des circonstances normales sur le lieu de travail.</a:t>
            </a:r>
          </a:p>
          <a:p>
            <a:endParaRPr lang="fr-FR" dirty="0"/>
          </a:p>
          <a:p>
            <a:r>
              <a:rPr lang="fr-FR" dirty="0"/>
              <a:t>On ne va pas remplacer le siège de bureau chaque année, alors que sa durée normale d’utilisation serait de 10 ans (exemple). Le remboursement peut s’étaler durant la durée d’utilisation normale de l’objet (ex. : chaise de bureau) sur plusieurs années</a:t>
            </a:r>
          </a:p>
          <a:p>
            <a:r>
              <a:rPr lang="fr-FR" dirty="0"/>
              <a:t>-durée normale d’utilisation (d’après le fisc) :</a:t>
            </a:r>
          </a:p>
          <a:p>
            <a:r>
              <a:rPr lang="fr-FR" dirty="0"/>
              <a:t>	siège de bureau, table de bureau, armoire de bureau : 10 ans</a:t>
            </a:r>
          </a:p>
          <a:p>
            <a:r>
              <a:rPr lang="fr-FR" dirty="0"/>
              <a:t>	lampe de bureau : 5 ans</a:t>
            </a:r>
          </a:p>
          <a:p>
            <a:r>
              <a:rPr lang="fr-FR" dirty="0"/>
              <a:t>	2</a:t>
            </a:r>
            <a:r>
              <a:rPr lang="fr-FR" baseline="30000" dirty="0"/>
              <a:t>e</a:t>
            </a:r>
            <a:r>
              <a:rPr lang="fr-FR" dirty="0"/>
              <a:t> écran d’ordinateur, imprimante et/ou scanner, autre périphérique : 3 ans</a:t>
            </a:r>
          </a:p>
          <a:p>
            <a:r>
              <a:rPr lang="fr-FR" dirty="0"/>
              <a:t>-si le ct/ télétravail </a:t>
            </a:r>
            <a:r>
              <a:rPr lang="fr-FR" dirty="0" err="1"/>
              <a:t>pd</a:t>
            </a:r>
            <a:r>
              <a:rPr lang="fr-FR" dirty="0"/>
              <a:t> fin avant la fin d’utilisation de l’objet, le travailleur ne doit pas rembourser la partie résiduelle à l’employeur, mais la valeur réelle de l’investissement (ce que ça vaut réellement – ce que doit encore le travailleur) est imposé comme un ATN.</a:t>
            </a:r>
          </a:p>
          <a:p>
            <a:endParaRPr lang="fr-FR" dirty="0"/>
          </a:p>
          <a:p>
            <a:r>
              <a:rPr lang="fr-FR" dirty="0"/>
              <a:t>----------------</a:t>
            </a:r>
          </a:p>
          <a:p>
            <a:r>
              <a:rPr lang="fr-BE" dirty="0"/>
              <a:t>Si remboursements fréquents, cela doit rester raisonnable</a:t>
            </a:r>
          </a:p>
          <a:p>
            <a:pPr lvl="1"/>
            <a:r>
              <a:rPr lang="fr-BE" dirty="0"/>
              <a:t>Pas de dépenses privées (ex. : placement de portes ou de cloisons, aménagements de luxe …)</a:t>
            </a:r>
          </a:p>
          <a:p>
            <a:pPr lvl="1"/>
            <a:r>
              <a:rPr lang="fr-BE" dirty="0"/>
              <a:t>Pas dépasser la nature des frais propres à l’employeurs (ex. : écrans d’ordi extra-larges destinés davantage à des films, lampes de designs coûteuses, sièges de gamers très chers …). Appréciation au cas-par-cas.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97</a:t>
            </a:fld>
            <a:endParaRPr lang="fr-BE"/>
          </a:p>
        </p:txBody>
      </p:sp>
    </p:spTree>
    <p:extLst>
      <p:ext uri="{BB962C8B-B14F-4D97-AF65-F5344CB8AC3E}">
        <p14:creationId xmlns:p14="http://schemas.microsoft.com/office/powerpoint/2010/main" val="16853872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98</a:t>
            </a:fld>
            <a:endParaRPr lang="fr-BE"/>
          </a:p>
        </p:txBody>
      </p:sp>
    </p:spTree>
    <p:extLst>
      <p:ext uri="{BB962C8B-B14F-4D97-AF65-F5344CB8AC3E}">
        <p14:creationId xmlns:p14="http://schemas.microsoft.com/office/powerpoint/2010/main" val="11571492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doit prouver cela pour éviter que cela ne soit considéré comme de la rémunération. Cela s’applique pour toute forme de télétravail non-structurelle.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99</a:t>
            </a:fld>
            <a:endParaRPr lang="fr-BE"/>
          </a:p>
        </p:txBody>
      </p:sp>
    </p:spTree>
    <p:extLst>
      <p:ext uri="{BB962C8B-B14F-4D97-AF65-F5344CB8AC3E}">
        <p14:creationId xmlns:p14="http://schemas.microsoft.com/office/powerpoint/2010/main" val="34977096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doit prouver cela pour éviter que cela ne soit considéré comme de la rémunération. Cela s’applique pour toute forme de télétravail non-structurelle.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100</a:t>
            </a:fld>
            <a:endParaRPr lang="fr-BE"/>
          </a:p>
        </p:txBody>
      </p:sp>
    </p:spTree>
    <p:extLst>
      <p:ext uri="{BB962C8B-B14F-4D97-AF65-F5344CB8AC3E}">
        <p14:creationId xmlns:p14="http://schemas.microsoft.com/office/powerpoint/2010/main" val="39170185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doit prouver cela pour éviter que cela ne soit considéré comme de la rémunération</a:t>
            </a:r>
          </a:p>
          <a:p>
            <a:endParaRPr lang="fr-FR" dirty="0"/>
          </a:p>
          <a:p>
            <a:r>
              <a:rPr lang="fr-FR" dirty="0"/>
              <a:t>Indemnité de bureau non applicable au </a:t>
            </a:r>
            <a:r>
              <a:rPr lang="fr-FR" dirty="0" err="1"/>
              <a:t>TTvl</a:t>
            </a:r>
            <a:r>
              <a:rPr lang="fr-FR" dirty="0"/>
              <a:t> structurel -&gt; on ne peut pas non plus en appliquer un pourcentage</a:t>
            </a:r>
          </a:p>
          <a:p>
            <a:endParaRPr lang="fr-FR" dirty="0"/>
          </a:p>
          <a:p>
            <a:r>
              <a:rPr lang="fr-FR" dirty="0"/>
              <a:t>-&gt; </a:t>
            </a:r>
            <a:r>
              <a:rPr lang="fr-FR" dirty="0" err="1"/>
              <a:t>ruling</a:t>
            </a:r>
            <a:r>
              <a:rPr lang="fr-FR" dirty="0"/>
              <a:t> pour les frais de bureau et les autres frais (utilisation de son propre téléphone, mobilier de bureau et/ou de matériel informatique)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101</a:t>
            </a:fld>
            <a:endParaRPr lang="fr-BE"/>
          </a:p>
        </p:txBody>
      </p:sp>
    </p:spTree>
    <p:extLst>
      <p:ext uri="{BB962C8B-B14F-4D97-AF65-F5344CB8AC3E}">
        <p14:creationId xmlns:p14="http://schemas.microsoft.com/office/powerpoint/2010/main" val="380875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000" dirty="0"/>
              <a:t>Ordre (facilite le transfert) : </a:t>
            </a:r>
          </a:p>
          <a:p>
            <a:pPr marL="228600" indent="-228600">
              <a:buFont typeface="+mj-lt"/>
              <a:buAutoNum type="arabicPeriod"/>
            </a:pPr>
            <a:r>
              <a:rPr lang="fr-BE" sz="1000" dirty="0"/>
              <a:t>Pratiques existantes</a:t>
            </a:r>
          </a:p>
          <a:p>
            <a:pPr marL="228600" indent="-228600">
              <a:buFont typeface="+mj-lt"/>
              <a:buAutoNum type="arabicPeriod"/>
            </a:pPr>
            <a:r>
              <a:rPr lang="fr-BE" sz="1000" dirty="0"/>
              <a:t>Modèles théoriques</a:t>
            </a:r>
          </a:p>
          <a:p>
            <a:pPr marL="228600" indent="-228600">
              <a:buFont typeface="+mj-lt"/>
              <a:buAutoNum type="arabicPeriod"/>
            </a:pPr>
            <a:r>
              <a:rPr lang="fr-BE" sz="1000" dirty="0"/>
              <a:t>Activités et exo</a:t>
            </a:r>
          </a:p>
          <a:p>
            <a:pPr marL="228600" indent="-228600">
              <a:buFont typeface="+mj-lt"/>
              <a:buAutoNum type="arabicPeriod"/>
            </a:pPr>
            <a:r>
              <a:rPr lang="fr-BE" sz="1000" dirty="0"/>
              <a:t>Échanges de pratiques</a:t>
            </a:r>
          </a:p>
          <a:p>
            <a:pPr marL="228600" indent="-228600">
              <a:buFont typeface="+mj-lt"/>
              <a:buAutoNum type="arabicPeriod"/>
            </a:pPr>
            <a:r>
              <a:rPr lang="fr-BE" sz="1000" dirty="0"/>
              <a:t>Liens entre pratiques et exo</a:t>
            </a:r>
          </a:p>
          <a:p>
            <a:endParaRPr lang="fr-BE" sz="1000" dirty="0"/>
          </a:p>
          <a:p>
            <a:r>
              <a:rPr lang="fr-BE" sz="1000" dirty="0"/>
              <a:t>Nous travaillons nos formations</a:t>
            </a:r>
            <a:r>
              <a:rPr lang="fr-BE" sz="1000" baseline="0" dirty="0"/>
              <a:t> pour qu’elles soient pratiques, </a:t>
            </a:r>
            <a:r>
              <a:rPr lang="fr-BE" sz="1000" b="1" baseline="0" dirty="0"/>
              <a:t>orientées pratique</a:t>
            </a:r>
            <a:r>
              <a:rPr lang="fr-BE" sz="1000" baseline="0" dirty="0"/>
              <a:t>. Non seulement que vous connaissiez les matières, mais aussi que vous sachiez les utiliser dans votre pratique professionnelle. </a:t>
            </a:r>
          </a:p>
          <a:p>
            <a:endParaRPr lang="fr-BE" sz="1000" baseline="0" dirty="0"/>
          </a:p>
          <a:p>
            <a:r>
              <a:rPr lang="fr-BE" sz="1000" baseline="0" dirty="0"/>
              <a:t>Il y aura des moments : </a:t>
            </a:r>
          </a:p>
          <a:p>
            <a:pPr marL="171450" indent="-171450">
              <a:buFont typeface="Arial" panose="020B0604020202020204" pitchFamily="34" charset="0"/>
              <a:buChar char="•"/>
            </a:pPr>
            <a:r>
              <a:rPr lang="fr-BE" sz="1000" baseline="0" dirty="0"/>
              <a:t>D’échanges, de partages d’</a:t>
            </a:r>
            <a:r>
              <a:rPr lang="fr-BE" sz="1000" baseline="0" dirty="0" err="1"/>
              <a:t>experiences</a:t>
            </a:r>
            <a:r>
              <a:rPr lang="fr-BE" sz="1000" baseline="0" dirty="0"/>
              <a:t> </a:t>
            </a:r>
          </a:p>
          <a:p>
            <a:pPr marL="171450" indent="-171450">
              <a:buFont typeface="Arial" panose="020B0604020202020204" pitchFamily="34" charset="0"/>
              <a:buChar char="•"/>
            </a:pPr>
            <a:r>
              <a:rPr lang="fr-BE" sz="1000" baseline="0" dirty="0"/>
              <a:t>Des ateliers/activités : jeux, exercices, mises en pratique </a:t>
            </a:r>
          </a:p>
          <a:p>
            <a:pPr marL="0" indent="0">
              <a:buFont typeface="Arial" panose="020B0604020202020204" pitchFamily="34" charset="0"/>
              <a:buNone/>
            </a:pPr>
            <a:r>
              <a:rPr lang="fr-BE" sz="1000" baseline="0" dirty="0"/>
              <a:t>On vous invite à participer autant que possible. </a:t>
            </a:r>
          </a:p>
          <a:p>
            <a:endParaRPr lang="fr-BE" sz="1000" baseline="0" dirty="0"/>
          </a:p>
          <a:p>
            <a:r>
              <a:rPr lang="fr-BE" sz="1000" baseline="0" dirty="0"/>
              <a:t>La matière est très vaste, assez complexe à assimiler : à la fin on vous référence des outils, pour aller plus loin, pour retrouver l’information plus tard,... </a:t>
            </a:r>
          </a:p>
          <a:p>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a:t>
            </a:fld>
            <a:endParaRPr lang="fr-BE"/>
          </a:p>
        </p:txBody>
      </p:sp>
    </p:spTree>
    <p:extLst>
      <p:ext uri="{BB962C8B-B14F-4D97-AF65-F5344CB8AC3E}">
        <p14:creationId xmlns:p14="http://schemas.microsoft.com/office/powerpoint/2010/main" val="1479988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102</a:t>
            </a:fld>
            <a:endParaRPr lang="fr-BE"/>
          </a:p>
        </p:txBody>
      </p:sp>
    </p:spTree>
    <p:extLst>
      <p:ext uri="{BB962C8B-B14F-4D97-AF65-F5344CB8AC3E}">
        <p14:creationId xmlns:p14="http://schemas.microsoft.com/office/powerpoint/2010/main" val="12187781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Ou achat du prix du matériel</a:t>
            </a:r>
          </a:p>
          <a:p>
            <a:endParaRPr lang="fr-FR" dirty="0"/>
          </a:p>
          <a:p>
            <a:r>
              <a:rPr lang="fr-FR" dirty="0"/>
              <a:t>L’employeur décide de mettre du matériel à disposition du télétravailleur -&gt; conseil rédactionnel : lister les biens dans la convention.</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-Faire une convention de mise à disposition du matériel et se contenter de mettre dans la clause « </a:t>
            </a:r>
            <a:r>
              <a:rPr lang="fr-FR" sz="1200" kern="1200" dirty="0">
                <a:solidFill>
                  <a:schemeClr val="tx1"/>
                </a:solidFill>
                <a:effectLst/>
                <a:latin typeface="+mn-lt"/>
                <a:ea typeface="+mn-ea"/>
                <a:cs typeface="+mn-cs"/>
              </a:rPr>
              <a:t>Le Travailleur pourra faire usage du matériel conformément à la convention de mise à disposition du matériel du………………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103</a:t>
            </a:fld>
            <a:endParaRPr lang="fr-BE"/>
          </a:p>
        </p:txBody>
      </p:sp>
    </p:spTree>
    <p:extLst>
      <p:ext uri="{BB962C8B-B14F-4D97-AF65-F5344CB8AC3E}">
        <p14:creationId xmlns:p14="http://schemas.microsoft.com/office/powerpoint/2010/main" val="5368354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Si l’employeur met à disposition du travailleur du mobilier de bureau et/ou du matériel informatique, le travailleur n’est pas le propriétaire du matériel. C’est l’employeur qui reste le propriétaire</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Il faut être vigilants d’un point de vue fiscal afin d’éviter que ces éléments ne soient taxés comme un ATN dans le chef du travailleur. </a:t>
            </a:r>
          </a:p>
          <a:p>
            <a:endParaRPr lang="fr-FR" dirty="0"/>
          </a:p>
          <a:p>
            <a:r>
              <a:rPr lang="fr-FR" dirty="0"/>
              <a:t>Prorata ? Un % de l’utilisation privée qui est faite par le travailleur est taxable OU certaines abonnement doubles d’opérateur téléphonique (2 cartes </a:t>
            </a:r>
            <a:r>
              <a:rPr lang="fr-FR" dirty="0" err="1"/>
              <a:t>sim</a:t>
            </a:r>
            <a:r>
              <a:rPr lang="fr-FR" dirty="0"/>
              <a:t> -&gt; une professionnelle et une privée OU un code utilisé pour toutes les communications professionnelles afin de les isoler des communications privées).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104</a:t>
            </a:fld>
            <a:endParaRPr lang="fr-BE"/>
          </a:p>
        </p:txBody>
      </p:sp>
    </p:spTree>
    <p:extLst>
      <p:ext uri="{BB962C8B-B14F-4D97-AF65-F5344CB8AC3E}">
        <p14:creationId xmlns:p14="http://schemas.microsoft.com/office/powerpoint/2010/main" val="15143697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105</a:t>
            </a:fld>
            <a:endParaRPr lang="fr-BE"/>
          </a:p>
        </p:txBody>
      </p:sp>
    </p:spTree>
    <p:extLst>
      <p:ext uri="{BB962C8B-B14F-4D97-AF65-F5344CB8AC3E}">
        <p14:creationId xmlns:p14="http://schemas.microsoft.com/office/powerpoint/2010/main" val="6837051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 travailleur conserve les biens -&gt; </a:t>
            </a:r>
            <a:r>
              <a:rPr lang="fr-FR" dirty="0"/>
              <a:t>Ce montant peut être diminué de la contribution personnelle du travailleur dans l’avantage.</a:t>
            </a:r>
          </a:p>
          <a:p>
            <a:endParaRPr lang="fr-FR" dirty="0"/>
          </a:p>
          <a:p>
            <a:r>
              <a:rPr lang="fr-FR" dirty="0"/>
              <a:t>Rachat du matériel par les travailleurs -&gt; donne des fonds à </a:t>
            </a:r>
            <a:r>
              <a:rPr lang="fr-FR" dirty="0" err="1"/>
              <a:t>l’asbl</a:t>
            </a:r>
            <a:endParaRPr lang="fr-FR" dirty="0"/>
          </a:p>
          <a:p>
            <a:endParaRPr lang="fr-FR" dirty="0"/>
          </a:p>
          <a:p>
            <a:r>
              <a:rPr lang="fr-FR" dirty="0"/>
              <a:t>1 jour/ mois usage privé ordi prof + connexion </a:t>
            </a:r>
            <a:r>
              <a:rPr lang="fr-FR" dirty="0" err="1"/>
              <a:t>int</a:t>
            </a:r>
            <a:r>
              <a:rPr lang="fr-FR" dirty="0"/>
              <a:t> prof -&gt; (72 + 60) x 1/12 = 11 €/mois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106</a:t>
            </a:fld>
            <a:endParaRPr lang="fr-BE"/>
          </a:p>
        </p:txBody>
      </p:sp>
    </p:spTree>
    <p:extLst>
      <p:ext uri="{BB962C8B-B14F-4D97-AF65-F5344CB8AC3E}">
        <p14:creationId xmlns:p14="http://schemas.microsoft.com/office/powerpoint/2010/main" val="7124670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Dans tous les cas, il convient de définir des règles précises en matière d’utilisation du matériel, avant le début des relations de travail, éventuellement assorties de sanctions. Le travailleur doit en être informé.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L’employeur doit payer la rémunération convenue au télétravailleur -&gt; le maintien de la rémunération est permis dans ces circonstances.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Prévoir modalités spécifiques (retour au bureau, travaux de remplacements, autres tâches à réaliser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Il est possible que le matériel mis à disposition du travailleur comporte des défauts –&gt; peut être intéressant d’expliquer dans une clause que « le matériel confié comporte les défauts suivants » et lister les défauts.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Lien avec l’art. 18 de la loi du 3 juillet 1978 relative aux contrats de travail (immunité partielle du travailleur pour ses fautes légères occasionnelles) ?</a:t>
            </a: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107</a:t>
            </a:fld>
            <a:endParaRPr lang="fr-BE"/>
          </a:p>
        </p:txBody>
      </p:sp>
    </p:spTree>
    <p:extLst>
      <p:ext uri="{BB962C8B-B14F-4D97-AF65-F5344CB8AC3E}">
        <p14:creationId xmlns:p14="http://schemas.microsoft.com/office/powerpoint/2010/main" val="3857305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108</a:t>
            </a:fld>
            <a:endParaRPr lang="fr-BE"/>
          </a:p>
        </p:txBody>
      </p:sp>
    </p:spTree>
    <p:extLst>
      <p:ext uri="{BB962C8B-B14F-4D97-AF65-F5344CB8AC3E}">
        <p14:creationId xmlns:p14="http://schemas.microsoft.com/office/powerpoint/2010/main" val="33612694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Circulaire en vigueur dès le 1</a:t>
            </a:r>
            <a:r>
              <a:rPr lang="fr-FR" baseline="30000" dirty="0"/>
              <a:t>e</a:t>
            </a:r>
            <a:r>
              <a:rPr lang="fr-FR" dirty="0"/>
              <a:t> mars 2021, mais applicable aux situations antérieures (au 1</a:t>
            </a:r>
            <a:r>
              <a:rPr lang="fr-FR" baseline="30000" dirty="0"/>
              <a:t>e</a:t>
            </a:r>
            <a:r>
              <a:rPr lang="fr-FR" dirty="0"/>
              <a:t> janvier 2020 par exemple).</a:t>
            </a:r>
          </a:p>
          <a:p>
            <a:endParaRPr lang="fr-FR" dirty="0"/>
          </a:p>
          <a:p>
            <a:r>
              <a:rPr lang="fr-BE" dirty="0"/>
              <a:t>Certains frais inhérents au télétravail peuvent ne pas être taxé ( </a:t>
            </a:r>
            <a:r>
              <a:rPr lang="fr-BE" b="1" dirty="0"/>
              <a:t>remboursement de frais propre à l’employeur non imposables</a:t>
            </a:r>
            <a:r>
              <a:rPr lang="fr-BE" dirty="0"/>
              <a:t>) </a:t>
            </a:r>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109</a:t>
            </a:fld>
            <a:endParaRPr lang="fr-BE"/>
          </a:p>
        </p:txBody>
      </p:sp>
    </p:spTree>
    <p:extLst>
      <p:ext uri="{BB962C8B-B14F-4D97-AF65-F5344CB8AC3E}">
        <p14:creationId xmlns:p14="http://schemas.microsoft.com/office/powerpoint/2010/main" val="31006201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Circulaire en vigueur dès le 1</a:t>
            </a:r>
            <a:r>
              <a:rPr lang="fr-FR" baseline="30000" dirty="0"/>
              <a:t>e</a:t>
            </a:r>
            <a:r>
              <a:rPr lang="fr-FR" dirty="0"/>
              <a:t> mars 2021, mais applicable aux situations antérieures (au 1</a:t>
            </a:r>
            <a:r>
              <a:rPr lang="fr-FR" baseline="30000" dirty="0"/>
              <a:t>e</a:t>
            </a:r>
            <a:r>
              <a:rPr lang="fr-FR" dirty="0"/>
              <a:t> janvier 2020 par exemple).</a:t>
            </a:r>
          </a:p>
          <a:p>
            <a:endParaRPr lang="fr-FR" dirty="0"/>
          </a:p>
          <a:p>
            <a:r>
              <a:rPr lang="fr-BE" dirty="0"/>
              <a:t>Certains frais inhérents au télétravail peuvent ne pas être taxé ( </a:t>
            </a:r>
            <a:r>
              <a:rPr lang="fr-BE" b="1" dirty="0"/>
              <a:t>remboursement de frais propre à l’employeur non imposables</a:t>
            </a:r>
            <a:r>
              <a:rPr lang="fr-BE" dirty="0"/>
              <a:t>) </a:t>
            </a:r>
          </a:p>
          <a:p>
            <a:endParaRPr lang="fr-BE" dirty="0"/>
          </a:p>
          <a:p>
            <a:r>
              <a:rPr lang="fr-BE" b="1" u="sng" dirty="0"/>
              <a:t>Exclusion des dirigeants d’entreprises</a:t>
            </a:r>
          </a:p>
          <a:p>
            <a:endParaRPr lang="fr-BE" dirty="0"/>
          </a:p>
          <a:p>
            <a:r>
              <a:rPr lang="fr-BE" sz="1200" kern="1200" dirty="0">
                <a:solidFill>
                  <a:schemeClr val="tx1"/>
                </a:solidFill>
                <a:effectLst/>
                <a:latin typeface="+mn-lt"/>
                <a:ea typeface="+mn-ea"/>
                <a:cs typeface="+mn-cs"/>
              </a:rPr>
              <a:t>Le régime traité dans la présente circulaire </a:t>
            </a:r>
            <a:r>
              <a:rPr lang="fr-BE" sz="1200" b="1" kern="1200" dirty="0">
                <a:solidFill>
                  <a:schemeClr val="tx1"/>
                </a:solidFill>
                <a:effectLst/>
                <a:latin typeface="+mn-lt"/>
                <a:ea typeface="+mn-ea"/>
                <a:cs typeface="+mn-cs"/>
              </a:rPr>
              <a:t>ne peut pas être appliqué aux dirigeants d’entreprise </a:t>
            </a:r>
            <a:r>
              <a:rPr lang="fr-BE" sz="1200" kern="1200" dirty="0">
                <a:solidFill>
                  <a:schemeClr val="tx1"/>
                </a:solidFill>
                <a:effectLst/>
                <a:latin typeface="+mn-lt"/>
                <a:ea typeface="+mn-ea"/>
                <a:cs typeface="+mn-cs"/>
              </a:rPr>
              <a:t>visés à l’art. 32, CIR 92.</a:t>
            </a:r>
            <a:endParaRPr lang="fr-BE" sz="1200" dirty="0">
              <a:effectLst/>
            </a:endParaRPr>
          </a:p>
          <a:p>
            <a:r>
              <a:rPr lang="fr-BE" sz="1200" kern="1200" dirty="0">
                <a:solidFill>
                  <a:schemeClr val="tx1"/>
                </a:solidFill>
                <a:effectLst/>
                <a:latin typeface="+mn-lt"/>
                <a:ea typeface="+mn-ea"/>
                <a:cs typeface="+mn-cs"/>
              </a:rPr>
              <a:t>Les dirigeants d’entreprise ont en effet souvent la possibilité de faire supporter directement par l’entreprise de nombreux frais. Cela ne signifie pas qu’ils ne peuvent pas revendiquer de remboursement de dépenses propres à l’entreprise.</a:t>
            </a:r>
            <a:endParaRPr lang="fr-BE" sz="1200" dirty="0">
              <a:effectLst/>
            </a:endParaRPr>
          </a:p>
          <a:p>
            <a:r>
              <a:rPr lang="fr-BE" sz="1200" kern="1200" dirty="0">
                <a:solidFill>
                  <a:schemeClr val="tx1"/>
                </a:solidFill>
                <a:effectLst/>
                <a:latin typeface="+mn-lt"/>
                <a:ea typeface="+mn-ea"/>
                <a:cs typeface="+mn-cs"/>
              </a:rPr>
              <a:t>Un remboursement de dépenses propres à l'entreprise peut ainsi être effectué sur base de pièces justificatives ou forfaitairement sur base de normes sérieuses et concordantes. Cela doit être examiné au cas par cas. </a:t>
            </a:r>
            <a:endParaRPr lang="fr-BE" sz="1200" dirty="0">
              <a:effectLst/>
            </a:endParaRPr>
          </a:p>
          <a:p>
            <a:r>
              <a:rPr lang="fr-BE" sz="1200" kern="1200" dirty="0">
                <a:solidFill>
                  <a:schemeClr val="tx1"/>
                </a:solidFill>
                <a:effectLst/>
                <a:latin typeface="+mn-lt"/>
                <a:ea typeface="+mn-ea"/>
                <a:cs typeface="+mn-cs"/>
              </a:rPr>
              <a:t>Le remboursement forfaitaire de dépenses basé sur des normes sérieuses et concordantes peut faire l'objet d'une demande de décision anticipée auprès du Service des Décisions Anticipées en matière fiscale (SDA).</a:t>
            </a:r>
          </a:p>
          <a:p>
            <a:endParaRPr lang="fr-BE" sz="1200" b="1" u="sng" kern="1200" dirty="0">
              <a:solidFill>
                <a:schemeClr val="tx1"/>
              </a:solidFill>
              <a:effectLst/>
              <a:latin typeface="+mn-lt"/>
              <a:ea typeface="+mn-ea"/>
              <a:cs typeface="+mn-cs"/>
            </a:endParaRPr>
          </a:p>
          <a:p>
            <a:r>
              <a:rPr lang="fr-BE" sz="1200" b="1" u="sng" kern="1200" dirty="0">
                <a:solidFill>
                  <a:schemeClr val="tx1"/>
                </a:solidFill>
                <a:effectLst/>
                <a:latin typeface="+mn-lt"/>
                <a:ea typeface="+mn-ea"/>
                <a:cs typeface="+mn-cs"/>
              </a:rPr>
              <a:t>Exclusion des travailleurs soumis à des régimes spéciaux</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Le régime traité dans cette circulaire ne peut pas non plus être appliqué aux travailleurs soumis à des régimes spéciaux comme par exemple les cadres étrangers, le « </a:t>
            </a:r>
            <a:r>
              <a:rPr lang="fr-BE" sz="1200" kern="1200" dirty="0" err="1">
                <a:solidFill>
                  <a:schemeClr val="tx1"/>
                </a:solidFill>
                <a:effectLst/>
                <a:latin typeface="+mn-lt"/>
                <a:ea typeface="+mn-ea"/>
                <a:cs typeface="+mn-cs"/>
              </a:rPr>
              <a:t>salary</a:t>
            </a:r>
            <a:r>
              <a:rPr lang="fr-BE" sz="1200" kern="1200" dirty="0">
                <a:solidFill>
                  <a:schemeClr val="tx1"/>
                </a:solidFill>
                <a:effectLst/>
                <a:latin typeface="+mn-lt"/>
                <a:ea typeface="+mn-ea"/>
                <a:cs typeface="+mn-cs"/>
              </a:rPr>
              <a:t> split » (scission de la rémunération pour les travailleurs qui prestent dans plusieurs pays pour le même employeur), etc.</a:t>
            </a:r>
            <a:endParaRPr lang="fr-BE" sz="1200" dirty="0">
              <a:effectLst/>
            </a:endParaRPr>
          </a:p>
          <a:p>
            <a:r>
              <a:rPr lang="fr-BE" sz="1200" kern="1200" dirty="0">
                <a:solidFill>
                  <a:schemeClr val="tx1"/>
                </a:solidFill>
                <a:effectLst/>
                <a:latin typeface="+mn-lt"/>
                <a:ea typeface="+mn-ea"/>
                <a:cs typeface="+mn-cs"/>
              </a:rPr>
              <a:t>Pour ces régimes spéciaux, la règle veut que l'octroi éventuel de remboursements forfaitaires de frais basés sur des normes sérieuses et concordantes soit examiné au cas par cas.</a:t>
            </a:r>
            <a:endParaRPr lang="fr-BE" sz="1200" dirty="0">
              <a:effectLst/>
            </a:endParaRPr>
          </a:p>
          <a:p>
            <a:r>
              <a:rPr lang="fr-BE" sz="1200" kern="1200" dirty="0">
                <a:solidFill>
                  <a:schemeClr val="tx1"/>
                </a:solidFill>
                <a:effectLst/>
                <a:latin typeface="+mn-lt"/>
                <a:ea typeface="+mn-ea"/>
                <a:cs typeface="+mn-cs"/>
              </a:rPr>
              <a:t>Cela peut faire l'objet d'une demande de décision anticipée auprès du Service des Décisions Anticipées en matière fiscale (SDA).</a:t>
            </a:r>
            <a:endParaRPr lang="fr-BE" sz="1200" dirty="0">
              <a:effectLst/>
            </a:endParaRPr>
          </a:p>
          <a:p>
            <a:endParaRPr lang="fr-BE" sz="1200" dirty="0">
              <a:effectLst/>
            </a:endParaRP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110</a:t>
            </a:fld>
            <a:endParaRPr lang="fr-BE"/>
          </a:p>
        </p:txBody>
      </p:sp>
    </p:spTree>
    <p:extLst>
      <p:ext uri="{BB962C8B-B14F-4D97-AF65-F5344CB8AC3E}">
        <p14:creationId xmlns:p14="http://schemas.microsoft.com/office/powerpoint/2010/main" val="27947634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Télétravail structurel -&gt; définition « souple » du fisc : 1 jour/semaine minimum. L’évaluation se fait sur une base mensuelle (ça peut donc être 2 ½ journée de travail par semaine OU plusieurs jours qui comprennent quelques heures prestées pdt le temps normal de travail)</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Si le télétravail est bien régulier et structurel, à savoir, il correspond à des demi-journées ou journées prestées au domicile pendant les heures ordinaires de bureau, mais que sa durée n’est pas d’au moins une journée par semaine ou son équivalent, l’</a:t>
            </a:r>
            <a:r>
              <a:rPr lang="fr-BE" sz="1200" kern="1200" dirty="0" err="1">
                <a:solidFill>
                  <a:schemeClr val="tx1"/>
                </a:solidFill>
                <a:effectLst/>
                <a:latin typeface="+mn-lt"/>
                <a:ea typeface="+mn-ea"/>
                <a:cs typeface="+mn-cs"/>
              </a:rPr>
              <a:t>indemnite</a:t>
            </a:r>
            <a:r>
              <a:rPr lang="fr-BE" sz="1200" kern="1200" dirty="0">
                <a:solidFill>
                  <a:schemeClr val="tx1"/>
                </a:solidFill>
                <a:effectLst/>
                <a:latin typeface="+mn-lt"/>
                <a:ea typeface="+mn-ea"/>
                <a:cs typeface="+mn-cs"/>
              </a:rPr>
              <a:t>́ forfaitaire admise est réduite.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L’indemnité du bureau peut être accordée à son montant maximal, même si le travailleur effectue ses prestations à temps partiel.</a:t>
            </a:r>
            <a:endParaRPr lang="fr-BE" dirty="0"/>
          </a:p>
          <a:p>
            <a:endParaRPr lang="fr-FR" dirty="0"/>
          </a:p>
          <a:p>
            <a:r>
              <a:rPr lang="fr-FR" dirty="0"/>
              <a:t>Cas d’exonération d’impôt :</a:t>
            </a:r>
          </a:p>
          <a:p>
            <a:r>
              <a:rPr lang="fr-FR" dirty="0"/>
              <a:t>-montants maximaux du forfait respectés</a:t>
            </a:r>
          </a:p>
          <a:p>
            <a:r>
              <a:rPr lang="fr-FR" dirty="0"/>
              <a:t>-montants des frais réels justifiés et destinés à couvrir les frais du télétravailleur</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111</a:t>
            </a:fld>
            <a:endParaRPr lang="fr-BE"/>
          </a:p>
        </p:txBody>
      </p:sp>
    </p:spTree>
    <p:extLst>
      <p:ext uri="{BB962C8B-B14F-4D97-AF65-F5344CB8AC3E}">
        <p14:creationId xmlns:p14="http://schemas.microsoft.com/office/powerpoint/2010/main" val="1552934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Titre 1"/>
          <p:cNvSpPr>
            <a:spLocks noGrp="1"/>
          </p:cNvSpPr>
          <p:nvPr>
            <p:ph type="title"/>
          </p:nvPr>
        </p:nvSpPr>
        <p:spPr>
          <a:xfrm>
            <a:off x="722313" y="4406900"/>
            <a:ext cx="7772400" cy="1362075"/>
          </a:xfrm>
          <a:solidFill>
            <a:schemeClr val="accent1"/>
          </a:solidFill>
          <a:ln>
            <a:solidFill>
              <a:srgbClr val="00383D"/>
            </a:solidFill>
          </a:ln>
        </p:spPr>
        <p:txBody>
          <a:bodyPr anchor="t">
            <a:normAutofit/>
          </a:bodyPr>
          <a:lstStyle>
            <a:lvl1pPr algn="l">
              <a:defRPr sz="3600" b="1" cap="all">
                <a:solidFill>
                  <a:schemeClr val="bg2"/>
                </a:solidFill>
                <a:latin typeface="Gill Sans Std"/>
                <a:cs typeface="Gill Sans Std"/>
              </a:defRPr>
            </a:lvl1pPr>
          </a:lstStyle>
          <a:p>
            <a:r>
              <a:rPr lang="fr-FR" dirty="0"/>
              <a:t>Cliquez et modifiez le titre</a:t>
            </a:r>
            <a:endParaRPr lang="fr-BE" dirty="0"/>
          </a:p>
        </p:txBody>
      </p:sp>
      <p:sp>
        <p:nvSpPr>
          <p:cNvPr id="8"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1"/>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9" name="Espace réservé de la date 3"/>
          <p:cNvSpPr>
            <a:spLocks noGrp="1"/>
          </p:cNvSpPr>
          <p:nvPr>
            <p:ph type="dt" sz="half" idx="10"/>
          </p:nvPr>
        </p:nvSpPr>
        <p:spPr>
          <a:xfrm>
            <a:off x="457200" y="6356350"/>
            <a:ext cx="2133600" cy="365125"/>
          </a:xfrm>
        </p:spPr>
        <p:txBody>
          <a:bodyPr/>
          <a:lstStyle/>
          <a:p>
            <a:fld id="{05A4038C-DEA6-8E44-ADA8-898F34E32453}" type="datetime1">
              <a:rPr lang="fr-BE" smtClean="0"/>
              <a:t>12/09/22</a:t>
            </a:fld>
            <a:endParaRPr lang="fr-BE"/>
          </a:p>
        </p:txBody>
      </p:sp>
      <p:sp>
        <p:nvSpPr>
          <p:cNvPr id="10" name="Espace réservé du pied de page 4"/>
          <p:cNvSpPr>
            <a:spLocks noGrp="1"/>
          </p:cNvSpPr>
          <p:nvPr>
            <p:ph type="ftr" sz="quarter" idx="11"/>
          </p:nvPr>
        </p:nvSpPr>
        <p:spPr>
          <a:xfrm>
            <a:off x="3124200" y="6356350"/>
            <a:ext cx="2895600" cy="365125"/>
          </a:xfrm>
        </p:spPr>
        <p:txBody>
          <a:bodyPr/>
          <a:lstStyle/>
          <a:p>
            <a:endParaRPr lang="fr-BE"/>
          </a:p>
        </p:txBody>
      </p:sp>
      <p:pic>
        <p:nvPicPr>
          <p:cNvPr id="13" name="Image 12" descr="CESSOC BULLE-quad grand.png"/>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4629422" y="937389"/>
            <a:ext cx="4896000" cy="5376927"/>
          </a:xfrm>
          <a:prstGeom prst="rect">
            <a:avLst/>
          </a:prstGeom>
        </p:spPr>
      </p:pic>
    </p:spTree>
    <p:extLst>
      <p:ext uri="{BB962C8B-B14F-4D97-AF65-F5344CB8AC3E}">
        <p14:creationId xmlns:p14="http://schemas.microsoft.com/office/powerpoint/2010/main" val="177212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C2A963C-0837-B24E-AA05-9807CCE3F360}"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561EFA1-01FB-5345-8579-36C3E3ECBEFC}"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12893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C2A963C-0837-B24E-AA05-9807CCE3F360}"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561EFA1-01FB-5345-8579-36C3E3ECBEFC}"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39645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C2A963C-0837-B24E-AA05-9807CCE3F360}"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561EFA1-01FB-5345-8579-36C3E3ECBEFC}"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65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C2A963C-0837-B24E-AA05-9807CCE3F360}"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561EFA1-01FB-5345-8579-36C3E3ECBEFC}" type="slidenum">
              <a:rPr lang="fr-BE" smtClean="0"/>
              <a:t>‹N°›</a:t>
            </a:fld>
            <a:endParaRPr lang="fr-BE"/>
          </a:p>
        </p:txBody>
      </p:sp>
    </p:spTree>
    <p:extLst>
      <p:ext uri="{BB962C8B-B14F-4D97-AF65-F5344CB8AC3E}">
        <p14:creationId xmlns:p14="http://schemas.microsoft.com/office/powerpoint/2010/main" val="16588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solidFill>
            <a:schemeClr val="accent2"/>
          </a:solidFill>
          <a:ln>
            <a:solidFill>
              <a:schemeClr val="accent2"/>
            </a:solidFill>
          </a:ln>
        </p:spPr>
        <p:txBody>
          <a:bodyPr anchor="t">
            <a:normAutofit/>
          </a:bodyPr>
          <a:lstStyle>
            <a:lvl1pPr algn="l">
              <a:defRPr sz="3600" b="1" cap="all">
                <a:solidFill>
                  <a:schemeClr val="accent2">
                    <a:lumMod val="20000"/>
                    <a:lumOff val="80000"/>
                  </a:schemeClr>
                </a:solidFill>
                <a:latin typeface="Gill Sans Std"/>
                <a:cs typeface="Gill Sans Std"/>
              </a:defRPr>
            </a:lvl1pPr>
          </a:lstStyle>
          <a:p>
            <a:r>
              <a:rPr lang="fr-FR" dirty="0"/>
              <a:t>Cliquez et modifiez le titre</a:t>
            </a:r>
            <a:endParaRPr lang="fr-BE"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2"/>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3C6D925D-68B6-B049-B059-60B01C1C8DE7}"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pic>
        <p:nvPicPr>
          <p:cNvPr id="7" name="Image 6" descr="CESSOC-GRAPHIC-ELEMENT1.pdf.png"/>
          <p:cNvPicPr>
            <a:picLocks noChangeAspect="1"/>
          </p:cNvPicPr>
          <p:nvPr userDrawn="1"/>
        </p:nvPicPr>
        <p:blipFill rotWithShape="1">
          <a:blip r:embed="rId2">
            <a:alphaModFix amt="46000"/>
            <a:duotone>
              <a:schemeClr val="accent2">
                <a:shade val="45000"/>
                <a:satMod val="135000"/>
              </a:schemeClr>
              <a:prstClr val="white"/>
            </a:duotone>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429441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7BC90BC-3EA9-A340-A587-D244EE579E1A}"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B64D346-CCD0-C84D-AE07-403AF05713F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107774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7BC90BC-3EA9-A340-A587-D244EE579E1A}"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B64D346-CCD0-C84D-AE07-403AF05713F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1735109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7BC90BC-3EA9-A340-A587-D244EE579E1A}"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B64D346-CCD0-C84D-AE07-403AF05713F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826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7BC90BC-3EA9-A340-A587-D244EE579E1A}"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B64D346-CCD0-C84D-AE07-403AF05713F2}" type="slidenum">
              <a:rPr lang="fr-BE" smtClean="0"/>
              <a:t>‹N°›</a:t>
            </a:fld>
            <a:endParaRPr lang="fr-BE"/>
          </a:p>
        </p:txBody>
      </p:sp>
    </p:spTree>
    <p:extLst>
      <p:ext uri="{BB962C8B-B14F-4D97-AF65-F5344CB8AC3E}">
        <p14:creationId xmlns:p14="http://schemas.microsoft.com/office/powerpoint/2010/main" val="1704692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23612"/>
            <a:ext cx="7772400" cy="1362075"/>
          </a:xfrm>
          <a:solidFill>
            <a:schemeClr val="accent3"/>
          </a:solidFill>
          <a:ln>
            <a:solidFill>
              <a:schemeClr val="accent3"/>
            </a:solidFill>
          </a:ln>
        </p:spPr>
        <p:txBody>
          <a:bodyPr anchor="t">
            <a:normAutofit/>
          </a:bodyPr>
          <a:lstStyle>
            <a:lvl1pPr algn="l">
              <a:defRPr sz="3600" b="1" cap="all">
                <a:solidFill>
                  <a:schemeClr val="accent3">
                    <a:lumMod val="50000"/>
                  </a:schemeClr>
                </a:solidFill>
                <a:latin typeface="Gill Sans Std"/>
                <a:cs typeface="Gill Sans Std"/>
              </a:defRPr>
            </a:lvl1pPr>
          </a:lstStyle>
          <a:p>
            <a:r>
              <a:rPr lang="fr-FR" dirty="0"/>
              <a:t>Cliquez et modifiez le titre</a:t>
            </a:r>
            <a:endParaRPr lang="fr-BE" dirty="0"/>
          </a:p>
        </p:txBody>
      </p:sp>
      <p:sp>
        <p:nvSpPr>
          <p:cNvPr id="3" name="Espace réservé du texte 2"/>
          <p:cNvSpPr>
            <a:spLocks noGrp="1"/>
          </p:cNvSpPr>
          <p:nvPr>
            <p:ph type="body" idx="1"/>
          </p:nvPr>
        </p:nvSpPr>
        <p:spPr>
          <a:xfrm>
            <a:off x="722313" y="2923425"/>
            <a:ext cx="7772400" cy="1500187"/>
          </a:xfrm>
        </p:spPr>
        <p:txBody>
          <a:bodyPr anchor="b"/>
          <a:lstStyle>
            <a:lvl1pPr marL="0" indent="0">
              <a:buNone/>
              <a:defRPr sz="2000" i="0">
                <a:solidFill>
                  <a:srgbClr val="3A5B19"/>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E8EB3992-D227-7A47-88A0-3697D3479BE4}"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pic>
        <p:nvPicPr>
          <p:cNvPr id="7" name="Image 6" descr="CESSOC-GRAPHIC-ELEMENT1.pdf.png"/>
          <p:cNvPicPr>
            <a:picLocks noChangeAspect="1"/>
          </p:cNvPicPr>
          <p:nvPr userDrawn="1"/>
        </p:nvPicPr>
        <p:blipFill rotWithShape="1">
          <a:blip r:embed="rId2">
            <a:duotone>
              <a:schemeClr val="accent3">
                <a:shade val="45000"/>
                <a:satMod val="135000"/>
              </a:schemeClr>
              <a:prstClr val="white"/>
            </a:duotone>
            <a:alphaModFix amt="46000"/>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388497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130312-EB97-0744-83AF-4B9B5CA9B199}"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814EC74-09B6-EC4D-82E8-3B93D4343D05}"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2052252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7B311C7-A685-8E4D-982E-C36934CD16B3}"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06FE55A-E0E2-A943-8449-FBFF62D6F73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1471029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7B311C7-A685-8E4D-982E-C36934CD16B3}"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06FE55A-E0E2-A943-8449-FBFF62D6F73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2984876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7B311C7-A685-8E4D-982E-C36934CD16B3}"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06FE55A-E0E2-A943-8449-FBFF62D6F73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281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7B311C7-A685-8E4D-982E-C36934CD16B3}"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06FE55A-E0E2-A943-8449-FBFF62D6F732}" type="slidenum">
              <a:rPr lang="fr-BE" smtClean="0"/>
              <a:t>‹N°›</a:t>
            </a:fld>
            <a:endParaRPr lang="fr-BE"/>
          </a:p>
        </p:txBody>
      </p:sp>
    </p:spTree>
    <p:extLst>
      <p:ext uri="{BB962C8B-B14F-4D97-AF65-F5344CB8AC3E}">
        <p14:creationId xmlns:p14="http://schemas.microsoft.com/office/powerpoint/2010/main" val="90843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8" name="Titre 1"/>
          <p:cNvSpPr>
            <a:spLocks noGrp="1"/>
          </p:cNvSpPr>
          <p:nvPr>
            <p:ph type="title"/>
          </p:nvPr>
        </p:nvSpPr>
        <p:spPr>
          <a:xfrm>
            <a:off x="722313" y="4406900"/>
            <a:ext cx="7772400" cy="1362075"/>
          </a:xfrm>
          <a:solidFill>
            <a:schemeClr val="accent6">
              <a:lumMod val="75000"/>
            </a:schemeClr>
          </a:solidFill>
          <a:ln>
            <a:solidFill>
              <a:schemeClr val="accent4"/>
            </a:solidFill>
          </a:ln>
        </p:spPr>
        <p:txBody>
          <a:bodyPr anchor="t">
            <a:normAutofit/>
          </a:bodyPr>
          <a:lstStyle>
            <a:lvl1pPr algn="l">
              <a:defRPr sz="3600" b="1" cap="all">
                <a:solidFill>
                  <a:schemeClr val="accent4">
                    <a:lumMod val="20000"/>
                    <a:lumOff val="80000"/>
                  </a:schemeClr>
                </a:solidFill>
                <a:latin typeface="Gill Sans Std"/>
                <a:cs typeface="Gill Sans Std"/>
              </a:defRPr>
            </a:lvl1pPr>
          </a:lstStyle>
          <a:p>
            <a:r>
              <a:rPr lang="fr-FR" dirty="0"/>
              <a:t>Cliquez et modifiez le titre</a:t>
            </a:r>
            <a:endParaRPr lang="fr-BE" dirty="0"/>
          </a:p>
        </p:txBody>
      </p:sp>
      <p:sp>
        <p:nvSpPr>
          <p:cNvPr id="9"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6">
                    <a:lumMod val="75000"/>
                  </a:schemeClr>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0" name="Espace réservé de la date 3"/>
          <p:cNvSpPr>
            <a:spLocks noGrp="1"/>
          </p:cNvSpPr>
          <p:nvPr>
            <p:ph type="dt" sz="half" idx="10"/>
          </p:nvPr>
        </p:nvSpPr>
        <p:spPr>
          <a:xfrm>
            <a:off x="457200" y="6356350"/>
            <a:ext cx="2133600" cy="365125"/>
          </a:xfrm>
        </p:spPr>
        <p:txBody>
          <a:bodyPr/>
          <a:lstStyle/>
          <a:p>
            <a:fld id="{05A4038C-DEA6-8E44-ADA8-898F34E32453}" type="datetime1">
              <a:rPr lang="fr-BE" smtClean="0"/>
              <a:t>12/09/22</a:t>
            </a:fld>
            <a:endParaRPr lang="fr-BE"/>
          </a:p>
        </p:txBody>
      </p:sp>
      <p:sp>
        <p:nvSpPr>
          <p:cNvPr id="11" name="Espace réservé du pied de page 4"/>
          <p:cNvSpPr>
            <a:spLocks noGrp="1"/>
          </p:cNvSpPr>
          <p:nvPr>
            <p:ph type="ftr" sz="quarter" idx="11"/>
          </p:nvPr>
        </p:nvSpPr>
        <p:spPr>
          <a:xfrm>
            <a:off x="3124200" y="6356350"/>
            <a:ext cx="2895600" cy="365125"/>
          </a:xfrm>
        </p:spPr>
        <p:txBody>
          <a:bodyPr/>
          <a:lstStyle/>
          <a:p>
            <a:endParaRPr lang="fr-BE"/>
          </a:p>
        </p:txBody>
      </p:sp>
      <p:pic>
        <p:nvPicPr>
          <p:cNvPr id="13" name="Image 12" descr="CESSOC-GRAPHIC-ELEMENT1.pdf.png"/>
          <p:cNvPicPr>
            <a:picLocks noChangeAspect="1"/>
          </p:cNvPicPr>
          <p:nvPr userDrawn="1"/>
        </p:nvPicPr>
        <p:blipFill rotWithShape="1">
          <a:blip r:embed="rId2">
            <a:alphaModFix amt="46000"/>
            <a:duotone>
              <a:schemeClr val="accent6">
                <a:shade val="45000"/>
                <a:satMod val="135000"/>
              </a:schemeClr>
              <a:prstClr val="white"/>
            </a:duotone>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3460366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758302A-61D7-544C-BB3D-8F09B91ED21B}"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6A63CC1-A491-CF4D-BF4C-3F9B406D6DD4}"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761882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758302A-61D7-544C-BB3D-8F09B91ED21B}"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6A63CC1-A491-CF4D-BF4C-3F9B406D6DD4}"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5952402"/>
            <a:ext cx="1069132" cy="347523"/>
          </a:xfrm>
          <a:prstGeom prst="rect">
            <a:avLst/>
          </a:prstGeom>
        </p:spPr>
      </p:pic>
    </p:spTree>
    <p:extLst>
      <p:ext uri="{BB962C8B-B14F-4D97-AF65-F5344CB8AC3E}">
        <p14:creationId xmlns:p14="http://schemas.microsoft.com/office/powerpoint/2010/main" val="2450353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758302A-61D7-544C-BB3D-8F09B91ED21B}"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6A63CC1-A491-CF4D-BF4C-3F9B406D6DD4}"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73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758302A-61D7-544C-BB3D-8F09B91ED21B}"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6A63CC1-A491-CF4D-BF4C-3F9B406D6DD4}" type="slidenum">
              <a:rPr lang="fr-BE" smtClean="0"/>
              <a:t>‹N°›</a:t>
            </a:fld>
            <a:endParaRPr lang="fr-BE"/>
          </a:p>
        </p:txBody>
      </p:sp>
    </p:spTree>
    <p:extLst>
      <p:ext uri="{BB962C8B-B14F-4D97-AF65-F5344CB8AC3E}">
        <p14:creationId xmlns:p14="http://schemas.microsoft.com/office/powerpoint/2010/main" val="475350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Titre 1"/>
          <p:cNvSpPr>
            <a:spLocks noGrp="1"/>
          </p:cNvSpPr>
          <p:nvPr>
            <p:ph type="title"/>
          </p:nvPr>
        </p:nvSpPr>
        <p:spPr>
          <a:xfrm>
            <a:off x="722313" y="4406900"/>
            <a:ext cx="7772400" cy="1362075"/>
          </a:xfrm>
          <a:solidFill>
            <a:schemeClr val="accent5">
              <a:lumMod val="50000"/>
            </a:schemeClr>
          </a:solidFill>
          <a:ln>
            <a:solidFill>
              <a:schemeClr val="accent5">
                <a:lumMod val="50000"/>
              </a:schemeClr>
            </a:solidFill>
          </a:ln>
        </p:spPr>
        <p:txBody>
          <a:bodyPr anchor="t">
            <a:normAutofit/>
          </a:bodyPr>
          <a:lstStyle>
            <a:lvl1pPr algn="l">
              <a:defRPr sz="3600" b="1" cap="all">
                <a:solidFill>
                  <a:schemeClr val="accent5">
                    <a:lumMod val="20000"/>
                    <a:lumOff val="80000"/>
                  </a:schemeClr>
                </a:solidFill>
                <a:latin typeface="Gill Sans Std"/>
                <a:cs typeface="Gill Sans Std"/>
              </a:defRPr>
            </a:lvl1pPr>
          </a:lstStyle>
          <a:p>
            <a:r>
              <a:rPr lang="fr-FR" dirty="0"/>
              <a:t>Cliquez et modifiez le titre</a:t>
            </a:r>
            <a:endParaRPr lang="fr-BE" dirty="0"/>
          </a:p>
        </p:txBody>
      </p:sp>
      <p:sp>
        <p:nvSpPr>
          <p:cNvPr id="8"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5">
                    <a:lumMod val="50000"/>
                  </a:schemeClr>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9" name="Espace réservé de la date 3"/>
          <p:cNvSpPr>
            <a:spLocks noGrp="1"/>
          </p:cNvSpPr>
          <p:nvPr>
            <p:ph type="dt" sz="half" idx="10"/>
          </p:nvPr>
        </p:nvSpPr>
        <p:spPr>
          <a:xfrm>
            <a:off x="457200" y="6356350"/>
            <a:ext cx="2133600" cy="365125"/>
          </a:xfrm>
        </p:spPr>
        <p:txBody>
          <a:bodyPr/>
          <a:lstStyle/>
          <a:p>
            <a:fld id="{05A4038C-DEA6-8E44-ADA8-898F34E32453}" type="datetime1">
              <a:rPr lang="fr-BE" smtClean="0"/>
              <a:t>12/09/22</a:t>
            </a:fld>
            <a:endParaRPr lang="fr-BE"/>
          </a:p>
        </p:txBody>
      </p:sp>
      <p:sp>
        <p:nvSpPr>
          <p:cNvPr id="10" name="Espace réservé du pied de page 4"/>
          <p:cNvSpPr>
            <a:spLocks noGrp="1"/>
          </p:cNvSpPr>
          <p:nvPr>
            <p:ph type="ftr" sz="quarter" idx="11"/>
          </p:nvPr>
        </p:nvSpPr>
        <p:spPr>
          <a:xfrm>
            <a:off x="3124200" y="6356350"/>
            <a:ext cx="2895600" cy="365125"/>
          </a:xfrm>
        </p:spPr>
        <p:txBody>
          <a:bodyPr/>
          <a:lstStyle/>
          <a:p>
            <a:endParaRPr lang="fr-BE"/>
          </a:p>
        </p:txBody>
      </p:sp>
      <p:pic>
        <p:nvPicPr>
          <p:cNvPr id="12" name="Image 11" descr="CESSOC-GRAPHIC-ELEMENT1.pdf.png"/>
          <p:cNvPicPr>
            <a:picLocks noChangeAspect="1"/>
          </p:cNvPicPr>
          <p:nvPr userDrawn="1"/>
        </p:nvPicPr>
        <p:blipFill rotWithShape="1">
          <a:blip r:embed="rId2">
            <a:alphaModFix amt="46000"/>
            <a:duotone>
              <a:schemeClr val="accent5">
                <a:shade val="45000"/>
                <a:satMod val="135000"/>
              </a:schemeClr>
              <a:prstClr val="white"/>
            </a:duotone>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113203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130312-EB97-0744-83AF-4B9B5CA9B199}"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814EC74-09B6-EC4D-82E8-3B93D4343D05}"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2858832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526C"/>
                </a:solidFill>
              </a:defRPr>
            </a:lvl1pPr>
          </a:lstStyle>
          <a:p>
            <a:r>
              <a:rPr lang="fr-FR" dirty="0"/>
              <a:t>Cliquez et modifiez le titre</a:t>
            </a:r>
            <a:endParaRPr lang="fr-BE" dirty="0"/>
          </a:p>
        </p:txBody>
      </p:sp>
      <p:sp>
        <p:nvSpPr>
          <p:cNvPr id="3" name="Espace réservé du contenu 2"/>
          <p:cNvSpPr>
            <a:spLocks noGrp="1"/>
          </p:cNvSpPr>
          <p:nvPr>
            <p:ph idx="1"/>
          </p:nvPr>
        </p:nvSpPr>
        <p:spPr/>
        <p:txBody>
          <a:bodyPr/>
          <a:lstStyle>
            <a:lvl1pPr>
              <a:buClr>
                <a:schemeClr val="accent5">
                  <a:lumMod val="50000"/>
                </a:schemeClr>
              </a:buClr>
              <a:defRPr/>
            </a:lvl1pPr>
            <a:lvl2pPr>
              <a:buClr>
                <a:schemeClr val="accent2"/>
              </a:buClr>
              <a:defRPr/>
            </a:lvl2pPr>
            <a:lvl3pPr>
              <a:buClr>
                <a:schemeClr val="accent5">
                  <a:lumMod val="50000"/>
                </a:schemeClr>
              </a:buCl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978995D5-75F8-B74A-A475-22DAA20D5A72}"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A2CED06-AB35-294D-930C-07A9B242DC3B}"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724796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526C"/>
                </a:solidFill>
              </a:defRPr>
            </a:lvl1pPr>
          </a:lstStyle>
          <a:p>
            <a:r>
              <a:rPr lang="fr-FR" dirty="0"/>
              <a:t>Cliquez et modifiez le titre</a:t>
            </a:r>
            <a:endParaRPr lang="fr-BE" dirty="0"/>
          </a:p>
        </p:txBody>
      </p:sp>
      <p:sp>
        <p:nvSpPr>
          <p:cNvPr id="3" name="Espace réservé du contenu 2"/>
          <p:cNvSpPr>
            <a:spLocks noGrp="1"/>
          </p:cNvSpPr>
          <p:nvPr>
            <p:ph idx="1"/>
          </p:nvPr>
        </p:nvSpPr>
        <p:spPr/>
        <p:txBody>
          <a:bodyPr/>
          <a:lstStyle>
            <a:lvl1pPr>
              <a:buClr>
                <a:schemeClr val="accent5">
                  <a:lumMod val="50000"/>
                </a:schemeClr>
              </a:buClr>
              <a:defRPr/>
            </a:lvl1pPr>
            <a:lvl2pPr>
              <a:buClr>
                <a:schemeClr val="accent2"/>
              </a:buClr>
              <a:defRPr/>
            </a:lvl2pPr>
            <a:lvl3pPr>
              <a:buClr>
                <a:schemeClr val="accent5">
                  <a:lumMod val="50000"/>
                </a:schemeClr>
              </a:buCl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978995D5-75F8-B74A-A475-22DAA20D5A72}"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A2CED06-AB35-294D-930C-07A9B242DC3B}"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4224456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526C"/>
                </a:solidFill>
              </a:defRPr>
            </a:lvl1pPr>
          </a:lstStyle>
          <a:p>
            <a:r>
              <a:rPr lang="fr-FR" dirty="0"/>
              <a:t>Cliquez et modifiez le titre</a:t>
            </a:r>
            <a:endParaRPr lang="fr-BE" dirty="0"/>
          </a:p>
        </p:txBody>
      </p:sp>
      <p:sp>
        <p:nvSpPr>
          <p:cNvPr id="3" name="Espace réservé du contenu 2"/>
          <p:cNvSpPr>
            <a:spLocks noGrp="1"/>
          </p:cNvSpPr>
          <p:nvPr>
            <p:ph idx="1"/>
          </p:nvPr>
        </p:nvSpPr>
        <p:spPr/>
        <p:txBody>
          <a:bodyPr/>
          <a:lstStyle>
            <a:lvl1pPr>
              <a:buClr>
                <a:schemeClr val="accent5">
                  <a:lumMod val="50000"/>
                </a:schemeClr>
              </a:buClr>
              <a:defRPr/>
            </a:lvl1pPr>
            <a:lvl2pPr>
              <a:buClr>
                <a:schemeClr val="accent2"/>
              </a:buClr>
              <a:defRPr/>
            </a:lvl2pPr>
            <a:lvl3pPr>
              <a:buClr>
                <a:schemeClr val="accent5">
                  <a:lumMod val="50000"/>
                </a:schemeClr>
              </a:buCl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978995D5-75F8-B74A-A475-22DAA20D5A72}"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A2CED06-AB35-294D-930C-07A9B242DC3B}"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780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526C"/>
                </a:solidFill>
              </a:defRPr>
            </a:lvl1pPr>
          </a:lstStyle>
          <a:p>
            <a:r>
              <a:rPr lang="fr-FR" dirty="0"/>
              <a:t>Cliquez et modifiez le titre</a:t>
            </a:r>
            <a:endParaRPr lang="fr-BE" dirty="0"/>
          </a:p>
        </p:txBody>
      </p:sp>
      <p:sp>
        <p:nvSpPr>
          <p:cNvPr id="3" name="Espace réservé du contenu 2"/>
          <p:cNvSpPr>
            <a:spLocks noGrp="1"/>
          </p:cNvSpPr>
          <p:nvPr>
            <p:ph idx="1"/>
          </p:nvPr>
        </p:nvSpPr>
        <p:spPr/>
        <p:txBody>
          <a:bodyPr/>
          <a:lstStyle>
            <a:lvl1pPr>
              <a:buClr>
                <a:schemeClr val="accent5">
                  <a:lumMod val="50000"/>
                </a:schemeClr>
              </a:buClr>
              <a:defRPr/>
            </a:lvl1pPr>
            <a:lvl2pPr>
              <a:buClr>
                <a:schemeClr val="accent2"/>
              </a:buClr>
              <a:defRPr/>
            </a:lvl2pPr>
            <a:lvl3pPr>
              <a:buClr>
                <a:schemeClr val="accent5">
                  <a:lumMod val="50000"/>
                </a:schemeClr>
              </a:buCl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978995D5-75F8-B74A-A475-22DAA20D5A72}"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A2CED06-AB35-294D-930C-07A9B242DC3B}" type="slidenum">
              <a:rPr lang="fr-BE" smtClean="0"/>
              <a:t>‹N°›</a:t>
            </a:fld>
            <a:endParaRPr lang="fr-BE"/>
          </a:p>
        </p:txBody>
      </p:sp>
    </p:spTree>
    <p:extLst>
      <p:ext uri="{BB962C8B-B14F-4D97-AF65-F5344CB8AC3E}">
        <p14:creationId xmlns:p14="http://schemas.microsoft.com/office/powerpoint/2010/main" val="210918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pic>
        <p:nvPicPr>
          <p:cNvPr id="9" name="Image 8" descr="CESSOC BULLE-quad grand.png"/>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4629422" y="937389"/>
            <a:ext cx="4896000" cy="5376927"/>
          </a:xfrm>
          <a:prstGeom prst="rect">
            <a:avLst/>
          </a:prstGeom>
        </p:spPr>
      </p:pic>
      <p:sp>
        <p:nvSpPr>
          <p:cNvPr id="2" name="Titre 1"/>
          <p:cNvSpPr>
            <a:spLocks noGrp="1"/>
          </p:cNvSpPr>
          <p:nvPr>
            <p:ph type="ctrTitle"/>
          </p:nvPr>
        </p:nvSpPr>
        <p:spPr>
          <a:xfrm>
            <a:off x="685800" y="2130425"/>
            <a:ext cx="7772400" cy="1470025"/>
          </a:xfrm>
        </p:spPr>
        <p:txBody>
          <a:bodyPr/>
          <a:lstStyle/>
          <a:p>
            <a:r>
              <a:rPr lang="fr-FR"/>
              <a:t>Cliquez et modifiez le titre</a:t>
            </a:r>
            <a:endParaRPr lang="fr-BE"/>
          </a:p>
        </p:txBody>
      </p:sp>
      <p:sp>
        <p:nvSpPr>
          <p:cNvPr id="3" name="Sous-titre 2"/>
          <p:cNvSpPr>
            <a:spLocks noGrp="1"/>
          </p:cNvSpPr>
          <p:nvPr>
            <p:ph type="subTitle" idx="1"/>
          </p:nvPr>
        </p:nvSpPr>
        <p:spPr>
          <a:xfrm>
            <a:off x="1371600" y="3886200"/>
            <a:ext cx="6400800" cy="1163918"/>
          </a:xfrm>
        </p:spPr>
        <p:txBody>
          <a:bodyPr/>
          <a:lstStyle>
            <a:lvl1pPr marL="0" indent="0" algn="ctr">
              <a:buNone/>
              <a:defRPr lang="fr-FR" sz="2800" b="1" kern="1200" smtClean="0">
                <a:solidFill>
                  <a:schemeClr val="accent3"/>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
        <p:nvSpPr>
          <p:cNvPr id="4" name="Espace réservé de la date 3"/>
          <p:cNvSpPr>
            <a:spLocks noGrp="1"/>
          </p:cNvSpPr>
          <p:nvPr>
            <p:ph type="dt" sz="half" idx="10"/>
          </p:nvPr>
        </p:nvSpPr>
        <p:spPr/>
        <p:txBody>
          <a:bodyPr/>
          <a:lstStyle/>
          <a:p>
            <a:fld id="{4699C058-0437-0E47-968C-43E86F8DE99D}"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7" name="Espace réservé du texte 12"/>
          <p:cNvSpPr>
            <a:spLocks noGrp="1"/>
          </p:cNvSpPr>
          <p:nvPr>
            <p:ph type="body" sz="quarter" idx="14" hasCustomPrompt="1"/>
          </p:nvPr>
        </p:nvSpPr>
        <p:spPr>
          <a:xfrm>
            <a:off x="4962573" y="5146675"/>
            <a:ext cx="3843069" cy="1354116"/>
          </a:xfrm>
        </p:spPr>
        <p:txBody>
          <a:bodyPr/>
          <a:lstStyle>
            <a:lvl1pPr marL="0" indent="0" algn="r">
              <a:buNone/>
              <a:defRPr sz="2400" b="1">
                <a:solidFill>
                  <a:srgbClr val="CC006A"/>
                </a:solidFill>
                <a:latin typeface="Gill Sans"/>
                <a:cs typeface="Gill Sans"/>
              </a:defRPr>
            </a:lvl1pPr>
          </a:lstStyle>
          <a:p>
            <a:pPr lvl="0"/>
            <a:r>
              <a:rPr lang="fr-BE" dirty="0"/>
              <a:t>Votre nom</a:t>
            </a:r>
          </a:p>
          <a:p>
            <a:pPr lvl="0"/>
            <a:r>
              <a:rPr lang="fr-BE" dirty="0"/>
              <a:t>Votre fonction</a:t>
            </a:r>
          </a:p>
          <a:p>
            <a:pPr lvl="0"/>
            <a:r>
              <a:rPr lang="fr-BE" dirty="0"/>
              <a:t>Institution</a:t>
            </a:r>
          </a:p>
          <a:p>
            <a:pPr lvl="0"/>
            <a:endParaRPr lang="fr-BE" dirty="0"/>
          </a:p>
        </p:txBody>
      </p:sp>
    </p:spTree>
    <p:extLst>
      <p:ext uri="{BB962C8B-B14F-4D97-AF65-F5344CB8AC3E}">
        <p14:creationId xmlns:p14="http://schemas.microsoft.com/office/powerpoint/2010/main" val="248176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1"/>
        </a:solidFill>
        <a:effectLst/>
      </p:bgPr>
    </p:bg>
    <p:spTree>
      <p:nvGrpSpPr>
        <p:cNvPr id="1" name=""/>
        <p:cNvGrpSpPr/>
        <p:nvPr/>
      </p:nvGrpSpPr>
      <p:grpSpPr>
        <a:xfrm>
          <a:off x="0" y="0"/>
          <a:ext cx="0" cy="0"/>
          <a:chOff x="0" y="0"/>
          <a:chExt cx="0" cy="0"/>
        </a:xfrm>
      </p:grpSpPr>
      <p:pic>
        <p:nvPicPr>
          <p:cNvPr id="9" name="Image 8" descr="CESSOC BULLE-quad grand.png"/>
          <p:cNvPicPr>
            <a:picLocks noChangeAspect="1"/>
          </p:cNvPicPr>
          <p:nvPr userDrawn="1"/>
        </p:nvPicPr>
        <p:blipFill>
          <a:blip r:embed="rId2">
            <a:alphaModFix amt="70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29422" y="937389"/>
            <a:ext cx="4896000" cy="5376927"/>
          </a:xfrm>
          <a:prstGeom prst="rect">
            <a:avLst/>
          </a:prstGeom>
        </p:spPr>
      </p:pic>
      <p:sp>
        <p:nvSpPr>
          <p:cNvPr id="2" name="Titre 1"/>
          <p:cNvSpPr>
            <a:spLocks noGrp="1"/>
          </p:cNvSpPr>
          <p:nvPr>
            <p:ph type="ctrTitle"/>
          </p:nvPr>
        </p:nvSpPr>
        <p:spPr>
          <a:xfrm>
            <a:off x="685800" y="2130425"/>
            <a:ext cx="7772400" cy="1470025"/>
          </a:xfrm>
        </p:spPr>
        <p:txBody>
          <a:bodyPr/>
          <a:lstStyle/>
          <a:p>
            <a:r>
              <a:rPr lang="fr-FR"/>
              <a:t>Cliquez et modifiez le titre</a:t>
            </a:r>
            <a:endParaRPr lang="fr-BE"/>
          </a:p>
        </p:txBody>
      </p:sp>
      <p:sp>
        <p:nvSpPr>
          <p:cNvPr id="3" name="Sous-titre 2"/>
          <p:cNvSpPr>
            <a:spLocks noGrp="1"/>
          </p:cNvSpPr>
          <p:nvPr>
            <p:ph type="subTitle" idx="1"/>
          </p:nvPr>
        </p:nvSpPr>
        <p:spPr>
          <a:xfrm>
            <a:off x="1371600" y="3886200"/>
            <a:ext cx="6400800" cy="1163918"/>
          </a:xfrm>
        </p:spPr>
        <p:txBody>
          <a:bodyPr/>
          <a:lstStyle>
            <a:lvl1pPr marL="0" indent="0" algn="ctr">
              <a:buNone/>
              <a:defRPr lang="fr-FR" sz="2800" b="1" kern="1200" smtClean="0">
                <a:solidFill>
                  <a:schemeClr val="accent3"/>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
        <p:nvSpPr>
          <p:cNvPr id="4" name="Espace réservé de la date 3"/>
          <p:cNvSpPr>
            <a:spLocks noGrp="1"/>
          </p:cNvSpPr>
          <p:nvPr>
            <p:ph type="dt" sz="half" idx="10"/>
          </p:nvPr>
        </p:nvSpPr>
        <p:spPr/>
        <p:txBody>
          <a:bodyPr/>
          <a:lstStyle/>
          <a:p>
            <a:fld id="{4699C058-0437-0E47-968C-43E86F8DE99D}"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7" name="Espace réservé du texte 12"/>
          <p:cNvSpPr>
            <a:spLocks noGrp="1"/>
          </p:cNvSpPr>
          <p:nvPr>
            <p:ph type="body" sz="quarter" idx="14" hasCustomPrompt="1"/>
          </p:nvPr>
        </p:nvSpPr>
        <p:spPr>
          <a:xfrm>
            <a:off x="4962573" y="5146675"/>
            <a:ext cx="3843069" cy="1354116"/>
          </a:xfrm>
        </p:spPr>
        <p:txBody>
          <a:bodyPr/>
          <a:lstStyle>
            <a:lvl1pPr marL="0" indent="0" algn="r">
              <a:buNone/>
              <a:defRPr sz="2400" b="1">
                <a:solidFill>
                  <a:srgbClr val="CC006A"/>
                </a:solidFill>
                <a:latin typeface="Gill Sans"/>
                <a:cs typeface="Gill Sans"/>
              </a:defRPr>
            </a:lvl1pPr>
          </a:lstStyle>
          <a:p>
            <a:pPr lvl="0"/>
            <a:r>
              <a:rPr lang="fr-BE" dirty="0"/>
              <a:t>Votre nom</a:t>
            </a:r>
          </a:p>
          <a:p>
            <a:pPr lvl="0"/>
            <a:r>
              <a:rPr lang="fr-BE" dirty="0"/>
              <a:t>Votre fonction</a:t>
            </a:r>
          </a:p>
          <a:p>
            <a:pPr lvl="0"/>
            <a:r>
              <a:rPr lang="fr-BE" dirty="0"/>
              <a:t>Institution</a:t>
            </a:r>
          </a:p>
          <a:p>
            <a:pPr lvl="0"/>
            <a:endParaRPr lang="fr-BE" dirty="0"/>
          </a:p>
        </p:txBody>
      </p:sp>
    </p:spTree>
    <p:extLst>
      <p:ext uri="{BB962C8B-B14F-4D97-AF65-F5344CB8AC3E}">
        <p14:creationId xmlns:p14="http://schemas.microsoft.com/office/powerpoint/2010/main" val="54912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130312-EB97-0744-83AF-4B9B5CA9B199}"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814EC74-09B6-EC4D-82E8-3B93D4343D05}"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2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130312-EB97-0744-83AF-4B9B5CA9B199}" type="datetimeFigureOut">
              <a:rPr lang="fr-FR" smtClean="0"/>
              <a:t>12/09/2022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814EC74-09B6-EC4D-82E8-3B93D4343D05}" type="slidenum">
              <a:rPr lang="fr-BE" smtClean="0"/>
              <a:t>‹N°›</a:t>
            </a:fld>
            <a:endParaRPr lang="fr-BE"/>
          </a:p>
        </p:txBody>
      </p:sp>
    </p:spTree>
    <p:extLst>
      <p:ext uri="{BB962C8B-B14F-4D97-AF65-F5344CB8AC3E}">
        <p14:creationId xmlns:p14="http://schemas.microsoft.com/office/powerpoint/2010/main" val="160227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837501"/>
            <a:ext cx="7772400" cy="1470025"/>
          </a:xfrm>
        </p:spPr>
        <p:txBody>
          <a:bodyPr>
            <a:normAutofit/>
          </a:bodyPr>
          <a:lstStyle>
            <a:lvl1pPr>
              <a:lnSpc>
                <a:spcPct val="80000"/>
              </a:lnSpc>
              <a:defRPr sz="4800" b="1" spc="-300">
                <a:solidFill>
                  <a:schemeClr val="accent1"/>
                </a:solidFill>
              </a:defRPr>
            </a:lvl1pPr>
          </a:lstStyle>
          <a:p>
            <a:r>
              <a:rPr lang="fr-FR"/>
              <a:t>Modifiez le style du titre</a:t>
            </a:r>
            <a:endParaRPr lang="fr-BE"/>
          </a:p>
        </p:txBody>
      </p:sp>
      <p:sp>
        <p:nvSpPr>
          <p:cNvPr id="3" name="Sous-titre 2"/>
          <p:cNvSpPr>
            <a:spLocks noGrp="1"/>
          </p:cNvSpPr>
          <p:nvPr>
            <p:ph type="subTitle" idx="1"/>
          </p:nvPr>
        </p:nvSpPr>
        <p:spPr>
          <a:xfrm>
            <a:off x="1371600" y="4396866"/>
            <a:ext cx="6400800" cy="1050251"/>
          </a:xfrm>
        </p:spPr>
        <p:txBody>
          <a:bodyPr/>
          <a:lstStyle>
            <a:lvl1pPr marL="0" indent="0" algn="ctr">
              <a:buNone/>
              <a:defRPr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BE"/>
          </a:p>
        </p:txBody>
      </p:sp>
      <p:sp>
        <p:nvSpPr>
          <p:cNvPr id="4" name="Espace réservé de la date 3"/>
          <p:cNvSpPr>
            <a:spLocks noGrp="1"/>
          </p:cNvSpPr>
          <p:nvPr>
            <p:ph type="dt" sz="half" idx="10"/>
          </p:nvPr>
        </p:nvSpPr>
        <p:spPr/>
        <p:txBody>
          <a:bodyPr/>
          <a:lstStyle/>
          <a:p>
            <a:fld id="{48268191-9DCA-C244-A96D-BCBD98F5539B}" type="datetime1">
              <a:rPr lang="fr-BE" smtClean="0"/>
              <a:t>12/09/22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7B6845-8F0D-7747-97CD-758C5E0077C8}" type="slidenum">
              <a:rPr lang="fr-BE" smtClean="0"/>
              <a:t>‹N°›</a:t>
            </a:fld>
            <a:endParaRPr lang="fr-BE"/>
          </a:p>
        </p:txBody>
      </p:sp>
      <p:pic>
        <p:nvPicPr>
          <p:cNvPr id="7" name="Image 6" descr="CESSOC-GRAPHIC-ELEMENT1.pdf.png"/>
          <p:cNvPicPr>
            <a:picLocks noChangeAspect="1"/>
          </p:cNvPicPr>
          <p:nvPr userDrawn="1"/>
        </p:nvPicPr>
        <p:blipFill>
          <a:blip r:embed="rId2">
            <a:alphaModFix amt="29000"/>
            <a:extLst>
              <a:ext uri="{28A0092B-C50C-407E-A947-70E740481C1C}">
                <a14:useLocalDpi xmlns:a14="http://schemas.microsoft.com/office/drawing/2010/main"/>
              </a:ext>
            </a:extLst>
          </a:blip>
          <a:stretch>
            <a:fillRect/>
          </a:stretch>
        </p:blipFill>
        <p:spPr>
          <a:xfrm>
            <a:off x="4137144" y="1248390"/>
            <a:ext cx="4994686" cy="5472000"/>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1640" y="5762362"/>
            <a:ext cx="1454712" cy="10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2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20CCABE-6348-8D44-B809-D622F1CC9B71}" type="datetime1">
              <a:rPr lang="fr-BE" smtClean="0"/>
              <a:t>12/09/22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97B6845-8F0D-7747-97CD-758C5E0077C8}" type="slidenum">
              <a:rPr lang="fr-BE" smtClean="0"/>
              <a:t>‹N°›</a:t>
            </a:fld>
            <a:endParaRPr lang="fr-BE"/>
          </a:p>
        </p:txBody>
      </p:sp>
    </p:spTree>
    <p:extLst>
      <p:ext uri="{BB962C8B-B14F-4D97-AF65-F5344CB8AC3E}">
        <p14:creationId xmlns:p14="http://schemas.microsoft.com/office/powerpoint/2010/main" val="16319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65644253-BE46-8E45-9C48-8E477B869206}" type="datetime1">
              <a:rPr lang="fr-BE" smtClean="0"/>
              <a:t>12/09/22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B97B6845-8F0D-7747-97CD-758C5E0077C8}" type="slidenum">
              <a:rPr lang="fr-BE" smtClean="0"/>
              <a:t>‹N°›</a:t>
            </a:fld>
            <a:endParaRPr lang="fr-BE"/>
          </a:p>
        </p:txBody>
      </p:sp>
    </p:spTree>
    <p:extLst>
      <p:ext uri="{BB962C8B-B14F-4D97-AF65-F5344CB8AC3E}">
        <p14:creationId xmlns:p14="http://schemas.microsoft.com/office/powerpoint/2010/main" val="336061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Titre 1"/>
          <p:cNvSpPr>
            <a:spLocks noGrp="1"/>
          </p:cNvSpPr>
          <p:nvPr>
            <p:ph type="title"/>
          </p:nvPr>
        </p:nvSpPr>
        <p:spPr>
          <a:xfrm>
            <a:off x="722313" y="4406900"/>
            <a:ext cx="7772400" cy="1362075"/>
          </a:xfrm>
          <a:solidFill>
            <a:schemeClr val="accent1"/>
          </a:solidFill>
          <a:ln>
            <a:solidFill>
              <a:schemeClr val="accent1"/>
            </a:solidFill>
          </a:ln>
        </p:spPr>
        <p:txBody>
          <a:bodyPr anchor="t">
            <a:normAutofit/>
          </a:bodyPr>
          <a:lstStyle>
            <a:lvl1pPr algn="l">
              <a:defRPr sz="3600" b="1" cap="all">
                <a:solidFill>
                  <a:schemeClr val="bg2"/>
                </a:solidFill>
                <a:latin typeface="Gill Sans Std"/>
                <a:cs typeface="Gill Sans Std"/>
              </a:defRPr>
            </a:lvl1pPr>
          </a:lstStyle>
          <a:p>
            <a:r>
              <a:rPr lang="fr-FR" dirty="0"/>
              <a:t>Cliquez et modifiez le titre</a:t>
            </a:r>
            <a:endParaRPr lang="fr-BE" dirty="0"/>
          </a:p>
        </p:txBody>
      </p:sp>
      <p:sp>
        <p:nvSpPr>
          <p:cNvPr id="8"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1"/>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9" name="Espace réservé de la date 3"/>
          <p:cNvSpPr>
            <a:spLocks noGrp="1"/>
          </p:cNvSpPr>
          <p:nvPr>
            <p:ph type="dt" sz="half" idx="10"/>
          </p:nvPr>
        </p:nvSpPr>
        <p:spPr>
          <a:xfrm>
            <a:off x="457200" y="6356350"/>
            <a:ext cx="2133600" cy="365125"/>
          </a:xfrm>
        </p:spPr>
        <p:txBody>
          <a:bodyPr/>
          <a:lstStyle/>
          <a:p>
            <a:fld id="{05A4038C-DEA6-8E44-ADA8-898F34E32453}" type="datetime1">
              <a:rPr lang="fr-BE" smtClean="0"/>
              <a:t>12/09/22</a:t>
            </a:fld>
            <a:endParaRPr lang="fr-BE"/>
          </a:p>
        </p:txBody>
      </p:sp>
      <p:sp>
        <p:nvSpPr>
          <p:cNvPr id="10" name="Espace réservé du pied de page 4"/>
          <p:cNvSpPr>
            <a:spLocks noGrp="1"/>
          </p:cNvSpPr>
          <p:nvPr>
            <p:ph type="ftr" sz="quarter" idx="11"/>
          </p:nvPr>
        </p:nvSpPr>
        <p:spPr>
          <a:xfrm>
            <a:off x="3124200" y="6356350"/>
            <a:ext cx="2895600" cy="365125"/>
          </a:xfrm>
        </p:spPr>
        <p:txBody>
          <a:bodyPr/>
          <a:lstStyle/>
          <a:p>
            <a:endParaRPr lang="fr-BE"/>
          </a:p>
        </p:txBody>
      </p:sp>
      <p:pic>
        <p:nvPicPr>
          <p:cNvPr id="12" name="Image 11" descr="CESSOC-GRAPHIC-ELEMENT1.pdf.png"/>
          <p:cNvPicPr>
            <a:picLocks noChangeAspect="1"/>
          </p:cNvPicPr>
          <p:nvPr userDrawn="1"/>
        </p:nvPicPr>
        <p:blipFill rotWithShape="1">
          <a:blip r:embed="rId2">
            <a:alphaModFix amt="46000"/>
            <a:duotone>
              <a:schemeClr val="accent1">
                <a:shade val="45000"/>
                <a:satMod val="135000"/>
              </a:schemeClr>
              <a:prstClr val="white"/>
            </a:duotone>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390516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30312-EB97-0744-83AF-4B9B5CA9B199}" type="datetimeFigureOut">
              <a:rPr lang="fr-FR" smtClean="0"/>
              <a:t>12/09/2022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4EC74-09B6-EC4D-82E8-3B93D4343D05}" type="slidenum">
              <a:rPr lang="fr-BE" smtClean="0"/>
              <a:t>‹N°›</a:t>
            </a:fld>
            <a:endParaRPr lang="fr-BE"/>
          </a:p>
        </p:txBody>
      </p:sp>
    </p:spTree>
    <p:extLst>
      <p:ext uri="{BB962C8B-B14F-4D97-AF65-F5344CB8AC3E}">
        <p14:creationId xmlns:p14="http://schemas.microsoft.com/office/powerpoint/2010/main" val="1240749995"/>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701" r:id="rId3"/>
    <p:sldLayoutId id="2147483712" r:id="rId4"/>
    <p:sldLayoutId id="2147483713" r:id="rId5"/>
    <p:sldLayoutId id="2147483719" r:id="rId6"/>
    <p:sldLayoutId id="2147483720" r:id="rId7"/>
    <p:sldLayoutId id="2147483721" r:id="rId8"/>
  </p:sldLayoutIdLst>
  <p:txStyles>
    <p:titleStyle>
      <a:lvl1pPr algn="ctr" defTabSz="457200" rtl="0" eaLnBrk="1" latinLnBrk="0" hangingPunct="1">
        <a:spcBef>
          <a:spcPct val="0"/>
        </a:spcBef>
        <a:buNone/>
        <a:defRPr sz="4400" b="1" kern="1200">
          <a:solidFill>
            <a:srgbClr val="00383D"/>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A963C-0837-B24E-AA05-9807CCE3F360}" type="datetimeFigureOut">
              <a:rPr lang="fr-FR" smtClean="0"/>
              <a:t>12/09/2022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1EFA1-01FB-5345-8579-36C3E3ECBEFC}" type="slidenum">
              <a:rPr lang="fr-BE" smtClean="0"/>
              <a:t>‹N°›</a:t>
            </a:fld>
            <a:endParaRPr lang="fr-BE"/>
          </a:p>
        </p:txBody>
      </p:sp>
    </p:spTree>
    <p:extLst>
      <p:ext uri="{BB962C8B-B14F-4D97-AF65-F5344CB8AC3E}">
        <p14:creationId xmlns:p14="http://schemas.microsoft.com/office/powerpoint/2010/main" val="3442157476"/>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2" r:id="rId3"/>
    <p:sldLayoutId id="2147483711" r:id="rId4"/>
    <p:sldLayoutId id="2147483714" r:id="rId5"/>
  </p:sldLayoutIdLst>
  <p:txStyles>
    <p:titleStyle>
      <a:lvl1pPr algn="ctr" defTabSz="457200" rtl="0" eaLnBrk="1" latinLnBrk="0" hangingPunct="1">
        <a:spcBef>
          <a:spcPct val="0"/>
        </a:spcBef>
        <a:buNone/>
        <a:defRPr sz="4400" b="1" kern="1200">
          <a:solidFill>
            <a:srgbClr val="00383D"/>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98526-3FB2-E148-BAB3-6C6EE3A1EA76}" type="datetime1">
              <a:rPr lang="fr-BE" smtClean="0"/>
              <a:t>12/09/22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4D346-CCD0-C84D-AE07-403AF05713F2}" type="slidenum">
              <a:rPr lang="fr-BE" smtClean="0"/>
              <a:t>‹N°›</a:t>
            </a:fld>
            <a:endParaRPr lang="fr-BE"/>
          </a:p>
        </p:txBody>
      </p:sp>
    </p:spTree>
    <p:extLst>
      <p:ext uri="{BB962C8B-B14F-4D97-AF65-F5344CB8AC3E}">
        <p14:creationId xmlns:p14="http://schemas.microsoft.com/office/powerpoint/2010/main" val="1889200938"/>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703" r:id="rId3"/>
    <p:sldLayoutId id="2147483704" r:id="rId4"/>
    <p:sldLayoutId id="2147483715" r:id="rId5"/>
  </p:sldLayoutIdLst>
  <p:hf hdr="0" ftr="0" dt="0"/>
  <p:txStyles>
    <p:titleStyle>
      <a:lvl1pPr algn="ctr"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BCAEA-5CC9-9C41-9F44-466C983C8340}" type="datetime1">
              <a:rPr lang="fr-BE" smtClean="0"/>
              <a:t>12/09/22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FE55A-E0E2-A943-8449-FBFF62D6F732}" type="slidenum">
              <a:rPr lang="fr-BE" smtClean="0"/>
              <a:t>‹N°›</a:t>
            </a:fld>
            <a:endParaRPr lang="fr-BE"/>
          </a:p>
        </p:txBody>
      </p:sp>
    </p:spTree>
    <p:extLst>
      <p:ext uri="{BB962C8B-B14F-4D97-AF65-F5344CB8AC3E}">
        <p14:creationId xmlns:p14="http://schemas.microsoft.com/office/powerpoint/2010/main" val="2715356553"/>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705" r:id="rId3"/>
    <p:sldLayoutId id="2147483706" r:id="rId4"/>
    <p:sldLayoutId id="2147483716" r:id="rId5"/>
  </p:sldLayoutIdLst>
  <p:hf hdr="0" ftr="0" dt="0"/>
  <p:txStyles>
    <p:titleStyle>
      <a:lvl1pPr algn="ctr" defTabSz="457200" rtl="0" eaLnBrk="1" latinLnBrk="0" hangingPunct="1">
        <a:spcBef>
          <a:spcPct val="0"/>
        </a:spcBef>
        <a:buNone/>
        <a:defRPr lang="fr-FR" sz="4400" b="1" kern="1200" dirty="0" smtClean="0">
          <a:solidFill>
            <a:schemeClr val="accent3">
              <a:lumMod val="50000"/>
            </a:schemeClr>
          </a:solidFill>
          <a:latin typeface="+mj-lt"/>
          <a:ea typeface="+mj-ea"/>
          <a:cs typeface="+mj-cs"/>
        </a:defRPr>
      </a:lvl1pPr>
    </p:titleStyle>
    <p:bodyStyle>
      <a:lvl1pPr marL="342900" indent="-342900" algn="l" defTabSz="457200" rtl="0" eaLnBrk="1" latinLnBrk="0" hangingPunct="1">
        <a:spcBef>
          <a:spcPct val="20000"/>
        </a:spcBef>
        <a:buClr>
          <a:schemeClr val="accent3">
            <a:lumMod val="50000"/>
          </a:schemeClr>
        </a:buClr>
        <a:buFont typeface="Arial"/>
        <a:buChar char="•"/>
        <a:defRPr sz="2800" kern="1200">
          <a:solidFill>
            <a:schemeClr val="tx1"/>
          </a:solidFill>
          <a:latin typeface="Gill Sans Std"/>
          <a:ea typeface="+mn-ea"/>
          <a:cs typeface="Gill Sans Std"/>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Gill Sans Std"/>
          <a:ea typeface="+mn-ea"/>
          <a:cs typeface="Gill Sans Std"/>
        </a:defRPr>
      </a:lvl2pPr>
      <a:lvl3pPr marL="1143000" indent="-228600" algn="l" defTabSz="457200" rtl="0" eaLnBrk="1" latinLnBrk="0" hangingPunct="1">
        <a:spcBef>
          <a:spcPct val="20000"/>
        </a:spcBef>
        <a:buClr>
          <a:schemeClr val="accent3">
            <a:lumMod val="50000"/>
          </a:schemeClr>
        </a:buClr>
        <a:buFont typeface="Arial"/>
        <a:buChar char="•"/>
        <a:defRPr sz="2000" kern="1200">
          <a:solidFill>
            <a:schemeClr val="tx1"/>
          </a:solidFill>
          <a:latin typeface="Gill Sans Std"/>
          <a:ea typeface="+mn-ea"/>
          <a:cs typeface="Gill Sans Std"/>
        </a:defRPr>
      </a:lvl3pPr>
      <a:lvl4pPr marL="1600200" indent="-228600" algn="l" defTabSz="457200" rtl="0" eaLnBrk="1" latinLnBrk="0" hangingPunct="1">
        <a:spcBef>
          <a:spcPct val="20000"/>
        </a:spcBef>
        <a:buFont typeface="Arial"/>
        <a:buChar char="–"/>
        <a:defRPr sz="1800" kern="1200">
          <a:solidFill>
            <a:schemeClr val="tx1"/>
          </a:solidFill>
          <a:latin typeface="Gill Sans Std"/>
          <a:ea typeface="+mn-ea"/>
          <a:cs typeface="Gill Sans Std"/>
        </a:defRPr>
      </a:lvl4pPr>
      <a:lvl5pPr marL="2057400" indent="-228600" algn="l" defTabSz="457200" rtl="0" eaLnBrk="1" latinLnBrk="0" hangingPunct="1">
        <a:spcBef>
          <a:spcPct val="20000"/>
        </a:spcBef>
        <a:buFont typeface="Arial"/>
        <a:buChar char="»"/>
        <a:defRPr sz="1800" kern="1200">
          <a:solidFill>
            <a:schemeClr val="tx1"/>
          </a:solidFill>
          <a:latin typeface="Gill Sans Std"/>
          <a:ea typeface="+mn-ea"/>
          <a:cs typeface="Gill Sans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AB4A8-8673-D94E-8763-4F86DFCAAEFF}" type="datetime1">
              <a:rPr lang="fr-BE" smtClean="0"/>
              <a:t>12/09/22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63CC1-A491-CF4D-BF4C-3F9B406D6DD4}" type="slidenum">
              <a:rPr lang="fr-BE" smtClean="0"/>
              <a:t>‹N°›</a:t>
            </a:fld>
            <a:endParaRPr lang="fr-BE"/>
          </a:p>
        </p:txBody>
      </p:sp>
    </p:spTree>
    <p:extLst>
      <p:ext uri="{BB962C8B-B14F-4D97-AF65-F5344CB8AC3E}">
        <p14:creationId xmlns:p14="http://schemas.microsoft.com/office/powerpoint/2010/main" val="211389303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707" r:id="rId3"/>
    <p:sldLayoutId id="2147483708" r:id="rId4"/>
    <p:sldLayoutId id="2147483717" r:id="rId5"/>
  </p:sldLayoutIdLst>
  <p:hf hdr="0" ftr="0" dt="0"/>
  <p:txStyles>
    <p:titleStyle>
      <a:lvl1pPr algn="ctr" defTabSz="457200" rtl="0" eaLnBrk="1" latinLnBrk="0" hangingPunct="1">
        <a:spcBef>
          <a:spcPct val="0"/>
        </a:spcBef>
        <a:buNone/>
        <a:defRPr sz="4400" b="1" kern="1200">
          <a:solidFill>
            <a:srgbClr val="E46C0A"/>
          </a:solidFill>
          <a:latin typeface="+mj-lt"/>
          <a:ea typeface="+mj-ea"/>
          <a:cs typeface="+mj-cs"/>
        </a:defRPr>
      </a:lvl1pPr>
    </p:titleStyle>
    <p:bodyStyle>
      <a:lvl1pPr marL="342900" indent="-342900" algn="l" defTabSz="457200" rtl="0" eaLnBrk="1" latinLnBrk="0" hangingPunct="1">
        <a:spcBef>
          <a:spcPct val="20000"/>
        </a:spcBef>
        <a:buClr>
          <a:schemeClr val="accent6">
            <a:lumMod val="75000"/>
          </a:schemeClr>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995D5-75F8-B74A-A475-22DAA20D5A72}" type="datetimeFigureOut">
              <a:rPr lang="fr-FR" smtClean="0"/>
              <a:t>12/09/2022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CED06-AB35-294D-930C-07A9B242DC3B}" type="slidenum">
              <a:rPr lang="fr-BE" smtClean="0"/>
              <a:t>‹N°›</a:t>
            </a:fld>
            <a:endParaRPr lang="fr-BE"/>
          </a:p>
        </p:txBody>
      </p:sp>
    </p:spTree>
    <p:extLst>
      <p:ext uri="{BB962C8B-B14F-4D97-AF65-F5344CB8AC3E}">
        <p14:creationId xmlns:p14="http://schemas.microsoft.com/office/powerpoint/2010/main" val="595806296"/>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709" r:id="rId3"/>
    <p:sldLayoutId id="2147483710" r:id="rId4"/>
    <p:sldLayoutId id="2147483718" r:id="rId5"/>
  </p:sldLayoutIdLst>
  <p:txStyles>
    <p:titleStyle>
      <a:lvl1pPr algn="ctr" defTabSz="457200" rtl="0" eaLnBrk="1" latinLnBrk="0" hangingPunct="1">
        <a:spcBef>
          <a:spcPct val="0"/>
        </a:spcBef>
        <a:buNone/>
        <a:defRPr sz="4400" b="1" kern="1200">
          <a:solidFill>
            <a:schemeClr val="accent5">
              <a:lumMod val="50000"/>
            </a:schemeClr>
          </a:solidFill>
          <a:latin typeface="+mj-lt"/>
          <a:ea typeface="+mj-ea"/>
          <a:cs typeface="+mj-cs"/>
        </a:defRPr>
      </a:lvl1pPr>
    </p:titleStyle>
    <p:bodyStyle>
      <a:lvl1pPr marL="342900" indent="-342900" algn="l" defTabSz="457200" rtl="0" eaLnBrk="1" latinLnBrk="0" hangingPunct="1">
        <a:spcBef>
          <a:spcPct val="20000"/>
        </a:spcBef>
        <a:buClr>
          <a:schemeClr val="accent5">
            <a:lumMod val="50000"/>
          </a:schemeClr>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lumMod val="50000"/>
          </a:schemeClr>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9C058-0437-0E47-968C-43E86F8DE99D}" type="datetimeFigureOut">
              <a:rPr lang="fr-FR" smtClean="0"/>
              <a:t>12/09/2022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262EB-CA84-3648-8668-8DEA997C18B4}" type="slidenum">
              <a:rPr lang="fr-BE" smtClean="0"/>
              <a:t>‹N°›</a:t>
            </a:fld>
            <a:endParaRPr lang="fr-BE"/>
          </a:p>
        </p:txBody>
      </p:sp>
    </p:spTree>
    <p:extLst>
      <p:ext uri="{BB962C8B-B14F-4D97-AF65-F5344CB8AC3E}">
        <p14:creationId xmlns:p14="http://schemas.microsoft.com/office/powerpoint/2010/main" val="2982357358"/>
      </p:ext>
    </p:extLst>
  </p:cSld>
  <p:clrMap bg1="lt1" tx1="dk1" bg2="lt2" tx2="dk2" accent1="accent1" accent2="accent2" accent3="accent3" accent4="accent4" accent5="accent5" accent6="accent6" hlink="hlink" folHlink="folHlink"/>
  <p:sldLayoutIdLst>
    <p:sldLayoutId id="2147483688" r:id="rId1"/>
    <p:sldLayoutId id="214748369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letravailler.be/storage/main/checklist-tltravail-via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212941"/>
            <a:ext cx="9144000" cy="2432115"/>
          </a:xfrm>
          <a:solidFill>
            <a:schemeClr val="bg2">
              <a:alpha val="54000"/>
            </a:schemeClr>
          </a:solidFill>
        </p:spPr>
        <p:txBody>
          <a:bodyPr>
            <a:normAutofit/>
          </a:bodyPr>
          <a:lstStyle/>
          <a:p>
            <a:r>
              <a:rPr lang="fr-BE" dirty="0"/>
              <a:t>Le télétravail</a:t>
            </a:r>
          </a:p>
        </p:txBody>
      </p:sp>
      <p:sp>
        <p:nvSpPr>
          <p:cNvPr id="11" name="Sous-titre 10"/>
          <p:cNvSpPr>
            <a:spLocks noGrp="1"/>
          </p:cNvSpPr>
          <p:nvPr>
            <p:ph type="subTitle" idx="1"/>
          </p:nvPr>
        </p:nvSpPr>
        <p:spPr>
          <a:xfrm>
            <a:off x="451104" y="3763123"/>
            <a:ext cx="8314944" cy="1050251"/>
          </a:xfrm>
        </p:spPr>
        <p:txBody>
          <a:bodyPr>
            <a:noAutofit/>
          </a:bodyPr>
          <a:lstStyle/>
          <a:p>
            <a:r>
              <a:rPr lang="fr-BE" sz="3600" dirty="0">
                <a:solidFill>
                  <a:schemeClr val="accent3">
                    <a:lumMod val="50000"/>
                  </a:schemeClr>
                </a:solidFill>
              </a:rPr>
              <a:t>Créer ou adapter un cadre juridique de télétravail dans son </a:t>
            </a:r>
            <a:r>
              <a:rPr lang="fr-BE" sz="3600" dirty="0" err="1">
                <a:solidFill>
                  <a:schemeClr val="accent3">
                    <a:lumMod val="50000"/>
                  </a:schemeClr>
                </a:solidFill>
              </a:rPr>
              <a:t>asbl</a:t>
            </a:r>
            <a:r>
              <a:rPr lang="fr-BE" sz="3600" dirty="0">
                <a:solidFill>
                  <a:schemeClr val="accent3">
                    <a:lumMod val="50000"/>
                  </a:schemeClr>
                </a:solidFill>
              </a:rPr>
              <a:t> : Jour 1</a:t>
            </a:r>
          </a:p>
        </p:txBody>
      </p:sp>
      <p:sp>
        <p:nvSpPr>
          <p:cNvPr id="6" name="ZoneTexte 5">
            <a:extLst>
              <a:ext uri="{FF2B5EF4-FFF2-40B4-BE49-F238E27FC236}">
                <a16:creationId xmlns:a16="http://schemas.microsoft.com/office/drawing/2014/main" id="{2B8A7E0B-5974-1C47-BBA0-BE2DFC9A7081}"/>
              </a:ext>
            </a:extLst>
          </p:cNvPr>
          <p:cNvSpPr txBox="1"/>
          <p:nvPr/>
        </p:nvSpPr>
        <p:spPr>
          <a:xfrm>
            <a:off x="3584514" y="5554304"/>
            <a:ext cx="5309541" cy="923330"/>
          </a:xfrm>
          <a:prstGeom prst="rect">
            <a:avLst/>
          </a:prstGeom>
          <a:noFill/>
        </p:spPr>
        <p:txBody>
          <a:bodyPr wrap="square" rtlCol="0">
            <a:spAutoFit/>
          </a:bodyPr>
          <a:lstStyle/>
          <a:p>
            <a:pPr algn="r"/>
            <a:r>
              <a:rPr lang="fr-FR" b="1" i="1" dirty="0">
                <a:solidFill>
                  <a:schemeClr val="accent2"/>
                </a:solidFill>
                <a:latin typeface="Gill Sans"/>
                <a:cs typeface="Gill Sans"/>
              </a:rPr>
              <a:t>Georges Kramvoussanos</a:t>
            </a:r>
          </a:p>
          <a:p>
            <a:pPr algn="r"/>
            <a:r>
              <a:rPr lang="fr-FR" i="1" dirty="0">
                <a:solidFill>
                  <a:schemeClr val="accent2"/>
                </a:solidFill>
                <a:latin typeface="Gill Sans"/>
                <a:cs typeface="Gill Sans"/>
              </a:rPr>
              <a:t>Conseiller juridique</a:t>
            </a:r>
          </a:p>
          <a:p>
            <a:pPr algn="r"/>
            <a:r>
              <a:rPr lang="fr-FR" i="1" dirty="0">
                <a:solidFill>
                  <a:schemeClr val="accent2"/>
                </a:solidFill>
                <a:latin typeface="Gill Sans"/>
                <a:cs typeface="Gill Sans"/>
              </a:rPr>
              <a:t>Version septembre 2022</a:t>
            </a:r>
          </a:p>
        </p:txBody>
      </p:sp>
      <p:sp>
        <p:nvSpPr>
          <p:cNvPr id="3" name="Rectangle 2"/>
          <p:cNvSpPr/>
          <p:nvPr/>
        </p:nvSpPr>
        <p:spPr>
          <a:xfrm>
            <a:off x="2286000" y="468354"/>
            <a:ext cx="4572000" cy="369332"/>
          </a:xfrm>
          <a:prstGeom prst="rect">
            <a:avLst/>
          </a:prstGeom>
        </p:spPr>
        <p:txBody>
          <a:bodyPr>
            <a:spAutoFit/>
          </a:bodyPr>
          <a:lstStyle/>
          <a:p>
            <a:pPr algn="ctr"/>
            <a:r>
              <a:rPr lang="fr-FR" dirty="0"/>
              <a:t>Formation CESSoC</a:t>
            </a:r>
          </a:p>
        </p:txBody>
      </p:sp>
    </p:spTree>
    <p:extLst>
      <p:ext uri="{BB962C8B-B14F-4D97-AF65-F5344CB8AC3E}">
        <p14:creationId xmlns:p14="http://schemas.microsoft.com/office/powerpoint/2010/main" val="77135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Présentation de la formation</a:t>
            </a:r>
          </a:p>
        </p:txBody>
      </p:sp>
      <p:sp>
        <p:nvSpPr>
          <p:cNvPr id="3" name="Espace réservé du contenu 2"/>
          <p:cNvSpPr>
            <a:spLocks noGrp="1"/>
          </p:cNvSpPr>
          <p:nvPr>
            <p:ph idx="1"/>
          </p:nvPr>
        </p:nvSpPr>
        <p:spPr>
          <a:xfrm>
            <a:off x="457200" y="1391435"/>
            <a:ext cx="8229600" cy="5098688"/>
          </a:xfrm>
        </p:spPr>
        <p:txBody>
          <a:bodyPr>
            <a:normAutofit/>
          </a:bodyPr>
          <a:lstStyle/>
          <a:p>
            <a:pPr marL="457200" lvl="1" indent="0">
              <a:buNone/>
            </a:pPr>
            <a:endParaRPr lang="fr-FR" sz="3200">
              <a:solidFill>
                <a:schemeClr val="accent3"/>
              </a:solidFill>
            </a:endParaRPr>
          </a:p>
          <a:p>
            <a:pPr marL="457200" lvl="1" indent="0">
              <a:buNone/>
            </a:pPr>
            <a:r>
              <a:rPr lang="fr-FR" sz="3200" b="1">
                <a:solidFill>
                  <a:schemeClr val="accent4"/>
                </a:solidFill>
              </a:rPr>
              <a:t>Le cadre</a:t>
            </a:r>
          </a:p>
          <a:p>
            <a:pPr lvl="1"/>
            <a:r>
              <a:rPr lang="fr-FR" sz="2800">
                <a:cs typeface="Gill Sans MT"/>
              </a:rPr>
              <a:t>Horaire</a:t>
            </a:r>
          </a:p>
          <a:p>
            <a:pPr lvl="1"/>
            <a:r>
              <a:rPr lang="fr-FR" sz="2800">
                <a:cs typeface="Gill Sans MT"/>
              </a:rPr>
              <a:t>Demande de parole</a:t>
            </a:r>
          </a:p>
          <a:p>
            <a:pPr lvl="1"/>
            <a:r>
              <a:rPr lang="fr-FR" sz="2800">
                <a:cs typeface="Gill Sans MT"/>
              </a:rPr>
              <a:t>Respect des interventions</a:t>
            </a:r>
          </a:p>
          <a:p>
            <a:pPr lvl="1"/>
            <a:r>
              <a:rPr lang="fr-FR" sz="2800">
                <a:cs typeface="Gill Sans MT"/>
              </a:rPr>
              <a:t>Utilisation du téléphone portable</a:t>
            </a:r>
          </a:p>
          <a:p>
            <a:pPr lvl="1"/>
            <a:r>
              <a:rPr lang="fr-FR" sz="2800">
                <a:cs typeface="Gill Sans MT"/>
              </a:rPr>
              <a:t>Confidentialité</a:t>
            </a:r>
          </a:p>
          <a:p>
            <a:pPr lvl="1"/>
            <a:r>
              <a:rPr lang="fr-FR" sz="2800">
                <a:cs typeface="Gill Sans MT"/>
              </a:rPr>
              <a:t>Besoin d’autre chose pour fonctionner ensemble ?</a:t>
            </a:r>
          </a:p>
          <a:p>
            <a:pPr marL="457200" lvl="1" indent="0">
              <a:buNone/>
            </a:pPr>
            <a:endParaRPr lang="fr-FR" sz="2800">
              <a:solidFill>
                <a:schemeClr val="accent4"/>
              </a:solidFill>
            </a:endParaRP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9</a:t>
            </a:fld>
            <a:endParaRPr lang="fr-BE"/>
          </a:p>
        </p:txBody>
      </p:sp>
      <p:sp>
        <p:nvSpPr>
          <p:cNvPr id="5" name="Accolade fermante 4"/>
          <p:cNvSpPr/>
          <p:nvPr/>
        </p:nvSpPr>
        <p:spPr>
          <a:xfrm>
            <a:off x="6075484" y="2686049"/>
            <a:ext cx="378069" cy="17980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6" name="Ellipse 5"/>
          <p:cNvSpPr/>
          <p:nvPr/>
        </p:nvSpPr>
        <p:spPr>
          <a:xfrm>
            <a:off x="6708531" y="2686049"/>
            <a:ext cx="2074984" cy="1569428"/>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a:solidFill>
                  <a:schemeClr val="tx1"/>
                </a:solidFill>
              </a:rPr>
              <a:t>Souveraineté &amp; responsabilité</a:t>
            </a:r>
          </a:p>
        </p:txBody>
      </p:sp>
    </p:spTree>
    <p:extLst>
      <p:ext uri="{BB962C8B-B14F-4D97-AF65-F5344CB8AC3E}">
        <p14:creationId xmlns:p14="http://schemas.microsoft.com/office/powerpoint/2010/main" val="39635610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99</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occasionnel</a:t>
            </a:r>
          </a:p>
          <a:p>
            <a:pPr algn="l"/>
            <a:r>
              <a:rPr lang="fr-FR" sz="2800" dirty="0">
                <a:solidFill>
                  <a:schemeClr val="accent3">
                    <a:lumMod val="50000"/>
                  </a:schemeClr>
                </a:solidFill>
              </a:rPr>
              <a:t>2.     Faculté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600200"/>
            <a:ext cx="8414084" cy="4525963"/>
          </a:xfrm>
        </p:spPr>
        <p:txBody>
          <a:bodyPr>
            <a:normAutofit fontScale="85000" lnSpcReduction="20000"/>
          </a:bodyPr>
          <a:lstStyle/>
          <a:p>
            <a:r>
              <a:rPr lang="fr-BE" dirty="0"/>
              <a:t>L’employeur peut intervenir dans le </a:t>
            </a:r>
            <a:r>
              <a:rPr lang="fr-BE" b="1" dirty="0"/>
              <a:t>remboursement des frais suivant (pour le fisc) :</a:t>
            </a:r>
          </a:p>
          <a:p>
            <a:pPr lvl="1"/>
            <a:r>
              <a:rPr lang="fr-BE" dirty="0"/>
              <a:t>Utilisation professionnelle d’un </a:t>
            </a:r>
            <a:r>
              <a:rPr lang="fr-BE" b="1" dirty="0">
                <a:solidFill>
                  <a:schemeClr val="accent2"/>
                </a:solidFill>
              </a:rPr>
              <a:t>ordinateur privé </a:t>
            </a:r>
            <a:r>
              <a:rPr lang="fr-BE" dirty="0"/>
              <a:t>(forfait de 20 €/mois)</a:t>
            </a:r>
          </a:p>
          <a:p>
            <a:pPr lvl="1"/>
            <a:r>
              <a:rPr lang="fr-BE" dirty="0"/>
              <a:t>Utilisation professionnelle d’une </a:t>
            </a:r>
            <a:r>
              <a:rPr lang="fr-BE" b="1" dirty="0">
                <a:solidFill>
                  <a:schemeClr val="accent2"/>
                </a:solidFill>
              </a:rPr>
              <a:t>connexion Internet privée </a:t>
            </a:r>
            <a:r>
              <a:rPr lang="fr-BE" dirty="0"/>
              <a:t>(forfait de 20 €/mois)</a:t>
            </a:r>
          </a:p>
          <a:p>
            <a:pPr lvl="1"/>
            <a:r>
              <a:rPr lang="fr-BE" dirty="0"/>
              <a:t>Utilisation professionnelle d’un </a:t>
            </a:r>
            <a:r>
              <a:rPr lang="fr-BE" b="1" dirty="0">
                <a:solidFill>
                  <a:schemeClr val="accent2"/>
                </a:solidFill>
              </a:rPr>
              <a:t>2</a:t>
            </a:r>
            <a:r>
              <a:rPr lang="fr-BE" b="1" baseline="30000" dirty="0">
                <a:solidFill>
                  <a:schemeClr val="accent2"/>
                </a:solidFill>
              </a:rPr>
              <a:t>e</a:t>
            </a:r>
            <a:r>
              <a:rPr lang="fr-BE" b="1" dirty="0">
                <a:solidFill>
                  <a:schemeClr val="accent2"/>
                </a:solidFill>
              </a:rPr>
              <a:t> écran/imprimante/ scanner privé</a:t>
            </a:r>
            <a:r>
              <a:rPr lang="fr-BE" dirty="0"/>
              <a:t> (sans ordinateur privé) (forfait de 5 €/mois, avec un maximum de 10 €/mois)</a:t>
            </a:r>
          </a:p>
          <a:p>
            <a:r>
              <a:rPr lang="fr-BE" dirty="0"/>
              <a:t>Pas de montant forfaitaire préétabli pour l’indemnité de bureau</a:t>
            </a:r>
          </a:p>
          <a:p>
            <a:pPr lvl="1"/>
            <a:r>
              <a:rPr lang="fr-BE" dirty="0"/>
              <a:t>Obtenir l’accord du service des décisions anticipés pour accorder une indemnité de bureau</a:t>
            </a:r>
          </a:p>
        </p:txBody>
      </p:sp>
    </p:spTree>
    <p:extLst>
      <p:ext uri="{BB962C8B-B14F-4D97-AF65-F5344CB8AC3E}">
        <p14:creationId xmlns:p14="http://schemas.microsoft.com/office/powerpoint/2010/main" val="20414773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100</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occasionnel</a:t>
            </a:r>
          </a:p>
          <a:p>
            <a:pPr algn="l"/>
            <a:r>
              <a:rPr lang="fr-FR" sz="2800" dirty="0">
                <a:solidFill>
                  <a:schemeClr val="accent3">
                    <a:lumMod val="50000"/>
                  </a:schemeClr>
                </a:solidFill>
              </a:rPr>
              <a:t>2.     Faculté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85000" lnSpcReduction="20000"/>
          </a:bodyPr>
          <a:lstStyle/>
          <a:p>
            <a:r>
              <a:rPr lang="fr-BE" dirty="0"/>
              <a:t>Et pour les autres frais ?</a:t>
            </a:r>
          </a:p>
          <a:p>
            <a:r>
              <a:rPr lang="fr-BE" dirty="0"/>
              <a:t>L’employeur peut intervenir dans le </a:t>
            </a:r>
            <a:r>
              <a:rPr lang="fr-BE" b="1" dirty="0"/>
              <a:t>remboursement de frais</a:t>
            </a:r>
            <a:r>
              <a:rPr lang="fr-BE" dirty="0"/>
              <a:t>, sur une base forfaitaire, si l’administration a déterminé un tel forfait (ex. : frais de déplacement …) :</a:t>
            </a:r>
          </a:p>
          <a:p>
            <a:pPr lvl="1"/>
            <a:r>
              <a:rPr lang="fr-BE" dirty="0"/>
              <a:t>À défaut, prouver que le montant a été établis selon des « normes sérieuses »</a:t>
            </a:r>
          </a:p>
          <a:p>
            <a:pPr lvl="1"/>
            <a:r>
              <a:rPr lang="fr-BE" dirty="0"/>
              <a:t>Résultat de nombreux recoupements</a:t>
            </a:r>
          </a:p>
          <a:p>
            <a:r>
              <a:rPr lang="fr-BE" dirty="0"/>
              <a:t>L’employeur devra prouver que :</a:t>
            </a:r>
          </a:p>
          <a:p>
            <a:pPr lvl="1"/>
            <a:r>
              <a:rPr lang="fr-BE" dirty="0"/>
              <a:t>L’indemnité a été destinée à couvrir des frais propres</a:t>
            </a:r>
          </a:p>
          <a:p>
            <a:pPr lvl="1"/>
            <a:r>
              <a:rPr lang="fr-BE" dirty="0"/>
              <a:t>Cela a été consacré pour de tels frais. À défaut, cela sera assimilé à de la rémunération et soumis au précompte professionnel.</a:t>
            </a:r>
          </a:p>
          <a:p>
            <a:endParaRPr lang="fr-BE" dirty="0"/>
          </a:p>
        </p:txBody>
      </p:sp>
    </p:spTree>
    <p:extLst>
      <p:ext uri="{BB962C8B-B14F-4D97-AF65-F5344CB8AC3E}">
        <p14:creationId xmlns:p14="http://schemas.microsoft.com/office/powerpoint/2010/main" val="14606877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101</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occasionnel</a:t>
            </a:r>
          </a:p>
          <a:p>
            <a:pPr algn="l"/>
            <a:r>
              <a:rPr lang="fr-FR" sz="2800" dirty="0">
                <a:solidFill>
                  <a:schemeClr val="accent3">
                    <a:lumMod val="50000"/>
                  </a:schemeClr>
                </a:solidFill>
              </a:rPr>
              <a:t>2.     Faculté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lnSpcReduction="20000"/>
          </a:bodyPr>
          <a:lstStyle/>
          <a:p>
            <a:r>
              <a:rPr lang="fr-BE" dirty="0"/>
              <a:t>Si il n’y a pas de montants forfaitaires établis par l’administration ou que le montant d’intervention de frais dépasse le plafond : </a:t>
            </a:r>
          </a:p>
          <a:p>
            <a:pPr lvl="1"/>
            <a:r>
              <a:rPr lang="fr-BE" dirty="0"/>
              <a:t>Intervention sur base de frais réels</a:t>
            </a:r>
          </a:p>
          <a:p>
            <a:pPr lvl="1"/>
            <a:r>
              <a:rPr lang="fr-BE" dirty="0"/>
              <a:t>Demande de reconnaissance sur l’exactitude du forfait auprès du </a:t>
            </a:r>
            <a:r>
              <a:rPr lang="fr-BE" b="1" dirty="0"/>
              <a:t>Service des Décisions Anticipées</a:t>
            </a:r>
            <a:r>
              <a:rPr lang="fr-BE" dirty="0"/>
              <a:t> (SDA) en matière fiscale (= </a:t>
            </a:r>
            <a:r>
              <a:rPr lang="fr-BE" dirty="0" err="1"/>
              <a:t>ruling</a:t>
            </a:r>
            <a:r>
              <a:rPr lang="fr-BE" dirty="0"/>
              <a:t> fiscal).	</a:t>
            </a:r>
          </a:p>
          <a:p>
            <a:pPr lvl="1"/>
            <a:r>
              <a:rPr lang="fr-BE" dirty="0"/>
              <a:t> Pour obtenir la sécurité juridique au cas-par-cas. </a:t>
            </a:r>
          </a:p>
          <a:p>
            <a:r>
              <a:rPr lang="fr-BE" dirty="0"/>
              <a:t>L’employeur </a:t>
            </a:r>
            <a:r>
              <a:rPr lang="fr-BE" u="sng" dirty="0"/>
              <a:t>ne peut pas </a:t>
            </a:r>
            <a:r>
              <a:rPr lang="fr-BE" dirty="0"/>
              <a:t>intervenir dans l’indemnité de bureau : </a:t>
            </a:r>
          </a:p>
          <a:p>
            <a:pPr lvl="1"/>
            <a:r>
              <a:rPr lang="fr-BE" dirty="0"/>
              <a:t>Indemnité exclue pour le télétravail occasionnel</a:t>
            </a:r>
          </a:p>
          <a:p>
            <a:endParaRPr lang="fr-BE" dirty="0"/>
          </a:p>
          <a:p>
            <a:pPr marL="457200" lvl="1" indent="0">
              <a:buNone/>
            </a:pPr>
            <a:endParaRPr lang="fr-BE" dirty="0"/>
          </a:p>
          <a:p>
            <a:endParaRPr lang="fr-BE" dirty="0"/>
          </a:p>
        </p:txBody>
      </p:sp>
    </p:spTree>
    <p:extLst>
      <p:ext uri="{BB962C8B-B14F-4D97-AF65-F5344CB8AC3E}">
        <p14:creationId xmlns:p14="http://schemas.microsoft.com/office/powerpoint/2010/main" val="37992881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642" y="409172"/>
            <a:ext cx="6671373" cy="1143000"/>
          </a:xfrm>
        </p:spPr>
        <p:txBody>
          <a:bodyPr>
            <a:normAutofit/>
          </a:bodyPr>
          <a:lstStyle/>
          <a:p>
            <a:r>
              <a:rPr lang="fr-FR" dirty="0">
                <a:solidFill>
                  <a:schemeClr val="accent3"/>
                </a:solidFill>
              </a:rPr>
              <a:t>Remboursement de frais</a:t>
            </a:r>
          </a:p>
        </p:txBody>
      </p:sp>
      <p:sp>
        <p:nvSpPr>
          <p:cNvPr id="3" name="Espace réservé du contenu 2"/>
          <p:cNvSpPr>
            <a:spLocks noGrp="1"/>
          </p:cNvSpPr>
          <p:nvPr>
            <p:ph idx="1"/>
          </p:nvPr>
        </p:nvSpPr>
        <p:spPr>
          <a:xfrm>
            <a:off x="457200" y="1636177"/>
            <a:ext cx="8229600" cy="4720174"/>
          </a:xfrm>
        </p:spPr>
        <p:txBody>
          <a:bodyPr>
            <a:normAutofit/>
          </a:bodyPr>
          <a:lstStyle/>
          <a:p>
            <a:pPr marL="914400" lvl="1" indent="-457200">
              <a:buClr>
                <a:schemeClr val="accent3"/>
              </a:buClr>
              <a:buFont typeface="+mj-lt"/>
              <a:buAutoNum type="arabicPeriod"/>
            </a:pPr>
            <a:r>
              <a:rPr lang="fr-BE" dirty="0"/>
              <a:t>Quels frais ?</a:t>
            </a:r>
          </a:p>
          <a:p>
            <a:pPr marL="914400" lvl="1" indent="-457200">
              <a:buClr>
                <a:schemeClr val="accent3"/>
              </a:buClr>
              <a:buFont typeface="+mj-lt"/>
              <a:buAutoNum type="arabicPeriod"/>
            </a:pPr>
            <a:r>
              <a:rPr lang="fr-BE" dirty="0">
                <a:solidFill>
                  <a:schemeClr val="accent2"/>
                </a:solidFill>
              </a:rPr>
              <a:t>Mise à disposition de matériel par l’employeur</a:t>
            </a:r>
          </a:p>
          <a:p>
            <a:pPr marL="914400" lvl="1" indent="-457200">
              <a:buClr>
                <a:schemeClr val="accent3"/>
              </a:buClr>
              <a:buFont typeface="+mj-lt"/>
              <a:buAutoNum type="arabicPeriod"/>
            </a:pPr>
            <a:r>
              <a:rPr lang="fr-BE" dirty="0"/>
              <a:t>Sur le plan fiscal</a:t>
            </a:r>
          </a:p>
          <a:p>
            <a:pPr marL="914400" lvl="1" indent="-457200">
              <a:buClr>
                <a:schemeClr val="accent3"/>
              </a:buClr>
              <a:buFont typeface="+mj-lt"/>
              <a:buAutoNum type="arabicPeriod"/>
            </a:pPr>
            <a:r>
              <a:rPr lang="fr-BE" dirty="0"/>
              <a:t>Sur le plan de la sécurité sociale</a:t>
            </a:r>
          </a:p>
        </p:txBody>
      </p:sp>
      <p:sp>
        <p:nvSpPr>
          <p:cNvPr id="4" name="Espace réservé du numéro de diapositive 3"/>
          <p:cNvSpPr>
            <a:spLocks noGrp="1"/>
          </p:cNvSpPr>
          <p:nvPr>
            <p:ph type="sldNum" sz="quarter" idx="12"/>
          </p:nvPr>
        </p:nvSpPr>
        <p:spPr/>
        <p:txBody>
          <a:bodyPr/>
          <a:lstStyle/>
          <a:p>
            <a:fld id="{86A63CC1-A491-CF4D-BF4C-3F9B406D6DD4}" type="slidenum">
              <a:rPr lang="fr-BE" smtClean="0"/>
              <a:t>102</a:t>
            </a:fld>
            <a:endParaRPr lang="fr-BE"/>
          </a:p>
        </p:txBody>
      </p:sp>
    </p:spTree>
    <p:extLst>
      <p:ext uri="{BB962C8B-B14F-4D97-AF65-F5344CB8AC3E}">
        <p14:creationId xmlns:p14="http://schemas.microsoft.com/office/powerpoint/2010/main" val="15328907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103</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Mise à disposition de matériel</a:t>
            </a:r>
          </a:p>
        </p:txBody>
      </p:sp>
      <p:graphicFrame>
        <p:nvGraphicFramePr>
          <p:cNvPr id="5" name="Espace réservé du contenu 4">
            <a:extLst>
              <a:ext uri="{FF2B5EF4-FFF2-40B4-BE49-F238E27FC236}">
                <a16:creationId xmlns:a16="http://schemas.microsoft.com/office/drawing/2014/main" id="{1E7EEA39-D908-DE4A-85E3-3E8B25E7048C}"/>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6" name="Rectangle 5">
            <a:extLst>
              <a:ext uri="{FF2B5EF4-FFF2-40B4-BE49-F238E27FC236}">
                <a16:creationId xmlns:a16="http://schemas.microsoft.com/office/drawing/2014/main" id="{D4F70B99-7D29-FE46-B082-9724A3C16F27}"/>
              </a:ext>
            </a:extLst>
          </p:cNvPr>
          <p:cNvSpPr/>
          <p:nvPr/>
        </p:nvSpPr>
        <p:spPr>
          <a:xfrm>
            <a:off x="370238" y="1086323"/>
            <a:ext cx="2614526" cy="179834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b="1" dirty="0"/>
          </a:p>
          <a:p>
            <a:pPr algn="ctr"/>
            <a:endParaRPr lang="fr-FR" b="1" dirty="0"/>
          </a:p>
          <a:p>
            <a:pPr algn="ctr"/>
            <a:r>
              <a:rPr lang="fr-FR" b="1" dirty="0"/>
              <a:t>Le travailleur n’est pas propriétaire ni titulaire du bien</a:t>
            </a:r>
          </a:p>
        </p:txBody>
      </p:sp>
      <p:sp>
        <p:nvSpPr>
          <p:cNvPr id="8" name="Rectangle 7">
            <a:extLst>
              <a:ext uri="{FF2B5EF4-FFF2-40B4-BE49-F238E27FC236}">
                <a16:creationId xmlns:a16="http://schemas.microsoft.com/office/drawing/2014/main" id="{E3BCBBB8-C902-6948-9A5B-C4FDBC1D2658}"/>
              </a:ext>
            </a:extLst>
          </p:cNvPr>
          <p:cNvSpPr/>
          <p:nvPr/>
        </p:nvSpPr>
        <p:spPr>
          <a:xfrm>
            <a:off x="737639" y="5471224"/>
            <a:ext cx="1372852" cy="137428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t>Liste limitatives de biens</a:t>
            </a:r>
          </a:p>
          <a:p>
            <a:pPr algn="ctr"/>
            <a:r>
              <a:rPr lang="fr-FR" dirty="0"/>
              <a:t>(circulaire 2021/C/20)</a:t>
            </a:r>
          </a:p>
        </p:txBody>
      </p:sp>
      <p:sp>
        <p:nvSpPr>
          <p:cNvPr id="9" name="Rectangle 8">
            <a:extLst>
              <a:ext uri="{FF2B5EF4-FFF2-40B4-BE49-F238E27FC236}">
                <a16:creationId xmlns:a16="http://schemas.microsoft.com/office/drawing/2014/main" id="{D75FF4F7-F6EB-EA4C-8B0B-772701CB9F09}"/>
              </a:ext>
            </a:extLst>
          </p:cNvPr>
          <p:cNvSpPr/>
          <p:nvPr/>
        </p:nvSpPr>
        <p:spPr>
          <a:xfrm>
            <a:off x="2871867" y="5842204"/>
            <a:ext cx="2302242" cy="87086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t>Autres biens : autre circulaire s’applique pour l’évaluation</a:t>
            </a:r>
          </a:p>
        </p:txBody>
      </p:sp>
      <p:cxnSp>
        <p:nvCxnSpPr>
          <p:cNvPr id="10" name="Connecteur droit avec flèche 9">
            <a:extLst>
              <a:ext uri="{FF2B5EF4-FFF2-40B4-BE49-F238E27FC236}">
                <a16:creationId xmlns:a16="http://schemas.microsoft.com/office/drawing/2014/main" id="{1ADD5B6F-13C6-D448-BA8E-D2F7799743D7}"/>
              </a:ext>
            </a:extLst>
          </p:cNvPr>
          <p:cNvCxnSpPr>
            <a:cxnSpLocks/>
            <a:endCxn id="8" idx="0"/>
          </p:cNvCxnSpPr>
          <p:nvPr/>
        </p:nvCxnSpPr>
        <p:spPr>
          <a:xfrm>
            <a:off x="1409077" y="4407108"/>
            <a:ext cx="14988" cy="10641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CF27DD3A-04D0-DC40-9CC1-3C04C0538F34}"/>
              </a:ext>
            </a:extLst>
          </p:cNvPr>
          <p:cNvCxnSpPr>
            <a:cxnSpLocks/>
          </p:cNvCxnSpPr>
          <p:nvPr/>
        </p:nvCxnSpPr>
        <p:spPr>
          <a:xfrm>
            <a:off x="2110491" y="6195314"/>
            <a:ext cx="7613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riangle 1">
            <a:extLst>
              <a:ext uri="{FF2B5EF4-FFF2-40B4-BE49-F238E27FC236}">
                <a16:creationId xmlns:a16="http://schemas.microsoft.com/office/drawing/2014/main" id="{E70B3048-2389-6A4F-9E73-FFDE3811FCCD}"/>
              </a:ext>
            </a:extLst>
          </p:cNvPr>
          <p:cNvSpPr/>
          <p:nvPr/>
        </p:nvSpPr>
        <p:spPr>
          <a:xfrm>
            <a:off x="1067350" y="1072855"/>
            <a:ext cx="1220301" cy="759417"/>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a:t>
            </a:r>
          </a:p>
          <a:p>
            <a:pPr algn="ctr"/>
            <a:endParaRPr lang="fr-FR" dirty="0"/>
          </a:p>
        </p:txBody>
      </p:sp>
    </p:spTree>
    <p:extLst>
      <p:ext uri="{BB962C8B-B14F-4D97-AF65-F5344CB8AC3E}">
        <p14:creationId xmlns:p14="http://schemas.microsoft.com/office/powerpoint/2010/main" val="15118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46774B7-D08F-6340-BC7F-BF74D7473C8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64513BC-0932-FF49-B241-E237D3624F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C4732F4-224E-9340-A4BD-C1419E3AE0C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A50C3F6F-57E1-644B-A0AB-0F59D24E35D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E654FF85-7FF8-8B4F-BBB6-2874DB550C6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E863FF6-3853-AA48-AE23-C57E419BD91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EB095B93-8400-0D4E-9CAA-5330EDAE534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55B7490-4327-894A-B1D3-1FDECD658F8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FCDD4553-3346-4F41-96AD-D3FE327F627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0E779466-3ED8-DC4B-B875-5ED22C1CAA5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7D7FD4B-102F-324B-BAF9-FBB43511A27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88CC17D2-0E8D-F942-B6A5-A87DE0CFF994}"/>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F8BC4121-3CDF-C74C-8EAE-54E0170A55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104</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Mise à disposition de matériel</a:t>
            </a:r>
            <a:endParaRPr lang="fr-FR" sz="2800" dirty="0">
              <a:solidFill>
                <a:schemeClr val="accent3">
                  <a:lumMod val="50000"/>
                </a:schemeClr>
              </a:solidFill>
            </a:endParaRP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438738"/>
            <a:ext cx="8229600" cy="5416549"/>
          </a:xfrm>
        </p:spPr>
        <p:txBody>
          <a:bodyPr>
            <a:normAutofit/>
          </a:bodyPr>
          <a:lstStyle/>
          <a:p>
            <a:r>
              <a:rPr lang="fr-FR" dirty="0"/>
              <a:t>Il faudra prévoir si le matériel est utilisé : </a:t>
            </a:r>
            <a:endParaRPr lang="fr-BE" dirty="0"/>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graphicFrame>
        <p:nvGraphicFramePr>
          <p:cNvPr id="5" name="Diagramme 4">
            <a:extLst>
              <a:ext uri="{FF2B5EF4-FFF2-40B4-BE49-F238E27FC236}">
                <a16:creationId xmlns:a16="http://schemas.microsoft.com/office/drawing/2014/main" id="{4E34ABF8-9F3E-2944-A2C4-1D4E3297AFB6}"/>
              </a:ext>
            </a:extLst>
          </p:cNvPr>
          <p:cNvGraphicFramePr/>
          <p:nvPr/>
        </p:nvGraphicFramePr>
        <p:xfrm>
          <a:off x="0" y="2014780"/>
          <a:ext cx="8911525" cy="4706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4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BAC6757-F7A3-A94B-8E7F-9DF2CA22EC5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1158EBD-5EB3-DE43-8A43-1EF8D8646BA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1F106DD6-D06B-914A-9448-A93AFAE3B95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C1F9F346-7F51-964F-9E56-CE26A3F8FD3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129C3D2-0587-F847-ABC3-E5D0895F116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2C8C6F4-DB81-D948-8777-DF58D78A55E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40E11E9-BB18-6347-986B-B6D8E340D27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3A703446-6F41-5543-9C69-475A3CCE3D6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961DFFAB-0641-1D4C-9B7F-6AD15A2C1E8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11C49B51-2791-7B40-B09C-10F001BFC35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E7E42712-8444-7044-9585-2F242AAE2C3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8F589677-DAB6-744A-90EE-3E20875CC2C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21069D59-3D65-7043-93CD-4868EDDC5C3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14AF4475-0594-0A43-8C90-379653A827C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04FA4796-CE93-8146-84D8-1A498D6344E6}"/>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D0C073A4-DC77-084A-8686-A5A2E99C5D0E}"/>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4CA10B3B-4028-7149-8708-B0351E81AD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105</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Mise à disposition de matériel</a:t>
            </a:r>
            <a:endParaRPr lang="fr-FR" sz="2800" dirty="0">
              <a:solidFill>
                <a:schemeClr val="accent3">
                  <a:lumMod val="50000"/>
                </a:schemeClr>
              </a:solidFill>
            </a:endParaRP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438738"/>
            <a:ext cx="8229600" cy="5416549"/>
          </a:xfrm>
        </p:spPr>
        <p:txBody>
          <a:bodyPr>
            <a:normAutofit fontScale="92500"/>
          </a:bodyPr>
          <a:lstStyle/>
          <a:p>
            <a:r>
              <a:rPr lang="fr-BE" dirty="0"/>
              <a:t>Liste des biens possibles est </a:t>
            </a:r>
            <a:r>
              <a:rPr lang="fr-BE" b="1" u="sng" dirty="0"/>
              <a:t>limitative</a:t>
            </a:r>
            <a:r>
              <a:rPr lang="fr-BE" dirty="0"/>
              <a:t> :</a:t>
            </a:r>
          </a:p>
          <a:p>
            <a:pPr lvl="1"/>
            <a:r>
              <a:rPr lang="fr-BE" dirty="0"/>
              <a:t>Siège de bureau</a:t>
            </a:r>
          </a:p>
          <a:p>
            <a:pPr lvl="1"/>
            <a:r>
              <a:rPr lang="fr-BE" dirty="0"/>
              <a:t>Table de bureau</a:t>
            </a:r>
          </a:p>
          <a:p>
            <a:pPr lvl="1"/>
            <a:r>
              <a:rPr lang="fr-BE" dirty="0"/>
              <a:t>Armoire de bureau</a:t>
            </a:r>
          </a:p>
          <a:p>
            <a:pPr lvl="1"/>
            <a:r>
              <a:rPr lang="fr-BE" dirty="0"/>
              <a:t>Lampe de bureau fonctionnelle</a:t>
            </a:r>
          </a:p>
          <a:p>
            <a:pPr lvl="1"/>
            <a:r>
              <a:rPr lang="fr-BE" dirty="0"/>
              <a:t>2</a:t>
            </a:r>
            <a:r>
              <a:rPr lang="fr-BE" baseline="30000" dirty="0"/>
              <a:t>e</a:t>
            </a:r>
            <a:r>
              <a:rPr lang="fr-BE" dirty="0"/>
              <a:t> écran d’ordinateur</a:t>
            </a:r>
          </a:p>
          <a:p>
            <a:pPr lvl="1"/>
            <a:r>
              <a:rPr lang="fr-BE" dirty="0"/>
              <a:t>Imprimante et/ou scanner</a:t>
            </a:r>
          </a:p>
          <a:p>
            <a:pPr lvl="1"/>
            <a:r>
              <a:rPr lang="fr-BE" dirty="0"/>
              <a:t>Clavier</a:t>
            </a:r>
          </a:p>
          <a:p>
            <a:pPr lvl="1"/>
            <a:r>
              <a:rPr lang="fr-BE" dirty="0"/>
              <a:t>Souris (et assimilés)</a:t>
            </a:r>
          </a:p>
          <a:p>
            <a:pPr lvl="1"/>
            <a:r>
              <a:rPr lang="fr-BE" dirty="0"/>
              <a:t>Casque téléphonique</a:t>
            </a:r>
          </a:p>
          <a:p>
            <a:pPr lvl="1"/>
            <a:r>
              <a:rPr lang="fr-BE" dirty="0"/>
              <a:t>Appareillage spécifique (pour personnes handicapées)</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pic>
        <p:nvPicPr>
          <p:cNvPr id="6" name="Image 5" descr="Une image contenant meubles, table, console, socle&#10;&#10;Description générée automatiquement">
            <a:extLst>
              <a:ext uri="{FF2B5EF4-FFF2-40B4-BE49-F238E27FC236}">
                <a16:creationId xmlns:a16="http://schemas.microsoft.com/office/drawing/2014/main" id="{EDA9B56D-78BD-5E4C-AF34-B82B8F6EB464}"/>
              </a:ext>
            </a:extLst>
          </p:cNvPr>
          <p:cNvPicPr>
            <a:picLocks noChangeAspect="1"/>
          </p:cNvPicPr>
          <p:nvPr/>
        </p:nvPicPr>
        <p:blipFill>
          <a:blip r:embed="rId3"/>
          <a:stretch>
            <a:fillRect/>
          </a:stretch>
        </p:blipFill>
        <p:spPr>
          <a:xfrm>
            <a:off x="5410415" y="1942201"/>
            <a:ext cx="3653510" cy="2973597"/>
          </a:xfrm>
          <a:prstGeom prst="rect">
            <a:avLst/>
          </a:prstGeom>
        </p:spPr>
      </p:pic>
    </p:spTree>
    <p:extLst>
      <p:ext uri="{BB962C8B-B14F-4D97-AF65-F5344CB8AC3E}">
        <p14:creationId xmlns:p14="http://schemas.microsoft.com/office/powerpoint/2010/main" val="399025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106</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Mise à disposition de matériel</a:t>
            </a:r>
            <a:endParaRPr lang="fr-FR" sz="2800" dirty="0">
              <a:solidFill>
                <a:schemeClr val="accent3">
                  <a:lumMod val="50000"/>
                </a:schemeClr>
              </a:solidFill>
            </a:endParaRP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342486"/>
            <a:ext cx="8229600" cy="5416549"/>
          </a:xfrm>
        </p:spPr>
        <p:txBody>
          <a:bodyPr>
            <a:normAutofit fontScale="77500" lnSpcReduction="20000"/>
          </a:bodyPr>
          <a:lstStyle/>
          <a:p>
            <a:r>
              <a:rPr lang="fr-BE" dirty="0">
                <a:solidFill>
                  <a:schemeClr val="accent2"/>
                </a:solidFill>
              </a:rPr>
              <a:t>Autres biens  : </a:t>
            </a:r>
            <a:r>
              <a:rPr lang="fr-BE" dirty="0"/>
              <a:t>PC, tablette, connexion Internet ou téléphone mobile, abonnement de téléphonie fixe ou mobile (circulaire 2017/C/82) :</a:t>
            </a:r>
          </a:p>
          <a:p>
            <a:pPr lvl="1"/>
            <a:r>
              <a:rPr lang="fr-BE" dirty="0"/>
              <a:t>Mise à disposition du matériel à des fins professionnelles : pas d’ATN</a:t>
            </a:r>
          </a:p>
          <a:p>
            <a:pPr lvl="1"/>
            <a:r>
              <a:rPr lang="fr-BE" dirty="0"/>
              <a:t>Utilisation privées de façon occasionnelles dans les locaux de l’employeur : pas d’ATN</a:t>
            </a:r>
          </a:p>
          <a:p>
            <a:pPr lvl="1"/>
            <a:r>
              <a:rPr lang="fr-BE" dirty="0"/>
              <a:t>Utilisation privée habituelle :  ATN (à additionner éventuellement)</a:t>
            </a:r>
          </a:p>
          <a:p>
            <a:pPr lvl="2"/>
            <a:r>
              <a:rPr lang="fr-BE" dirty="0"/>
              <a:t>PC : 72 €/an</a:t>
            </a:r>
          </a:p>
          <a:p>
            <a:pPr lvl="2"/>
            <a:r>
              <a:rPr lang="fr-BE" dirty="0"/>
              <a:t>Tablette ou téléphone mobile : 36 €/an</a:t>
            </a:r>
          </a:p>
          <a:p>
            <a:pPr lvl="2"/>
            <a:r>
              <a:rPr lang="fr-BE" dirty="0"/>
              <a:t>Connexion Internet ou mobile : 60 €/an</a:t>
            </a:r>
          </a:p>
          <a:p>
            <a:pPr lvl="2"/>
            <a:r>
              <a:rPr lang="fr-BE" dirty="0"/>
              <a:t>Abonnement de téléphonie : 48 €/an (par abonnement)</a:t>
            </a:r>
          </a:p>
          <a:p>
            <a:r>
              <a:rPr lang="fr-BE" dirty="0">
                <a:solidFill>
                  <a:schemeClr val="accent2"/>
                </a:solidFill>
              </a:rPr>
              <a:t>À la fin du télétravail :</a:t>
            </a:r>
          </a:p>
          <a:p>
            <a:pPr lvl="1"/>
            <a:r>
              <a:rPr lang="fr-BE" dirty="0"/>
              <a:t>Le travailleur rend les biens</a:t>
            </a:r>
          </a:p>
          <a:p>
            <a:pPr lvl="1"/>
            <a:r>
              <a:rPr lang="fr-BE" dirty="0"/>
              <a:t>Le travailleur conserve les biens     la valeur résiduelle de l’investissement à ce moment = ATN OU rachat</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cxnSp>
        <p:nvCxnSpPr>
          <p:cNvPr id="6" name="Connecteur droit avec flèche 5">
            <a:extLst>
              <a:ext uri="{FF2B5EF4-FFF2-40B4-BE49-F238E27FC236}">
                <a16:creationId xmlns:a16="http://schemas.microsoft.com/office/drawing/2014/main" id="{EBF6DA7C-2174-2FAA-6205-1BF5D7BCB3FF}"/>
              </a:ext>
            </a:extLst>
          </p:cNvPr>
          <p:cNvCxnSpPr/>
          <p:nvPr/>
        </p:nvCxnSpPr>
        <p:spPr>
          <a:xfrm>
            <a:off x="4940968" y="6228014"/>
            <a:ext cx="33688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8039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107</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Dégâts causés au matériel</a:t>
            </a:r>
            <a:endParaRPr lang="fr-FR" sz="2800" dirty="0">
              <a:solidFill>
                <a:schemeClr val="accent3">
                  <a:lumMod val="50000"/>
                </a:schemeClr>
              </a:solidFill>
            </a:endParaRP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438738"/>
            <a:ext cx="8229600" cy="5416549"/>
          </a:xfrm>
        </p:spPr>
        <p:txBody>
          <a:bodyPr>
            <a:normAutofit lnSpcReduction="10000"/>
          </a:bodyPr>
          <a:lstStyle/>
          <a:p>
            <a:r>
              <a:rPr lang="fr-BE" dirty="0"/>
              <a:t>Le travailleur doit </a:t>
            </a:r>
            <a:r>
              <a:rPr lang="fr-BE" dirty="0">
                <a:solidFill>
                  <a:schemeClr val="accent2"/>
                </a:solidFill>
              </a:rPr>
              <a:t>prendre soin </a:t>
            </a:r>
            <a:r>
              <a:rPr lang="fr-BE" dirty="0"/>
              <a:t>de l’équipement mis à sa disposition</a:t>
            </a:r>
          </a:p>
          <a:p>
            <a:r>
              <a:rPr lang="fr-BE" dirty="0"/>
              <a:t>Prévoir des règles d’utilisations précises</a:t>
            </a:r>
          </a:p>
          <a:p>
            <a:r>
              <a:rPr lang="fr-BE" dirty="0"/>
              <a:t>En cas de </a:t>
            </a:r>
            <a:r>
              <a:rPr lang="fr-BE" dirty="0">
                <a:solidFill>
                  <a:schemeClr val="accent2"/>
                </a:solidFill>
              </a:rPr>
              <a:t>panne</a:t>
            </a:r>
            <a:r>
              <a:rPr lang="fr-BE" dirty="0"/>
              <a:t> d’un équipement utilisé par le travailleur ou en cas de </a:t>
            </a:r>
            <a:r>
              <a:rPr lang="fr-BE" dirty="0">
                <a:solidFill>
                  <a:schemeClr val="accent2"/>
                </a:solidFill>
              </a:rPr>
              <a:t>force majeure </a:t>
            </a:r>
            <a:r>
              <a:rPr lang="fr-BE" dirty="0"/>
              <a:t>l’empêchant d’effectuer son travail :</a:t>
            </a:r>
          </a:p>
          <a:p>
            <a:pPr lvl="1"/>
            <a:r>
              <a:rPr lang="fr-BE" dirty="0"/>
              <a:t>Le travailleur informe immédiatement l’employeur.</a:t>
            </a:r>
          </a:p>
          <a:p>
            <a:pPr lvl="1"/>
            <a:r>
              <a:rPr lang="fr-BE" dirty="0"/>
              <a:t>L’employeur doit payer la rémunération convenue au télétravailleur</a:t>
            </a:r>
          </a:p>
          <a:p>
            <a:pPr lvl="1"/>
            <a:r>
              <a:rPr lang="fr-BE" dirty="0"/>
              <a:t>Prévoir modalités spécifiques (retour au bureau, autres tâches à réaliser …)</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5" name="ZoneTexte 4">
            <a:extLst>
              <a:ext uri="{FF2B5EF4-FFF2-40B4-BE49-F238E27FC236}">
                <a16:creationId xmlns:a16="http://schemas.microsoft.com/office/drawing/2014/main" id="{F2032C06-2935-BE46-AAB5-2A3D14509F7D}"/>
              </a:ext>
            </a:extLst>
          </p:cNvPr>
          <p:cNvSpPr txBox="1"/>
          <p:nvPr/>
        </p:nvSpPr>
        <p:spPr>
          <a:xfrm>
            <a:off x="6432331" y="5959366"/>
            <a:ext cx="2601310" cy="396984"/>
          </a:xfrm>
          <a:prstGeom prst="rect">
            <a:avLst/>
          </a:prstGeom>
        </p:spPr>
        <p:txBody>
          <a:bodyPr vert="horz" wrap="square" lIns="91440" tIns="45720" rIns="91440" bIns="45720" rtlCol="0" anchor="ctr">
            <a:normAutofit/>
          </a:bodyPr>
          <a:lstStyle/>
          <a:p>
            <a:r>
              <a:rPr lang="fr-FR" sz="1100" b="1" dirty="0">
                <a:solidFill>
                  <a:schemeClr val="accent3"/>
                </a:solidFill>
              </a:rPr>
              <a:t>Art. 11 CCT n°85</a:t>
            </a:r>
          </a:p>
        </p:txBody>
      </p:sp>
    </p:spTree>
    <p:extLst>
      <p:ext uri="{BB962C8B-B14F-4D97-AF65-F5344CB8AC3E}">
        <p14:creationId xmlns:p14="http://schemas.microsoft.com/office/powerpoint/2010/main" val="16541770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642" y="409172"/>
            <a:ext cx="6671373" cy="1143000"/>
          </a:xfrm>
        </p:spPr>
        <p:txBody>
          <a:bodyPr>
            <a:normAutofit/>
          </a:bodyPr>
          <a:lstStyle/>
          <a:p>
            <a:r>
              <a:rPr lang="fr-FR" dirty="0">
                <a:solidFill>
                  <a:schemeClr val="accent3"/>
                </a:solidFill>
              </a:rPr>
              <a:t>Remboursement de frais</a:t>
            </a:r>
          </a:p>
        </p:txBody>
      </p:sp>
      <p:sp>
        <p:nvSpPr>
          <p:cNvPr id="3" name="Espace réservé du contenu 2"/>
          <p:cNvSpPr>
            <a:spLocks noGrp="1"/>
          </p:cNvSpPr>
          <p:nvPr>
            <p:ph idx="1"/>
          </p:nvPr>
        </p:nvSpPr>
        <p:spPr>
          <a:xfrm>
            <a:off x="457200" y="1636177"/>
            <a:ext cx="8229600" cy="4720174"/>
          </a:xfrm>
        </p:spPr>
        <p:txBody>
          <a:bodyPr>
            <a:normAutofit/>
          </a:bodyPr>
          <a:lstStyle/>
          <a:p>
            <a:pPr marL="914400" lvl="1" indent="-457200">
              <a:buClr>
                <a:schemeClr val="accent3"/>
              </a:buClr>
              <a:buFont typeface="+mj-lt"/>
              <a:buAutoNum type="arabicPeriod"/>
            </a:pPr>
            <a:r>
              <a:rPr lang="fr-BE" dirty="0"/>
              <a:t>Quels frais ?</a:t>
            </a:r>
          </a:p>
          <a:p>
            <a:pPr marL="914400" lvl="1" indent="-457200">
              <a:buClr>
                <a:schemeClr val="accent3"/>
              </a:buClr>
              <a:buFont typeface="+mj-lt"/>
              <a:buAutoNum type="arabicPeriod"/>
            </a:pPr>
            <a:r>
              <a:rPr lang="fr-BE" dirty="0"/>
              <a:t>Mise à disposition de matériel par l’employeur</a:t>
            </a:r>
            <a:endParaRPr lang="fr-BE" dirty="0">
              <a:solidFill>
                <a:schemeClr val="accent2"/>
              </a:solidFill>
            </a:endParaRPr>
          </a:p>
          <a:p>
            <a:pPr marL="914400" lvl="1" indent="-457200">
              <a:buClr>
                <a:schemeClr val="accent3"/>
              </a:buClr>
              <a:buFont typeface="+mj-lt"/>
              <a:buAutoNum type="arabicPeriod"/>
            </a:pPr>
            <a:r>
              <a:rPr lang="fr-BE" dirty="0">
                <a:solidFill>
                  <a:schemeClr val="accent2"/>
                </a:solidFill>
              </a:rPr>
              <a:t>Sur le plan fiscal</a:t>
            </a:r>
          </a:p>
        </p:txBody>
      </p:sp>
      <p:sp>
        <p:nvSpPr>
          <p:cNvPr id="4" name="Espace réservé du numéro de diapositive 3"/>
          <p:cNvSpPr>
            <a:spLocks noGrp="1"/>
          </p:cNvSpPr>
          <p:nvPr>
            <p:ph type="sldNum" sz="quarter" idx="12"/>
          </p:nvPr>
        </p:nvSpPr>
        <p:spPr/>
        <p:txBody>
          <a:bodyPr/>
          <a:lstStyle/>
          <a:p>
            <a:fld id="{86A63CC1-A491-CF4D-BF4C-3F9B406D6DD4}" type="slidenum">
              <a:rPr lang="fr-BE" smtClean="0"/>
              <a:t>108</a:t>
            </a:fld>
            <a:endParaRPr lang="fr-BE"/>
          </a:p>
        </p:txBody>
      </p:sp>
    </p:spTree>
    <p:extLst>
      <p:ext uri="{BB962C8B-B14F-4D97-AF65-F5344CB8AC3E}">
        <p14:creationId xmlns:p14="http://schemas.microsoft.com/office/powerpoint/2010/main" val="251052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819" y="218671"/>
            <a:ext cx="7414181" cy="1143000"/>
          </a:xfrm>
        </p:spPr>
        <p:txBody>
          <a:bodyPr>
            <a:normAutofit fontScale="90000"/>
          </a:bodyPr>
          <a:lstStyle/>
          <a:p>
            <a:r>
              <a:rPr lang="fr-FR"/>
              <a:t>Présentation de la formation</a:t>
            </a: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10</a:t>
            </a:fld>
            <a:endParaRPr lang="fr-BE"/>
          </a:p>
        </p:txBody>
      </p:sp>
      <p:graphicFrame>
        <p:nvGraphicFramePr>
          <p:cNvPr id="6" name="Diagramme 5"/>
          <p:cNvGraphicFramePr/>
          <p:nvPr/>
        </p:nvGraphicFramePr>
        <p:xfrm>
          <a:off x="43949" y="1237775"/>
          <a:ext cx="8943298" cy="530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3602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109</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Sur le plan fiscal</a:t>
            </a:r>
          </a:p>
          <a:p>
            <a:pPr algn="l"/>
            <a:r>
              <a:rPr lang="fr-FR" sz="2800" dirty="0">
                <a:solidFill>
                  <a:schemeClr val="accent3">
                    <a:lumMod val="50000"/>
                  </a:schemeClr>
                </a:solidFill>
              </a:rPr>
              <a:t>1.     Circulaire 2021/C/20</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85000" lnSpcReduction="10000"/>
          </a:bodyPr>
          <a:lstStyle/>
          <a:p>
            <a:r>
              <a:rPr lang="fr-BE" dirty="0"/>
              <a:t>Circulaire du 26 février 2021 de l’administration fiscale concernant les interventions de l’employeur dans les </a:t>
            </a:r>
            <a:r>
              <a:rPr lang="fr-BE" b="1" u="sng" dirty="0"/>
              <a:t>frais relatifs au télétravail structurel</a:t>
            </a:r>
          </a:p>
          <a:p>
            <a:r>
              <a:rPr lang="fr-BE" dirty="0"/>
              <a:t>Circulaire remplaçant l’ensemble des circulaires existantes        EFFET RÉTROACTIF</a:t>
            </a:r>
          </a:p>
          <a:p>
            <a:r>
              <a:rPr lang="fr-BE" dirty="0"/>
              <a:t>Certains frais inhérents au télétravail ne sont pas imposables </a:t>
            </a:r>
            <a:r>
              <a:rPr lang="fr-BE" b="1" dirty="0">
                <a:solidFill>
                  <a:schemeClr val="accent2"/>
                </a:solidFill>
              </a:rPr>
              <a:t>aux conditions suivantes (l’employeur doit le prouver) </a:t>
            </a:r>
            <a:r>
              <a:rPr lang="fr-BE" dirty="0"/>
              <a:t>:</a:t>
            </a:r>
          </a:p>
          <a:p>
            <a:pPr marL="914400" lvl="1" indent="-457200">
              <a:buFont typeface="+mj-lt"/>
              <a:buAutoNum type="arabicPeriod"/>
            </a:pPr>
            <a:r>
              <a:rPr lang="fr-BE" dirty="0"/>
              <a:t>Il doit s’agir de frais propres à l’employeur</a:t>
            </a:r>
          </a:p>
          <a:p>
            <a:pPr marL="914400" lvl="1" indent="-457200">
              <a:buFont typeface="+mj-lt"/>
              <a:buAutoNum type="arabicPeriod"/>
            </a:pPr>
            <a:r>
              <a:rPr lang="fr-BE" dirty="0"/>
              <a:t>L’indemnité accordée couvre des frais propres à l’employeur</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6" name="Rectangle 5">
            <a:extLst>
              <a:ext uri="{FF2B5EF4-FFF2-40B4-BE49-F238E27FC236}">
                <a16:creationId xmlns:a16="http://schemas.microsoft.com/office/drawing/2014/main" id="{1E5F940A-DC83-4E4F-9BAD-34D497AF885D}"/>
              </a:ext>
            </a:extLst>
          </p:cNvPr>
          <p:cNvSpPr/>
          <p:nvPr/>
        </p:nvSpPr>
        <p:spPr>
          <a:xfrm>
            <a:off x="4215161" y="5737672"/>
            <a:ext cx="4928840" cy="707886"/>
          </a:xfrm>
          <a:prstGeom prst="rect">
            <a:avLst/>
          </a:prstGeom>
        </p:spPr>
        <p:txBody>
          <a:bodyPr wrap="square">
            <a:spAutoFit/>
          </a:bodyPr>
          <a:lstStyle/>
          <a:p>
            <a:pPr lvl="1"/>
            <a:r>
              <a:rPr lang="fr-BE" sz="2000" b="1" dirty="0">
                <a:solidFill>
                  <a:schemeClr val="accent3"/>
                </a:solidFill>
              </a:rPr>
              <a:t>Art. 31, al.2, 1° du Code d’impôt sur les revenus de 1992</a:t>
            </a:r>
            <a:endParaRPr lang="nl-BE" sz="2000" b="1" dirty="0">
              <a:solidFill>
                <a:schemeClr val="accent3"/>
              </a:solidFill>
            </a:endParaRPr>
          </a:p>
        </p:txBody>
      </p:sp>
      <p:cxnSp>
        <p:nvCxnSpPr>
          <p:cNvPr id="7" name="Connecteur droit avec flèche 6">
            <a:extLst>
              <a:ext uri="{FF2B5EF4-FFF2-40B4-BE49-F238E27FC236}">
                <a16:creationId xmlns:a16="http://schemas.microsoft.com/office/drawing/2014/main" id="{392F84B9-1A9F-A24D-B974-7801AB5EBAE1}"/>
              </a:ext>
            </a:extLst>
          </p:cNvPr>
          <p:cNvCxnSpPr>
            <a:cxnSpLocks/>
          </p:cNvCxnSpPr>
          <p:nvPr/>
        </p:nvCxnSpPr>
        <p:spPr>
          <a:xfrm>
            <a:off x="2371784" y="3485011"/>
            <a:ext cx="6974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2978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110</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Sur le plan fiscal</a:t>
            </a:r>
          </a:p>
          <a:p>
            <a:pPr algn="l"/>
            <a:r>
              <a:rPr lang="fr-FR" sz="2800" dirty="0">
                <a:solidFill>
                  <a:schemeClr val="accent3">
                    <a:lumMod val="50000"/>
                  </a:schemeClr>
                </a:solidFill>
              </a:rPr>
              <a:t>1.     Circulaire 2021/C/20</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lnSpcReduction="10000"/>
          </a:bodyPr>
          <a:lstStyle/>
          <a:p>
            <a:r>
              <a:rPr lang="fr-BE" dirty="0"/>
              <a:t>Ne peuvent pas bénéficier des indemnités de remboursement :</a:t>
            </a:r>
          </a:p>
          <a:p>
            <a:pPr lvl="1"/>
            <a:r>
              <a:rPr lang="fr-BE" dirty="0"/>
              <a:t>Les dirigeants </a:t>
            </a:r>
            <a:r>
              <a:rPr lang="fr-BE" dirty="0" err="1"/>
              <a:t>d’asbl</a:t>
            </a:r>
            <a:endParaRPr lang="fr-BE" dirty="0"/>
          </a:p>
          <a:p>
            <a:pPr lvl="1"/>
            <a:r>
              <a:rPr lang="fr-BE" dirty="0"/>
              <a:t>Les travailleurs soumis à des régimes spéciaux (cadres étrangers, </a:t>
            </a:r>
            <a:r>
              <a:rPr lang="fr-BE" dirty="0" err="1"/>
              <a:t>salary</a:t>
            </a:r>
            <a:r>
              <a:rPr lang="fr-BE" dirty="0"/>
              <a:t> split …)</a:t>
            </a:r>
          </a:p>
          <a:p>
            <a:r>
              <a:rPr lang="fr-BE" dirty="0"/>
              <a:t>Ils pourront bénéficier d’une indemnité de frais propres équivalente à l’indemnité de télétravail, après accord de l’administration fiscale sur les montants.</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40384820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111</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Sur le plan fiscal</a:t>
            </a:r>
          </a:p>
          <a:p>
            <a:pPr algn="l"/>
            <a:r>
              <a:rPr lang="fr-FR" sz="2800" dirty="0">
                <a:solidFill>
                  <a:schemeClr val="accent3">
                    <a:lumMod val="50000"/>
                  </a:schemeClr>
                </a:solidFill>
              </a:rPr>
              <a:t>2.     Indemnité de bureau</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77500" lnSpcReduction="20000"/>
          </a:bodyPr>
          <a:lstStyle/>
          <a:p>
            <a:r>
              <a:rPr lang="fr-BE" dirty="0"/>
              <a:t>Télétravail structurel = 1 jour/ semaine minimum</a:t>
            </a:r>
          </a:p>
          <a:p>
            <a:pPr lvl="1"/>
            <a:r>
              <a:rPr lang="fr-BE" dirty="0">
                <a:solidFill>
                  <a:schemeClr val="accent2"/>
                </a:solidFill>
              </a:rPr>
              <a:t>Condition nécessaire uniquement pour l’indemnité de bureau</a:t>
            </a:r>
          </a:p>
          <a:p>
            <a:pPr lvl="1"/>
            <a:r>
              <a:rPr lang="fr-BE" dirty="0">
                <a:solidFill>
                  <a:schemeClr val="accent2"/>
                </a:solidFill>
              </a:rPr>
              <a:t>Pas de réduction du montant en cas de travail à temps partiel</a:t>
            </a:r>
          </a:p>
          <a:p>
            <a:r>
              <a:rPr lang="fr-BE" dirty="0"/>
              <a:t>L’employeur ne doit pas prendre en charge les frais d’une autre manière que dans les frais de bureau.</a:t>
            </a:r>
          </a:p>
          <a:p>
            <a:pPr lvl="1"/>
            <a:r>
              <a:rPr lang="fr-BE" dirty="0"/>
              <a:t>Ex. : payer électricité dans une facture séparée</a:t>
            </a:r>
          </a:p>
          <a:p>
            <a:r>
              <a:rPr lang="fr-BE" dirty="0"/>
              <a:t>L’indemnité de bureau forfaitaire prévue </a:t>
            </a:r>
            <a:r>
              <a:rPr lang="fr-BE" u="sng" dirty="0"/>
              <a:t>pour le télétravail structurel</a:t>
            </a:r>
            <a:r>
              <a:rPr lang="fr-BE" dirty="0"/>
              <a:t> n’est ainsi plus imposable, à </a:t>
            </a:r>
            <a:r>
              <a:rPr lang="fr-BE" b="1" dirty="0"/>
              <a:t>maximum</a:t>
            </a:r>
            <a:r>
              <a:rPr lang="fr-BE" dirty="0"/>
              <a:t> 142,95 € (</a:t>
            </a:r>
            <a:r>
              <a:rPr lang="fr-BE" dirty="0">
                <a:solidFill>
                  <a:schemeClr val="accent2"/>
                </a:solidFill>
              </a:rPr>
              <a:t>exonération d’impôt</a:t>
            </a:r>
            <a:r>
              <a:rPr lang="fr-BE" dirty="0"/>
              <a:t>). L’employeur ne devra pas payer le précompte professionnel.</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9927239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112</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Sur le plan fiscal</a:t>
            </a:r>
          </a:p>
          <a:p>
            <a:pPr algn="l"/>
            <a:r>
              <a:rPr lang="fr-FR" sz="2800" dirty="0">
                <a:solidFill>
                  <a:schemeClr val="accent3">
                    <a:lumMod val="50000"/>
                  </a:schemeClr>
                </a:solidFill>
              </a:rPr>
              <a:t>3.     Remboursement de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lnSpcReduction="10000"/>
          </a:bodyPr>
          <a:lstStyle/>
          <a:p>
            <a:r>
              <a:rPr lang="fr-BE" dirty="0"/>
              <a:t>L’administration fiscale accepte le remboursement de la liste limitative du mobilier de bureau/matériel informatique (voir supra).</a:t>
            </a:r>
          </a:p>
          <a:p>
            <a:pPr lvl="1"/>
            <a:r>
              <a:rPr lang="fr-BE" dirty="0"/>
              <a:t>Remboursement de dépenses propres à l’employeur</a:t>
            </a:r>
          </a:p>
          <a:p>
            <a:pPr lvl="1"/>
            <a:r>
              <a:rPr lang="fr-BE" dirty="0"/>
              <a:t>Cumul avec l’indemnité de bureau autorisé SI :</a:t>
            </a:r>
          </a:p>
          <a:p>
            <a:pPr lvl="2"/>
            <a:r>
              <a:rPr lang="fr-BE" dirty="0"/>
              <a:t>Fourni les pièces justificatives réelles</a:t>
            </a:r>
          </a:p>
          <a:p>
            <a:pPr lvl="2"/>
            <a:r>
              <a:rPr lang="fr-BE" dirty="0"/>
              <a:t>L’investissement est nécessaire pour travailler à domicile de manière normale</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15692284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113</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7034463" cy="1233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Pour info… Sur le plan de la sécurité sociale</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199" y="1600200"/>
            <a:ext cx="8462212" cy="4756150"/>
          </a:xfrm>
        </p:spPr>
        <p:txBody>
          <a:bodyPr>
            <a:normAutofit fontScale="70000" lnSpcReduction="20000"/>
          </a:bodyPr>
          <a:lstStyle/>
          <a:p>
            <a:r>
              <a:rPr lang="fr-BE" dirty="0"/>
              <a:t>L’ONSS suit les principes de la </a:t>
            </a:r>
            <a:r>
              <a:rPr lang="fr-BE" b="1" u="sng" dirty="0"/>
              <a:t>circulaire fiscale 2021/C/20 pour les forfaits</a:t>
            </a:r>
          </a:p>
          <a:p>
            <a:r>
              <a:rPr lang="fr-BE" dirty="0"/>
              <a:t>Certaines indemnités peuvent être octroyées aux travailleurs sans devoir payer de cotisations de sécurité sociale (=</a:t>
            </a:r>
            <a:r>
              <a:rPr lang="fr-BE" b="1" dirty="0"/>
              <a:t> remboursement de frais non soumis aux cotisations sociales</a:t>
            </a:r>
            <a:r>
              <a:rPr lang="fr-BE" dirty="0"/>
              <a:t>).</a:t>
            </a:r>
          </a:p>
          <a:p>
            <a:r>
              <a:rPr lang="fr-BE" dirty="0"/>
              <a:t>Annoncé dans une instruction intermédiaire du 4 mars 2021 :</a:t>
            </a:r>
          </a:p>
          <a:p>
            <a:pPr lvl="1"/>
            <a:r>
              <a:rPr lang="fr-BE" sz="2600" dirty="0"/>
              <a:t>Indemnité de bureau plafonnée (ou 10 % de la rémunération brute afférente au télétravail)</a:t>
            </a:r>
          </a:p>
          <a:p>
            <a:pPr lvl="1"/>
            <a:r>
              <a:rPr lang="fr-BE" sz="2600" dirty="0"/>
              <a:t>Forfait de 20 €/ mois max. pour l’utilisation de son propre ordinateur</a:t>
            </a:r>
          </a:p>
          <a:p>
            <a:pPr lvl="1"/>
            <a:r>
              <a:rPr lang="fr-BE" sz="2600" dirty="0"/>
              <a:t>Forfait de 20 €/mois max. pour l’utilisation de sa propre connexion Internet</a:t>
            </a:r>
          </a:p>
          <a:p>
            <a:pPr lvl="1"/>
            <a:r>
              <a:rPr lang="fr-BE" sz="2600" dirty="0"/>
              <a:t>Forfait de 5 €/mois par élément pour usage professionnel 2</a:t>
            </a:r>
            <a:r>
              <a:rPr lang="fr-BE" sz="2600" baseline="30000" dirty="0"/>
              <a:t>e</a:t>
            </a:r>
            <a:r>
              <a:rPr lang="fr-BE" sz="2600" dirty="0"/>
              <a:t> écran/imprimante/scanner privés (sans ordinateur privé). Maximum de 10 €/mois</a:t>
            </a:r>
          </a:p>
          <a:p>
            <a:pPr lvl="1"/>
            <a:r>
              <a:rPr lang="fr-BE" sz="2600" dirty="0"/>
              <a:t>Frais réels pour les autres frais (utilisation de son propre téléphone …)</a:t>
            </a:r>
          </a:p>
          <a:p>
            <a:r>
              <a:rPr lang="fr-BE" dirty="0"/>
              <a:t>Si les montants sont dépassés, soumis aux cotisations de sécurité sociale (= </a:t>
            </a:r>
            <a:r>
              <a:rPr lang="fr-BE" b="1" dirty="0"/>
              <a:t>rémunération soumises aux cotisations sociales</a:t>
            </a:r>
            <a:r>
              <a:rPr lang="fr-BE" dirty="0"/>
              <a:t>).</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332947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4422989"/>
            <a:ext cx="7772400" cy="1362075"/>
          </a:xfrm>
        </p:spPr>
        <p:txBody>
          <a:bodyPr anchor="ctr"/>
          <a:lstStyle/>
          <a:p>
            <a:pPr algn="ctr"/>
            <a:r>
              <a:rPr lang="fr-BE"/>
              <a:t>Introduction</a:t>
            </a:r>
          </a:p>
        </p:txBody>
      </p:sp>
      <p:sp>
        <p:nvSpPr>
          <p:cNvPr id="3" name="Espace réservé du texte 2"/>
          <p:cNvSpPr>
            <a:spLocks noGrp="1"/>
          </p:cNvSpPr>
          <p:nvPr>
            <p:ph type="body" idx="1"/>
          </p:nvPr>
        </p:nvSpPr>
        <p:spPr/>
        <p:txBody>
          <a:bodyPr/>
          <a:lstStyle/>
          <a:p>
            <a:endParaRPr lang="fr-BE"/>
          </a:p>
        </p:txBody>
      </p:sp>
    </p:spTree>
    <p:extLst>
      <p:ext uri="{BB962C8B-B14F-4D97-AF65-F5344CB8AC3E}">
        <p14:creationId xmlns:p14="http://schemas.microsoft.com/office/powerpoint/2010/main" val="337009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2AF90-5D1A-3745-92A1-60AD5F0C61A5}"/>
              </a:ext>
            </a:extLst>
          </p:cNvPr>
          <p:cNvSpPr>
            <a:spLocks noGrp="1"/>
          </p:cNvSpPr>
          <p:nvPr>
            <p:ph type="title"/>
          </p:nvPr>
        </p:nvSpPr>
        <p:spPr/>
        <p:txBody>
          <a:bodyPr/>
          <a:lstStyle/>
          <a:p>
            <a:r>
              <a:rPr lang="fr-FR" dirty="0"/>
              <a:t>Télétravail</a:t>
            </a:r>
          </a:p>
        </p:txBody>
      </p:sp>
      <p:sp>
        <p:nvSpPr>
          <p:cNvPr id="3" name="Espace réservé du contenu 2">
            <a:extLst>
              <a:ext uri="{FF2B5EF4-FFF2-40B4-BE49-F238E27FC236}">
                <a16:creationId xmlns:a16="http://schemas.microsoft.com/office/drawing/2014/main" id="{BB75C18E-6DC5-FB4F-A710-E4F7239FCFD3}"/>
              </a:ext>
            </a:extLst>
          </p:cNvPr>
          <p:cNvSpPr>
            <a:spLocks noGrp="1"/>
          </p:cNvSpPr>
          <p:nvPr>
            <p:ph idx="1"/>
          </p:nvPr>
        </p:nvSpPr>
        <p:spPr/>
        <p:txBody>
          <a:bodyPr>
            <a:normAutofit fontScale="92500" lnSpcReduction="20000"/>
          </a:bodyPr>
          <a:lstStyle/>
          <a:p>
            <a:r>
              <a:rPr lang="fr-BE" dirty="0"/>
              <a:t>Le mot « </a:t>
            </a:r>
            <a:r>
              <a:rPr lang="fr-BE" b="1" dirty="0"/>
              <a:t>télétravail</a:t>
            </a:r>
            <a:r>
              <a:rPr lang="fr-BE" dirty="0"/>
              <a:t> » est le nom donné à une forme d’organisation et/ ou de réalisation du travail qui :</a:t>
            </a:r>
          </a:p>
          <a:p>
            <a:pPr lvl="1"/>
            <a:r>
              <a:rPr lang="fr-BE" dirty="0"/>
              <a:t>Utilise les </a:t>
            </a:r>
            <a:r>
              <a:rPr lang="fr-BE" dirty="0">
                <a:solidFill>
                  <a:schemeClr val="accent2"/>
                </a:solidFill>
              </a:rPr>
              <a:t>technologies de l’informations et de la communication</a:t>
            </a:r>
            <a:r>
              <a:rPr lang="fr-BE" dirty="0"/>
              <a:t> (ordinateur, logiciels …)</a:t>
            </a:r>
          </a:p>
          <a:p>
            <a:pPr lvl="1"/>
            <a:r>
              <a:rPr lang="fr-BE" dirty="0"/>
              <a:t>Dans le cadre d’un </a:t>
            </a:r>
            <a:r>
              <a:rPr lang="fr-BE" dirty="0">
                <a:solidFill>
                  <a:schemeClr val="accent2"/>
                </a:solidFill>
              </a:rPr>
              <a:t>contrat</a:t>
            </a:r>
            <a:r>
              <a:rPr lang="fr-BE" dirty="0"/>
              <a:t> de travail</a:t>
            </a:r>
          </a:p>
          <a:p>
            <a:pPr lvl="1"/>
            <a:r>
              <a:rPr lang="fr-BE" dirty="0"/>
              <a:t>Est réalisé en dehors des locaux, </a:t>
            </a:r>
            <a:r>
              <a:rPr lang="fr-BE" u="sng" dirty="0"/>
              <a:t>soit</a:t>
            </a:r>
            <a:r>
              <a:rPr lang="fr-BE" dirty="0"/>
              <a:t> au </a:t>
            </a:r>
            <a:r>
              <a:rPr lang="fr-BE" dirty="0">
                <a:solidFill>
                  <a:schemeClr val="accent2"/>
                </a:solidFill>
              </a:rPr>
              <a:t>domicile</a:t>
            </a:r>
            <a:r>
              <a:rPr lang="fr-BE" dirty="0"/>
              <a:t> du télétravailleur, </a:t>
            </a:r>
            <a:r>
              <a:rPr lang="fr-BE" u="sng" dirty="0"/>
              <a:t>soit</a:t>
            </a:r>
            <a:r>
              <a:rPr lang="fr-BE" dirty="0"/>
              <a:t> dans tout autre endroit qu’il choisira</a:t>
            </a:r>
          </a:p>
          <a:p>
            <a:pPr lvl="1"/>
            <a:r>
              <a:rPr lang="fr-BE" dirty="0"/>
              <a:t>Pouvant être fait de manière </a:t>
            </a:r>
            <a:r>
              <a:rPr lang="fr-BE" dirty="0">
                <a:solidFill>
                  <a:schemeClr val="accent2"/>
                </a:solidFill>
              </a:rPr>
              <a:t>régulière, occasionnelle</a:t>
            </a:r>
          </a:p>
          <a:p>
            <a:pPr lvl="1"/>
            <a:r>
              <a:rPr lang="fr-BE" dirty="0"/>
              <a:t>Entre un </a:t>
            </a:r>
            <a:r>
              <a:rPr lang="fr-BE" dirty="0">
                <a:solidFill>
                  <a:schemeClr val="accent2"/>
                </a:solidFill>
              </a:rPr>
              <a:t>employeur</a:t>
            </a:r>
            <a:r>
              <a:rPr lang="fr-BE" dirty="0"/>
              <a:t> et un </a:t>
            </a:r>
            <a:r>
              <a:rPr lang="fr-BE" dirty="0">
                <a:solidFill>
                  <a:schemeClr val="accent2"/>
                </a:solidFill>
              </a:rPr>
              <a:t>travailleur</a:t>
            </a:r>
          </a:p>
          <a:p>
            <a:endParaRPr lang="fr-FR" dirty="0"/>
          </a:p>
        </p:txBody>
      </p:sp>
      <p:sp>
        <p:nvSpPr>
          <p:cNvPr id="5" name="ZoneTexte 4">
            <a:extLst>
              <a:ext uri="{FF2B5EF4-FFF2-40B4-BE49-F238E27FC236}">
                <a16:creationId xmlns:a16="http://schemas.microsoft.com/office/drawing/2014/main" id="{077C89C8-755B-0E31-D2AD-6C809E9150C3}"/>
              </a:ext>
            </a:extLst>
          </p:cNvPr>
          <p:cNvSpPr txBox="1"/>
          <p:nvPr/>
        </p:nvSpPr>
        <p:spPr>
          <a:xfrm>
            <a:off x="5222631" y="5756831"/>
            <a:ext cx="4572000" cy="646331"/>
          </a:xfrm>
          <a:prstGeom prst="rect">
            <a:avLst/>
          </a:prstGeom>
          <a:noFill/>
        </p:spPr>
        <p:txBody>
          <a:bodyPr wrap="square">
            <a:spAutoFit/>
          </a:bodyPr>
          <a:lstStyle/>
          <a:p>
            <a:r>
              <a:rPr lang="fr-BE" b="1" dirty="0">
                <a:solidFill>
                  <a:schemeClr val="accent3"/>
                </a:solidFill>
              </a:rPr>
              <a:t>Art. 2 CCT n°85 du 9 novembre           2005</a:t>
            </a:r>
          </a:p>
        </p:txBody>
      </p:sp>
    </p:spTree>
    <p:extLst>
      <p:ext uri="{BB962C8B-B14F-4D97-AF65-F5344CB8AC3E}">
        <p14:creationId xmlns:p14="http://schemas.microsoft.com/office/powerpoint/2010/main" val="8035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24710-17F2-9941-A039-2A0FFC73FB4B}"/>
              </a:ext>
            </a:extLst>
          </p:cNvPr>
          <p:cNvSpPr>
            <a:spLocks noGrp="1"/>
          </p:cNvSpPr>
          <p:nvPr>
            <p:ph type="title"/>
          </p:nvPr>
        </p:nvSpPr>
        <p:spPr/>
        <p:txBody>
          <a:bodyPr/>
          <a:lstStyle/>
          <a:p>
            <a:r>
              <a:rPr lang="fr-FR" dirty="0"/>
              <a:t>Télétravailleur</a:t>
            </a:r>
          </a:p>
        </p:txBody>
      </p:sp>
      <p:sp>
        <p:nvSpPr>
          <p:cNvPr id="3" name="Espace réservé du contenu 2">
            <a:extLst>
              <a:ext uri="{FF2B5EF4-FFF2-40B4-BE49-F238E27FC236}">
                <a16:creationId xmlns:a16="http://schemas.microsoft.com/office/drawing/2014/main" id="{E84BE696-894C-754A-A927-F9143F117175}"/>
              </a:ext>
            </a:extLst>
          </p:cNvPr>
          <p:cNvSpPr>
            <a:spLocks noGrp="1"/>
          </p:cNvSpPr>
          <p:nvPr>
            <p:ph idx="1"/>
          </p:nvPr>
        </p:nvSpPr>
        <p:spPr/>
        <p:txBody>
          <a:bodyPr/>
          <a:lstStyle/>
          <a:p>
            <a:r>
              <a:rPr lang="fr-BE" dirty="0"/>
              <a:t>Le « </a:t>
            </a:r>
            <a:r>
              <a:rPr lang="fr-BE" b="1" dirty="0"/>
              <a:t>télétravailleur</a:t>
            </a:r>
            <a:r>
              <a:rPr lang="fr-BE" dirty="0"/>
              <a:t> » est le nom donné au travailleur qui effectue du télétravail.</a:t>
            </a:r>
          </a:p>
          <a:p>
            <a:r>
              <a:rPr lang="fr-BE" dirty="0"/>
              <a:t>Il redevient un </a:t>
            </a:r>
            <a:r>
              <a:rPr lang="fr-BE" b="1" dirty="0"/>
              <a:t>travailleur</a:t>
            </a:r>
            <a:r>
              <a:rPr lang="fr-BE" dirty="0"/>
              <a:t> lorsqu’il preste son travail au sein de </a:t>
            </a:r>
            <a:r>
              <a:rPr lang="fr-BE" dirty="0" err="1"/>
              <a:t>l’asbl</a:t>
            </a:r>
            <a:r>
              <a:rPr lang="fr-BE" dirty="0"/>
              <a:t>.</a:t>
            </a:r>
          </a:p>
          <a:p>
            <a:endParaRPr lang="fr-FR" dirty="0"/>
          </a:p>
        </p:txBody>
      </p:sp>
    </p:spTree>
    <p:extLst>
      <p:ext uri="{BB962C8B-B14F-4D97-AF65-F5344CB8AC3E}">
        <p14:creationId xmlns:p14="http://schemas.microsoft.com/office/powerpoint/2010/main" val="49508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4D020-6850-C71B-F2E3-EB8D08CB55EF}"/>
              </a:ext>
            </a:extLst>
          </p:cNvPr>
          <p:cNvSpPr>
            <a:spLocks noGrp="1"/>
          </p:cNvSpPr>
          <p:nvPr>
            <p:ph type="title"/>
          </p:nvPr>
        </p:nvSpPr>
        <p:spPr/>
        <p:txBody>
          <a:bodyPr/>
          <a:lstStyle/>
          <a:p>
            <a:r>
              <a:rPr lang="fr-FR" dirty="0"/>
              <a:t>Phénomène de société</a:t>
            </a:r>
          </a:p>
        </p:txBody>
      </p:sp>
      <p:sp>
        <p:nvSpPr>
          <p:cNvPr id="3" name="Espace réservé du contenu 2">
            <a:extLst>
              <a:ext uri="{FF2B5EF4-FFF2-40B4-BE49-F238E27FC236}">
                <a16:creationId xmlns:a16="http://schemas.microsoft.com/office/drawing/2014/main" id="{D08F56E3-BBCA-6194-A3EF-8DA3E33EECC5}"/>
              </a:ext>
            </a:extLst>
          </p:cNvPr>
          <p:cNvSpPr>
            <a:spLocks noGrp="1"/>
          </p:cNvSpPr>
          <p:nvPr>
            <p:ph idx="1"/>
          </p:nvPr>
        </p:nvSpPr>
        <p:spPr/>
        <p:txBody>
          <a:bodyPr/>
          <a:lstStyle/>
          <a:p>
            <a:r>
              <a:rPr lang="fr-FR" dirty="0"/>
              <a:t>Explosion du télétravail depuis la crise COVID-19</a:t>
            </a:r>
          </a:p>
          <a:p>
            <a:pPr lvl="1"/>
            <a:r>
              <a:rPr lang="fr-FR" dirty="0"/>
              <a:t>Télétravail massif à la CESSoC (5 jours/semaine)</a:t>
            </a:r>
          </a:p>
          <a:p>
            <a:r>
              <a:rPr lang="fr-FR" dirty="0"/>
              <a:t>Retour à la normale</a:t>
            </a:r>
          </a:p>
          <a:p>
            <a:pPr lvl="1"/>
            <a:r>
              <a:rPr lang="fr-FR" dirty="0"/>
              <a:t>Télétravail un peu moins massif à la CESSoC (2 jours/semaine)</a:t>
            </a:r>
          </a:p>
          <a:p>
            <a:r>
              <a:rPr lang="fr-FR" dirty="0"/>
              <a:t>Retour massif au bureau en raison de la crise énergétique en hiver ?</a:t>
            </a:r>
          </a:p>
        </p:txBody>
      </p:sp>
    </p:spTree>
    <p:extLst>
      <p:ext uri="{BB962C8B-B14F-4D97-AF65-F5344CB8AC3E}">
        <p14:creationId xmlns:p14="http://schemas.microsoft.com/office/powerpoint/2010/main" val="416085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24FDB-368A-EB4F-A426-5F3E0BE2E6F2}"/>
              </a:ext>
            </a:extLst>
          </p:cNvPr>
          <p:cNvSpPr>
            <a:spLocks noGrp="1"/>
          </p:cNvSpPr>
          <p:nvPr>
            <p:ph type="title"/>
          </p:nvPr>
        </p:nvSpPr>
        <p:spPr/>
        <p:txBody>
          <a:bodyPr/>
          <a:lstStyle/>
          <a:p>
            <a:r>
              <a:rPr lang="fr-FR" dirty="0"/>
              <a:t>Télétravail = CHOIX</a:t>
            </a:r>
          </a:p>
        </p:txBody>
      </p:sp>
      <p:sp>
        <p:nvSpPr>
          <p:cNvPr id="3" name="Espace réservé du contenu 2">
            <a:extLst>
              <a:ext uri="{FF2B5EF4-FFF2-40B4-BE49-F238E27FC236}">
                <a16:creationId xmlns:a16="http://schemas.microsoft.com/office/drawing/2014/main" id="{03E31088-53FD-204D-8596-68D338EEAE4E}"/>
              </a:ext>
            </a:extLst>
          </p:cNvPr>
          <p:cNvSpPr>
            <a:spLocks noGrp="1"/>
          </p:cNvSpPr>
          <p:nvPr>
            <p:ph idx="1"/>
          </p:nvPr>
        </p:nvSpPr>
        <p:spPr/>
        <p:txBody>
          <a:bodyPr>
            <a:normAutofit fontScale="92500" lnSpcReduction="20000"/>
          </a:bodyPr>
          <a:lstStyle/>
          <a:p>
            <a:r>
              <a:rPr lang="fr-FR" dirty="0"/>
              <a:t>Choix du travailleur et de l’employeur</a:t>
            </a:r>
          </a:p>
          <a:p>
            <a:r>
              <a:rPr lang="fr-FR" dirty="0"/>
              <a:t>Recherche :</a:t>
            </a:r>
          </a:p>
          <a:p>
            <a:pPr lvl="1"/>
            <a:r>
              <a:rPr lang="fr-FR" dirty="0"/>
              <a:t>Autonomie et responsabilisation</a:t>
            </a:r>
          </a:p>
          <a:p>
            <a:pPr lvl="1"/>
            <a:r>
              <a:rPr lang="fr-FR" dirty="0"/>
              <a:t>Flexibilité </a:t>
            </a:r>
          </a:p>
          <a:p>
            <a:pPr lvl="1"/>
            <a:r>
              <a:rPr lang="fr-FR" dirty="0"/>
              <a:t>Conciliation vie privée et professionnelle</a:t>
            </a:r>
          </a:p>
          <a:p>
            <a:pPr lvl="1"/>
            <a:r>
              <a:rPr lang="fr-FR" dirty="0"/>
              <a:t>Éviter les longs trajets</a:t>
            </a:r>
          </a:p>
          <a:p>
            <a:pPr lvl="1"/>
            <a:r>
              <a:rPr lang="fr-FR" dirty="0"/>
              <a:t>Raisons écologiques</a:t>
            </a:r>
          </a:p>
          <a:p>
            <a:r>
              <a:rPr lang="fr-FR" dirty="0"/>
              <a:t>Pas possible pour tous les travailleurs</a:t>
            </a:r>
          </a:p>
          <a:p>
            <a:pPr lvl="1"/>
            <a:r>
              <a:rPr lang="fr-FR" dirty="0">
                <a:hlinkClick r:id="rId3"/>
              </a:rPr>
              <a:t>Check-list</a:t>
            </a:r>
            <a:r>
              <a:rPr lang="fr-FR" dirty="0"/>
              <a:t> pour évaluer</a:t>
            </a:r>
          </a:p>
          <a:p>
            <a:r>
              <a:rPr lang="fr-FR" dirty="0"/>
              <a:t>Vers un </a:t>
            </a:r>
            <a:r>
              <a:rPr lang="fr-FR" dirty="0" err="1"/>
              <a:t>coworking</a:t>
            </a:r>
            <a:r>
              <a:rPr lang="fr-FR" dirty="0"/>
              <a:t> ?</a:t>
            </a:r>
          </a:p>
        </p:txBody>
      </p:sp>
      <p:pic>
        <p:nvPicPr>
          <p:cNvPr id="5" name="Image 4" descr="Une image contenant texte, livre&#10;&#10;Description générée automatiquement">
            <a:extLst>
              <a:ext uri="{FF2B5EF4-FFF2-40B4-BE49-F238E27FC236}">
                <a16:creationId xmlns:a16="http://schemas.microsoft.com/office/drawing/2014/main" id="{AC47A603-6FED-D14D-A6D3-0E816ACE3317}"/>
              </a:ext>
            </a:extLst>
          </p:cNvPr>
          <p:cNvPicPr>
            <a:picLocks noChangeAspect="1"/>
          </p:cNvPicPr>
          <p:nvPr/>
        </p:nvPicPr>
        <p:blipFill>
          <a:blip r:embed="rId4"/>
          <a:stretch>
            <a:fillRect/>
          </a:stretch>
        </p:blipFill>
        <p:spPr>
          <a:xfrm>
            <a:off x="6927017" y="4492003"/>
            <a:ext cx="2059041" cy="1634160"/>
          </a:xfrm>
          <a:prstGeom prst="rect">
            <a:avLst/>
          </a:prstGeom>
        </p:spPr>
      </p:pic>
    </p:spTree>
    <p:extLst>
      <p:ext uri="{BB962C8B-B14F-4D97-AF65-F5344CB8AC3E}">
        <p14:creationId xmlns:p14="http://schemas.microsoft.com/office/powerpoint/2010/main" val="404463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20E0B-E237-724D-A766-936C51C45481}"/>
              </a:ext>
            </a:extLst>
          </p:cNvPr>
          <p:cNvSpPr>
            <a:spLocks noGrp="1"/>
          </p:cNvSpPr>
          <p:nvPr>
            <p:ph type="title"/>
          </p:nvPr>
        </p:nvSpPr>
        <p:spPr/>
        <p:txBody>
          <a:bodyPr>
            <a:normAutofit fontScale="90000"/>
          </a:bodyPr>
          <a:lstStyle/>
          <a:p>
            <a:r>
              <a:rPr lang="fr-FR" dirty="0"/>
              <a:t>Mettre en place le télétravail dans son </a:t>
            </a:r>
            <a:r>
              <a:rPr lang="fr-FR" dirty="0" err="1"/>
              <a:t>asbl</a:t>
            </a:r>
            <a:endParaRPr lang="fr-FR" dirty="0"/>
          </a:p>
        </p:txBody>
      </p:sp>
      <p:sp>
        <p:nvSpPr>
          <p:cNvPr id="3" name="Espace réservé du contenu 2">
            <a:extLst>
              <a:ext uri="{FF2B5EF4-FFF2-40B4-BE49-F238E27FC236}">
                <a16:creationId xmlns:a16="http://schemas.microsoft.com/office/drawing/2014/main" id="{FD967FFC-7388-7B40-BDD9-B1A73FD64F9D}"/>
              </a:ext>
            </a:extLst>
          </p:cNvPr>
          <p:cNvSpPr>
            <a:spLocks noGrp="1"/>
          </p:cNvSpPr>
          <p:nvPr>
            <p:ph idx="1"/>
          </p:nvPr>
        </p:nvSpPr>
        <p:spPr/>
        <p:txBody>
          <a:bodyPr>
            <a:normAutofit lnSpcReduction="10000"/>
          </a:bodyPr>
          <a:lstStyle/>
          <a:p>
            <a:r>
              <a:rPr lang="fr-FR" dirty="0"/>
              <a:t>Avoir les </a:t>
            </a:r>
            <a:r>
              <a:rPr lang="fr-FR" dirty="0">
                <a:solidFill>
                  <a:schemeClr val="accent2"/>
                </a:solidFill>
              </a:rPr>
              <a:t>outils numériques </a:t>
            </a:r>
            <a:r>
              <a:rPr lang="fr-FR" dirty="0"/>
              <a:t>appropriés</a:t>
            </a:r>
          </a:p>
          <a:p>
            <a:pPr lvl="1"/>
            <a:r>
              <a:rPr lang="fr-FR" dirty="0"/>
              <a:t>Ordinateur</a:t>
            </a:r>
          </a:p>
          <a:p>
            <a:pPr lvl="1"/>
            <a:r>
              <a:rPr lang="fr-FR" dirty="0"/>
              <a:t>Logiciel </a:t>
            </a:r>
          </a:p>
          <a:p>
            <a:pPr lvl="1"/>
            <a:r>
              <a:rPr lang="fr-FR" dirty="0"/>
              <a:t>Digitaliser le plus possible</a:t>
            </a:r>
          </a:p>
          <a:p>
            <a:r>
              <a:rPr lang="fr-FR" dirty="0"/>
              <a:t>Créer de la </a:t>
            </a:r>
            <a:r>
              <a:rPr lang="fr-FR" dirty="0">
                <a:solidFill>
                  <a:schemeClr val="accent2"/>
                </a:solidFill>
              </a:rPr>
              <a:t>confiance mutuelle </a:t>
            </a:r>
            <a:r>
              <a:rPr lang="fr-FR" dirty="0"/>
              <a:t>mais pas de la confiance naïve</a:t>
            </a:r>
          </a:p>
          <a:p>
            <a:pPr lvl="1"/>
            <a:r>
              <a:rPr lang="fr-FR" dirty="0" err="1"/>
              <a:t>Reporting</a:t>
            </a:r>
            <a:r>
              <a:rPr lang="fr-FR" dirty="0"/>
              <a:t> en toute transparence</a:t>
            </a:r>
          </a:p>
          <a:p>
            <a:pPr lvl="1"/>
            <a:r>
              <a:rPr lang="fr-FR" dirty="0"/>
              <a:t>Encadrement </a:t>
            </a:r>
          </a:p>
          <a:p>
            <a:r>
              <a:rPr lang="fr-FR" dirty="0">
                <a:solidFill>
                  <a:schemeClr val="accent2"/>
                </a:solidFill>
              </a:rPr>
              <a:t>Communication</a:t>
            </a:r>
            <a:r>
              <a:rPr lang="fr-FR" dirty="0"/>
              <a:t> au sein des équipes</a:t>
            </a:r>
          </a:p>
        </p:txBody>
      </p:sp>
      <p:cxnSp>
        <p:nvCxnSpPr>
          <p:cNvPr id="5" name="Connecteur droit avec flèche 4">
            <a:extLst>
              <a:ext uri="{FF2B5EF4-FFF2-40B4-BE49-F238E27FC236}">
                <a16:creationId xmlns:a16="http://schemas.microsoft.com/office/drawing/2014/main" id="{3CF38E45-0FB7-7947-BDE5-CC114CCA2242}"/>
              </a:ext>
            </a:extLst>
          </p:cNvPr>
          <p:cNvCxnSpPr>
            <a:cxnSpLocks/>
          </p:cNvCxnSpPr>
          <p:nvPr/>
        </p:nvCxnSpPr>
        <p:spPr>
          <a:xfrm>
            <a:off x="3456432" y="4242816"/>
            <a:ext cx="21214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4891BA24-8EE9-D141-9D7F-CE20F67C4A76}"/>
              </a:ext>
            </a:extLst>
          </p:cNvPr>
          <p:cNvSpPr txBox="1"/>
          <p:nvPr/>
        </p:nvSpPr>
        <p:spPr>
          <a:xfrm>
            <a:off x="5852160" y="4041648"/>
            <a:ext cx="2578608" cy="369332"/>
          </a:xfrm>
          <a:prstGeom prst="rect">
            <a:avLst/>
          </a:prstGeom>
          <a:noFill/>
        </p:spPr>
        <p:txBody>
          <a:bodyPr wrap="square" rtlCol="0">
            <a:spAutoFit/>
          </a:bodyPr>
          <a:lstStyle/>
          <a:p>
            <a:r>
              <a:rPr lang="fr-FR" dirty="0"/>
              <a:t>v. Bien-être au travail</a:t>
            </a:r>
          </a:p>
        </p:txBody>
      </p:sp>
    </p:spTree>
    <p:extLst>
      <p:ext uri="{BB962C8B-B14F-4D97-AF65-F5344CB8AC3E}">
        <p14:creationId xmlns:p14="http://schemas.microsoft.com/office/powerpoint/2010/main" val="419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20E0B-E237-724D-A766-936C51C45481}"/>
              </a:ext>
            </a:extLst>
          </p:cNvPr>
          <p:cNvSpPr>
            <a:spLocks noGrp="1"/>
          </p:cNvSpPr>
          <p:nvPr>
            <p:ph type="title"/>
          </p:nvPr>
        </p:nvSpPr>
        <p:spPr>
          <a:xfrm>
            <a:off x="78057" y="274638"/>
            <a:ext cx="8229600" cy="1143000"/>
          </a:xfrm>
        </p:spPr>
        <p:txBody>
          <a:bodyPr>
            <a:normAutofit/>
          </a:bodyPr>
          <a:lstStyle/>
          <a:p>
            <a:r>
              <a:rPr lang="fr-FR" sz="4200" dirty="0"/>
              <a:t>Quelques outils numériques</a:t>
            </a:r>
          </a:p>
        </p:txBody>
      </p:sp>
      <p:sp>
        <p:nvSpPr>
          <p:cNvPr id="3" name="Espace réservé du contenu 2">
            <a:extLst>
              <a:ext uri="{FF2B5EF4-FFF2-40B4-BE49-F238E27FC236}">
                <a16:creationId xmlns:a16="http://schemas.microsoft.com/office/drawing/2014/main" id="{FD967FFC-7388-7B40-BDD9-B1A73FD64F9D}"/>
              </a:ext>
            </a:extLst>
          </p:cNvPr>
          <p:cNvSpPr>
            <a:spLocks noGrp="1"/>
          </p:cNvSpPr>
          <p:nvPr>
            <p:ph idx="1"/>
          </p:nvPr>
        </p:nvSpPr>
        <p:spPr>
          <a:xfrm>
            <a:off x="78057" y="1600200"/>
            <a:ext cx="8916313" cy="4525963"/>
          </a:xfrm>
        </p:spPr>
        <p:txBody>
          <a:bodyPr>
            <a:normAutofit fontScale="92500" lnSpcReduction="10000"/>
          </a:bodyPr>
          <a:lstStyle/>
          <a:p>
            <a:pPr lvl="0"/>
            <a:r>
              <a:rPr lang="fr-BE" dirty="0"/>
              <a:t>De création et de partage de documents (Teams, Dropbox, Google Drive, </a:t>
            </a:r>
            <a:r>
              <a:rPr lang="fr-BE" dirty="0" err="1"/>
              <a:t>IClouds</a:t>
            </a:r>
            <a:r>
              <a:rPr lang="fr-BE" dirty="0"/>
              <a:t> …)</a:t>
            </a:r>
          </a:p>
          <a:p>
            <a:pPr lvl="0"/>
            <a:r>
              <a:rPr lang="fr-BE" dirty="0"/>
              <a:t>De vidéoconférence (</a:t>
            </a:r>
            <a:r>
              <a:rPr lang="fr-BE" dirty="0" err="1"/>
              <a:t>GoToMeeting</a:t>
            </a:r>
            <a:r>
              <a:rPr lang="fr-BE" dirty="0"/>
              <a:t>, Zoom, Teams …)</a:t>
            </a:r>
          </a:p>
          <a:p>
            <a:pPr lvl="0"/>
            <a:r>
              <a:rPr lang="fr-BE" dirty="0"/>
              <a:t>D’e-mail et d’agenda (</a:t>
            </a:r>
            <a:r>
              <a:rPr lang="fr-BE" dirty="0" err="1"/>
              <a:t>Framasoft</a:t>
            </a:r>
            <a:r>
              <a:rPr lang="fr-BE" dirty="0"/>
              <a:t>, Gmail, Thunderbird, Mail)</a:t>
            </a:r>
          </a:p>
          <a:p>
            <a:pPr lvl="0"/>
            <a:r>
              <a:rPr lang="fr-BE" dirty="0"/>
              <a:t>De planification de tâches (Doodle, To Do)</a:t>
            </a:r>
          </a:p>
          <a:p>
            <a:pPr lvl="0"/>
            <a:r>
              <a:rPr lang="fr-BE" dirty="0"/>
              <a:t>De réseaux sociaux (</a:t>
            </a:r>
            <a:r>
              <a:rPr lang="fr-BE" dirty="0" err="1"/>
              <a:t>Yamer</a:t>
            </a:r>
            <a:r>
              <a:rPr lang="fr-BE" dirty="0"/>
              <a:t>)</a:t>
            </a:r>
          </a:p>
          <a:p>
            <a:pPr lvl="0"/>
            <a:r>
              <a:rPr lang="fr-BE" dirty="0"/>
              <a:t>Intégrés (SharePoint, Google Drive)</a:t>
            </a:r>
          </a:p>
          <a:p>
            <a:pPr lvl="0"/>
            <a:r>
              <a:rPr lang="fr-BE" dirty="0"/>
              <a:t>De surveillance électronique (</a:t>
            </a:r>
            <a:r>
              <a:rPr lang="fr-BE" dirty="0" err="1"/>
              <a:t>WorkSmart</a:t>
            </a:r>
            <a:r>
              <a:rPr lang="fr-BE" dirty="0"/>
              <a:t>, </a:t>
            </a:r>
            <a:r>
              <a:rPr lang="fr-BE" dirty="0" err="1"/>
              <a:t>Wiretap</a:t>
            </a:r>
            <a:r>
              <a:rPr lang="fr-BE" dirty="0"/>
              <a:t>)</a:t>
            </a:r>
          </a:p>
        </p:txBody>
      </p:sp>
    </p:spTree>
    <p:extLst>
      <p:ext uri="{BB962C8B-B14F-4D97-AF65-F5344CB8AC3E}">
        <p14:creationId xmlns:p14="http://schemas.microsoft.com/office/powerpoint/2010/main" val="202747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4A0D7-122F-434F-89F0-A40044337E3F}"/>
              </a:ext>
            </a:extLst>
          </p:cNvPr>
          <p:cNvSpPr>
            <a:spLocks noGrp="1"/>
          </p:cNvSpPr>
          <p:nvPr>
            <p:ph type="title"/>
          </p:nvPr>
        </p:nvSpPr>
        <p:spPr/>
        <p:txBody>
          <a:bodyPr>
            <a:normAutofit fontScale="90000"/>
          </a:bodyPr>
          <a:lstStyle/>
          <a:p>
            <a:r>
              <a:rPr lang="fr-FR" dirty="0"/>
              <a:t>Travail à domicile  (pour information)</a:t>
            </a:r>
          </a:p>
        </p:txBody>
      </p:sp>
      <p:sp>
        <p:nvSpPr>
          <p:cNvPr id="4" name="Espace réservé du numéro de diapositive 3">
            <a:extLst>
              <a:ext uri="{FF2B5EF4-FFF2-40B4-BE49-F238E27FC236}">
                <a16:creationId xmlns:a16="http://schemas.microsoft.com/office/drawing/2014/main" id="{3EECAD8B-72AE-C342-86E7-DD611C5A3158}"/>
              </a:ext>
            </a:extLst>
          </p:cNvPr>
          <p:cNvSpPr>
            <a:spLocks noGrp="1"/>
          </p:cNvSpPr>
          <p:nvPr>
            <p:ph type="sldNum" sz="quarter" idx="12"/>
          </p:nvPr>
        </p:nvSpPr>
        <p:spPr/>
        <p:txBody>
          <a:bodyPr/>
          <a:lstStyle/>
          <a:p>
            <a:fld id="{3B64D346-CCD0-C84D-AE07-403AF05713F2}" type="slidenum">
              <a:rPr lang="fr-BE" smtClean="0"/>
              <a:t>18</a:t>
            </a:fld>
            <a:endParaRPr lang="fr-BE"/>
          </a:p>
        </p:txBody>
      </p:sp>
      <p:sp>
        <p:nvSpPr>
          <p:cNvPr id="7" name="Espace réservé du contenu 6">
            <a:extLst>
              <a:ext uri="{FF2B5EF4-FFF2-40B4-BE49-F238E27FC236}">
                <a16:creationId xmlns:a16="http://schemas.microsoft.com/office/drawing/2014/main" id="{90976E81-E226-8647-8BAD-A7208CB0FE7B}"/>
              </a:ext>
            </a:extLst>
          </p:cNvPr>
          <p:cNvSpPr>
            <a:spLocks noGrp="1"/>
          </p:cNvSpPr>
          <p:nvPr>
            <p:ph idx="1"/>
          </p:nvPr>
        </p:nvSpPr>
        <p:spPr/>
        <p:txBody>
          <a:bodyPr>
            <a:normAutofit fontScale="92500" lnSpcReduction="10000"/>
          </a:bodyPr>
          <a:lstStyle/>
          <a:p>
            <a:r>
              <a:rPr lang="fr-BE" dirty="0"/>
              <a:t>Travail effectué à domicile par le travailleur, c’est-à-dire en dehors des locaux de </a:t>
            </a:r>
            <a:r>
              <a:rPr lang="fr-BE" dirty="0" err="1"/>
              <a:t>l’asbl</a:t>
            </a:r>
            <a:r>
              <a:rPr lang="fr-BE" dirty="0"/>
              <a:t>. </a:t>
            </a:r>
          </a:p>
          <a:p>
            <a:r>
              <a:rPr lang="fr-BE" b="1" dirty="0"/>
              <a:t>Travailleur à domicile</a:t>
            </a:r>
            <a:r>
              <a:rPr lang="fr-BE" dirty="0"/>
              <a:t> et non télétravailleur. </a:t>
            </a:r>
          </a:p>
          <a:p>
            <a:r>
              <a:rPr lang="fr-BE" dirty="0"/>
              <a:t>Usage des TIC non déterminant.</a:t>
            </a:r>
          </a:p>
          <a:p>
            <a:r>
              <a:rPr lang="fr-BE" dirty="0"/>
              <a:t>S’appliquait davantage avant l’émergence des TIC</a:t>
            </a:r>
          </a:p>
          <a:p>
            <a:r>
              <a:rPr lang="fr-BE" dirty="0"/>
              <a:t>Désuet aujourd’hui </a:t>
            </a:r>
          </a:p>
          <a:p>
            <a:pPr lvl="1"/>
            <a:r>
              <a:rPr lang="fr-BE" dirty="0"/>
              <a:t>Remplacement par le télétravail </a:t>
            </a:r>
          </a:p>
          <a:p>
            <a:pPr lvl="1"/>
            <a:r>
              <a:rPr lang="fr-BE" dirty="0"/>
              <a:t>Applicable pour certains types de travailleurs : travailleur manuel, représentant de commerce …</a:t>
            </a:r>
            <a:endParaRPr lang="fr-FR" dirty="0"/>
          </a:p>
        </p:txBody>
      </p:sp>
    </p:spTree>
    <p:extLst>
      <p:ext uri="{BB962C8B-B14F-4D97-AF65-F5344CB8AC3E}">
        <p14:creationId xmlns:p14="http://schemas.microsoft.com/office/powerpoint/2010/main" val="237834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pPr algn="ctr"/>
            <a:r>
              <a:rPr lang="fr-BE"/>
              <a:t>Présentation</a:t>
            </a:r>
          </a:p>
        </p:txBody>
      </p:sp>
      <p:sp>
        <p:nvSpPr>
          <p:cNvPr id="3" name="Espace réservé du texte 2"/>
          <p:cNvSpPr>
            <a:spLocks noGrp="1"/>
          </p:cNvSpPr>
          <p:nvPr>
            <p:ph type="body" idx="1"/>
          </p:nvPr>
        </p:nvSpPr>
        <p:spPr/>
        <p:txBody>
          <a:bodyPr/>
          <a:lstStyle/>
          <a:p>
            <a:endParaRPr lang="fr-BE"/>
          </a:p>
        </p:txBody>
      </p:sp>
    </p:spTree>
    <p:extLst>
      <p:ext uri="{BB962C8B-B14F-4D97-AF65-F5344CB8AC3E}">
        <p14:creationId xmlns:p14="http://schemas.microsoft.com/office/powerpoint/2010/main" val="330662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819" y="218671"/>
            <a:ext cx="7414181" cy="1143000"/>
          </a:xfrm>
        </p:spPr>
        <p:txBody>
          <a:bodyPr>
            <a:normAutofit fontScale="90000"/>
          </a:bodyPr>
          <a:lstStyle/>
          <a:p>
            <a:r>
              <a:rPr lang="fr-FR"/>
              <a:t>Présentation de la formation</a:t>
            </a: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19</a:t>
            </a:fld>
            <a:endParaRPr lang="fr-BE"/>
          </a:p>
        </p:txBody>
      </p:sp>
      <p:graphicFrame>
        <p:nvGraphicFramePr>
          <p:cNvPr id="6" name="Diagramme 5"/>
          <p:cNvGraphicFramePr/>
          <p:nvPr/>
        </p:nvGraphicFramePr>
        <p:xfrm>
          <a:off x="43949" y="1237775"/>
          <a:ext cx="8943298" cy="530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30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4533755"/>
            <a:ext cx="7772400" cy="1362075"/>
          </a:xfrm>
        </p:spPr>
        <p:txBody>
          <a:bodyPr anchor="ctr">
            <a:normAutofit/>
          </a:bodyPr>
          <a:lstStyle/>
          <a:p>
            <a:pPr algn="ctr"/>
            <a:r>
              <a:rPr lang="fr-BE" dirty="0"/>
              <a:t>Typologie du télétravail</a:t>
            </a:r>
          </a:p>
        </p:txBody>
      </p:sp>
      <p:sp>
        <p:nvSpPr>
          <p:cNvPr id="3" name="Espace réservé du texte 2"/>
          <p:cNvSpPr>
            <a:spLocks noGrp="1"/>
          </p:cNvSpPr>
          <p:nvPr>
            <p:ph type="body" idx="1"/>
          </p:nvPr>
        </p:nvSpPr>
        <p:spPr>
          <a:xfrm>
            <a:off x="817847" y="1858795"/>
            <a:ext cx="7772400" cy="2674960"/>
          </a:xfrm>
        </p:spPr>
        <p:txBody>
          <a:bodyPr>
            <a:normAutofit/>
          </a:bodyPr>
          <a:lstStyle/>
          <a:p>
            <a:pPr lvl="1"/>
            <a:endParaRPr lang="fr-BE" dirty="0"/>
          </a:p>
        </p:txBody>
      </p:sp>
    </p:spTree>
    <p:extLst>
      <p:ext uri="{BB962C8B-B14F-4D97-AF65-F5344CB8AC3E}">
        <p14:creationId xmlns:p14="http://schemas.microsoft.com/office/powerpoint/2010/main" val="3155346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6A63CC1-A491-CF4D-BF4C-3F9B406D6DD4}" type="slidenum">
              <a:rPr lang="fr-BE" smtClean="0"/>
              <a:t>21</a:t>
            </a:fld>
            <a:endParaRPr lang="fr-BE"/>
          </a:p>
        </p:txBody>
      </p:sp>
      <p:sp>
        <p:nvSpPr>
          <p:cNvPr id="7" name="Titre 6">
            <a:extLst>
              <a:ext uri="{FF2B5EF4-FFF2-40B4-BE49-F238E27FC236}">
                <a16:creationId xmlns:a16="http://schemas.microsoft.com/office/drawing/2014/main" id="{82BBFF1E-C946-D44E-A0C5-69BA9F6DEB31}"/>
              </a:ext>
            </a:extLst>
          </p:cNvPr>
          <p:cNvSpPr>
            <a:spLocks noGrp="1"/>
          </p:cNvSpPr>
          <p:nvPr>
            <p:ph type="title"/>
          </p:nvPr>
        </p:nvSpPr>
        <p:spPr/>
        <p:txBody>
          <a:bodyPr/>
          <a:lstStyle/>
          <a:p>
            <a:r>
              <a:rPr lang="fr-FR" dirty="0"/>
              <a:t>Typologie</a:t>
            </a:r>
          </a:p>
        </p:txBody>
      </p:sp>
      <p:graphicFrame>
        <p:nvGraphicFramePr>
          <p:cNvPr id="10" name="Espace réservé du contenu 9">
            <a:extLst>
              <a:ext uri="{FF2B5EF4-FFF2-40B4-BE49-F238E27FC236}">
                <a16:creationId xmlns:a16="http://schemas.microsoft.com/office/drawing/2014/main" id="{320DA8E5-C25F-114B-81BF-BBD9F7F1881F}"/>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99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6A63CC1-A491-CF4D-BF4C-3F9B406D6DD4}" type="slidenum">
              <a:rPr lang="fr-BE" smtClean="0"/>
              <a:t>22</a:t>
            </a:fld>
            <a:endParaRPr lang="fr-BE"/>
          </a:p>
        </p:txBody>
      </p:sp>
      <p:sp>
        <p:nvSpPr>
          <p:cNvPr id="7" name="Titre 6">
            <a:extLst>
              <a:ext uri="{FF2B5EF4-FFF2-40B4-BE49-F238E27FC236}">
                <a16:creationId xmlns:a16="http://schemas.microsoft.com/office/drawing/2014/main" id="{82BBFF1E-C946-D44E-A0C5-69BA9F6DEB31}"/>
              </a:ext>
            </a:extLst>
          </p:cNvPr>
          <p:cNvSpPr>
            <a:spLocks noGrp="1"/>
          </p:cNvSpPr>
          <p:nvPr>
            <p:ph type="title"/>
          </p:nvPr>
        </p:nvSpPr>
        <p:spPr/>
        <p:txBody>
          <a:bodyPr/>
          <a:lstStyle/>
          <a:p>
            <a:r>
              <a:rPr lang="fr-FR" dirty="0"/>
              <a:t>Typologie</a:t>
            </a:r>
          </a:p>
        </p:txBody>
      </p:sp>
      <p:graphicFrame>
        <p:nvGraphicFramePr>
          <p:cNvPr id="9" name="Tableau 10">
            <a:extLst>
              <a:ext uri="{FF2B5EF4-FFF2-40B4-BE49-F238E27FC236}">
                <a16:creationId xmlns:a16="http://schemas.microsoft.com/office/drawing/2014/main" id="{C62330AF-7ACE-CB40-A0FB-9C051B18278F}"/>
              </a:ext>
            </a:extLst>
          </p:cNvPr>
          <p:cNvGraphicFramePr>
            <a:graphicFrameLocks noGrp="1"/>
          </p:cNvGraphicFramePr>
          <p:nvPr>
            <p:ph idx="1"/>
          </p:nvPr>
        </p:nvGraphicFramePr>
        <p:xfrm>
          <a:off x="457200" y="1296408"/>
          <a:ext cx="8294914" cy="4942840"/>
        </p:xfrm>
        <a:graphic>
          <a:graphicData uri="http://schemas.openxmlformats.org/drawingml/2006/table">
            <a:tbl>
              <a:tblPr firstRow="1" bandRow="1">
                <a:tableStyleId>{21E4AEA4-8DFA-4A89-87EB-49C32662AFE0}</a:tableStyleId>
              </a:tblPr>
              <a:tblGrid>
                <a:gridCol w="1703196">
                  <a:extLst>
                    <a:ext uri="{9D8B030D-6E8A-4147-A177-3AD203B41FA5}">
                      <a16:colId xmlns:a16="http://schemas.microsoft.com/office/drawing/2014/main" val="1685691338"/>
                    </a:ext>
                  </a:extLst>
                </a:gridCol>
                <a:gridCol w="2341266">
                  <a:extLst>
                    <a:ext uri="{9D8B030D-6E8A-4147-A177-3AD203B41FA5}">
                      <a16:colId xmlns:a16="http://schemas.microsoft.com/office/drawing/2014/main" val="3248465504"/>
                    </a:ext>
                  </a:extLst>
                </a:gridCol>
                <a:gridCol w="2127738">
                  <a:extLst>
                    <a:ext uri="{9D8B030D-6E8A-4147-A177-3AD203B41FA5}">
                      <a16:colId xmlns:a16="http://schemas.microsoft.com/office/drawing/2014/main" val="3713605696"/>
                    </a:ext>
                  </a:extLst>
                </a:gridCol>
                <a:gridCol w="2122714">
                  <a:extLst>
                    <a:ext uri="{9D8B030D-6E8A-4147-A177-3AD203B41FA5}">
                      <a16:colId xmlns:a16="http://schemas.microsoft.com/office/drawing/2014/main" val="3525562702"/>
                    </a:ext>
                  </a:extLst>
                </a:gridCol>
              </a:tblGrid>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Télétravail structurel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Télétravail occasionnel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Télétravail COVID-19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2473927"/>
                  </a:ext>
                </a:extLst>
              </a:tr>
              <a:tr h="370840">
                <a:tc>
                  <a:txBody>
                    <a:bodyPr/>
                    <a:lstStyle/>
                    <a:p>
                      <a:r>
                        <a:rPr lang="fr-FR" dirty="0"/>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CCT n°85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Loi du 5 mars 2007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CCT n°149 et 149/2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628527"/>
                  </a:ext>
                </a:extLst>
              </a:tr>
              <a:tr h="370840">
                <a:tc>
                  <a:txBody>
                    <a:bodyPr/>
                    <a:lstStyle/>
                    <a:p>
                      <a:r>
                        <a:rPr lang="fr-FR" dirty="0"/>
                        <a:t>Fréquence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Régulier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Occasionnel (cas déterminés)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Crise sanitaire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70072"/>
                  </a:ext>
                </a:extLst>
              </a:tr>
              <a:tr h="370840">
                <a:tc>
                  <a:txBody>
                    <a:bodyPr/>
                    <a:lstStyle/>
                    <a:p>
                      <a:r>
                        <a:rPr lang="fr-FR" dirty="0"/>
                        <a:t>Caractéristiques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-volontaire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-cas force majeure/ raisons personnelles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-compatible avec la fonction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4217492"/>
                  </a:ext>
                </a:extLst>
              </a:tr>
              <a:tr h="370840">
                <a:tc>
                  <a:txBody>
                    <a:bodyPr/>
                    <a:lstStyle/>
                    <a:p>
                      <a:r>
                        <a:rPr lang="fr-FR" dirty="0"/>
                        <a:t>Acte mettant en œuvre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-Accord individuel</a:t>
                      </a:r>
                    </a:p>
                    <a:p>
                      <a:r>
                        <a:rPr lang="fr-FR" dirty="0"/>
                        <a:t>-Avenant contrat de travail</a:t>
                      </a:r>
                    </a:p>
                    <a:p>
                      <a:r>
                        <a:rPr lang="fr-FR" dirty="0"/>
                        <a:t>-CCT d’entreprise</a:t>
                      </a:r>
                    </a:p>
                    <a:p>
                      <a:r>
                        <a:rPr lang="fr-FR" dirty="0"/>
                        <a:t>-adaptation règlement de travail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-Accord individuel</a:t>
                      </a:r>
                    </a:p>
                    <a:p>
                      <a:r>
                        <a:rPr lang="fr-FR" dirty="0"/>
                        <a:t>-Avenant contrat de travail</a:t>
                      </a:r>
                    </a:p>
                    <a:p>
                      <a:r>
                        <a:rPr lang="fr-FR" dirty="0"/>
                        <a:t>-police de télétravail</a:t>
                      </a:r>
                    </a:p>
                    <a:p>
                      <a:r>
                        <a:rPr lang="fr-FR" dirty="0"/>
                        <a:t>-CCT d’entreprise</a:t>
                      </a:r>
                    </a:p>
                    <a:p>
                      <a:r>
                        <a:rPr lang="fr-FR" dirty="0"/>
                        <a:t>-adaptation </a:t>
                      </a:r>
                      <a:r>
                        <a:rPr lang="fr-FR" dirty="0" err="1"/>
                        <a:t>règl</a:t>
                      </a:r>
                      <a:r>
                        <a:rPr lang="fr-FR" dirty="0"/>
                        <a:t>. </a:t>
                      </a:r>
                      <a:r>
                        <a:rPr lang="fr-FR" dirty="0" err="1"/>
                        <a:t>tvl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-Accord individuel</a:t>
                      </a:r>
                    </a:p>
                    <a:p>
                      <a:r>
                        <a:rPr lang="fr-FR" dirty="0"/>
                        <a:t>-Avenant contrat de travail</a:t>
                      </a:r>
                    </a:p>
                    <a:p>
                      <a:r>
                        <a:rPr lang="fr-FR" dirty="0"/>
                        <a:t>-CCT d’entreprise</a:t>
                      </a:r>
                    </a:p>
                    <a:p>
                      <a:r>
                        <a:rPr lang="fr-FR" dirty="0"/>
                        <a:t>-Policy de télétravail</a:t>
                      </a:r>
                    </a:p>
                    <a:p>
                      <a:r>
                        <a:rPr lang="fr-FR" dirty="0"/>
                        <a:t>-politique de travail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3858614"/>
                  </a:ext>
                </a:extLst>
              </a:tr>
              <a:tr h="370840">
                <a:tc>
                  <a:txBody>
                    <a:bodyPr/>
                    <a:lstStyle/>
                    <a:p>
                      <a:r>
                        <a:rPr lang="fr-FR" dirty="0"/>
                        <a:t>Intervention de l’employeur dans les frais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Obligatoire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Facultative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Facultative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031921"/>
                  </a:ext>
                </a:extLst>
              </a:tr>
            </a:tbl>
          </a:graphicData>
        </a:graphic>
      </p:graphicFrame>
    </p:spTree>
    <p:extLst>
      <p:ext uri="{BB962C8B-B14F-4D97-AF65-F5344CB8AC3E}">
        <p14:creationId xmlns:p14="http://schemas.microsoft.com/office/powerpoint/2010/main" val="20238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structurel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p:txBody>
          <a:bodyPr/>
          <a:lstStyle/>
          <a:p>
            <a:pPr marL="514350" indent="-514350">
              <a:buClr>
                <a:schemeClr val="accent3"/>
              </a:buClr>
              <a:buFont typeface="+mj-lt"/>
              <a:buAutoNum type="arabicPeriod"/>
            </a:pPr>
            <a:r>
              <a:rPr lang="fr-FR" dirty="0">
                <a:solidFill>
                  <a:schemeClr val="accent2"/>
                </a:solidFill>
              </a:rPr>
              <a:t>Définition légale</a:t>
            </a:r>
          </a:p>
          <a:p>
            <a:pPr marL="514350" indent="-514350">
              <a:buClr>
                <a:schemeClr val="accent3"/>
              </a:buClr>
              <a:buFont typeface="+mj-lt"/>
              <a:buAutoNum type="arabicPeriod"/>
            </a:pPr>
            <a:r>
              <a:rPr lang="fr-FR" dirty="0"/>
              <a:t>Caractéristiques</a:t>
            </a:r>
          </a:p>
          <a:p>
            <a:pPr marL="514350" indent="-514350">
              <a:buClr>
                <a:schemeClr val="accent3"/>
              </a:buClr>
              <a:buFont typeface="+mj-lt"/>
              <a:buAutoNum type="arabicPeriod"/>
            </a:pPr>
            <a:r>
              <a:rPr lang="fr-FR" dirty="0"/>
              <a:t>Travailleurs concernés</a:t>
            </a:r>
          </a:p>
          <a:p>
            <a:pPr marL="514350" indent="-514350">
              <a:buClr>
                <a:schemeClr val="accent3"/>
              </a:buClr>
              <a:buFont typeface="+mj-lt"/>
              <a:buAutoNum type="arabicPeriod"/>
            </a:pPr>
            <a:r>
              <a:rPr lang="fr-FR" dirty="0"/>
              <a:t>Modalités d’exercices</a:t>
            </a:r>
          </a:p>
          <a:p>
            <a:pPr marL="514350" indent="-514350">
              <a:buClr>
                <a:schemeClr val="accent3"/>
              </a:buClr>
              <a:buFont typeface="+mj-lt"/>
              <a:buAutoNum type="arabicPeriod"/>
            </a:pPr>
            <a:r>
              <a:rPr lang="fr-FR" dirty="0"/>
              <a:t>Mise en œuvre du télétravail structurel </a:t>
            </a:r>
          </a:p>
          <a:p>
            <a:pPr marL="0" indent="0">
              <a:buNone/>
            </a:pPr>
            <a:endParaRPr lang="fr-FR" dirty="0"/>
          </a:p>
          <a:p>
            <a:pPr marL="514350" indent="-51435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23</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1</a:t>
            </a:r>
          </a:p>
        </p:txBody>
      </p:sp>
      <p:sp>
        <p:nvSpPr>
          <p:cNvPr id="6" name="ZoneTexte 5">
            <a:extLst>
              <a:ext uri="{FF2B5EF4-FFF2-40B4-BE49-F238E27FC236}">
                <a16:creationId xmlns:a16="http://schemas.microsoft.com/office/drawing/2014/main" id="{3C8CF81F-3B15-F842-AFF2-F48FB81D8FDA}"/>
              </a:ext>
            </a:extLst>
          </p:cNvPr>
          <p:cNvSpPr txBox="1"/>
          <p:nvPr/>
        </p:nvSpPr>
        <p:spPr>
          <a:xfrm>
            <a:off x="5817332" y="5562059"/>
            <a:ext cx="3101460" cy="646331"/>
          </a:xfrm>
          <a:prstGeom prst="rect">
            <a:avLst/>
          </a:prstGeom>
          <a:noFill/>
        </p:spPr>
        <p:txBody>
          <a:bodyPr wrap="square" rtlCol="0">
            <a:spAutoFit/>
          </a:bodyPr>
          <a:lstStyle/>
          <a:p>
            <a:r>
              <a:rPr lang="fr-BE" b="1" dirty="0">
                <a:solidFill>
                  <a:schemeClr val="accent3"/>
                </a:solidFill>
              </a:rPr>
              <a:t>CCT n°85 du 9 novembre 2005</a:t>
            </a:r>
          </a:p>
        </p:txBody>
      </p:sp>
    </p:spTree>
    <p:extLst>
      <p:ext uri="{BB962C8B-B14F-4D97-AF65-F5344CB8AC3E}">
        <p14:creationId xmlns:p14="http://schemas.microsoft.com/office/powerpoint/2010/main" val="3157497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p:txBody>
          <a:bodyPr>
            <a:normAutofit/>
          </a:bodyPr>
          <a:lstStyle/>
          <a:p>
            <a:pPr marL="0" indent="0" algn="just">
              <a:buNone/>
            </a:pPr>
            <a:r>
              <a:rPr lang="fr-BE" i="1" dirty="0"/>
              <a:t>=  forme d’organisation et/ou de réalisation du travail, utilisant les </a:t>
            </a:r>
            <a:r>
              <a:rPr lang="fr-BE" b="1" i="1" dirty="0"/>
              <a:t>technologies de l’information</a:t>
            </a:r>
            <a:r>
              <a:rPr lang="fr-BE" i="1" dirty="0"/>
              <a:t>, dans </a:t>
            </a:r>
            <a:r>
              <a:rPr lang="fr-BE" b="1" i="1" dirty="0"/>
              <a:t>le cadre d’un contrat de travail</a:t>
            </a:r>
            <a:r>
              <a:rPr lang="fr-BE" i="1" dirty="0"/>
              <a:t>, dans laquelle un travail, qui aurait pu également être réalisé dans les locaux de l’employeur, est effectué </a:t>
            </a:r>
            <a:r>
              <a:rPr lang="fr-BE" b="1" i="1" dirty="0"/>
              <a:t>hors de ces locaux</a:t>
            </a:r>
            <a:r>
              <a:rPr lang="fr-BE" i="1" dirty="0"/>
              <a:t> de façon </a:t>
            </a:r>
            <a:r>
              <a:rPr lang="fr-BE" b="1" i="1" dirty="0"/>
              <a:t>régulière</a:t>
            </a:r>
            <a:r>
              <a:rPr lang="fr-BE" i="1" dirty="0"/>
              <a:t> et </a:t>
            </a:r>
            <a:r>
              <a:rPr lang="fr-BE" b="1" i="1" dirty="0"/>
              <a:t>non occasionnelle</a:t>
            </a:r>
            <a:r>
              <a:rPr lang="fr-BE" dirty="0"/>
              <a:t> ».</a:t>
            </a:r>
          </a:p>
          <a:p>
            <a:pPr marL="0" indent="0" algn="just">
              <a:buNone/>
            </a:pPr>
            <a:endParaRPr lang="fr-BE" dirty="0"/>
          </a:p>
          <a:p>
            <a:pPr marL="0" indent="0" algn="just">
              <a:buNone/>
            </a:pPr>
            <a:endParaRPr lang="fr-BE" dirty="0"/>
          </a:p>
          <a:p>
            <a:pPr marL="514350" indent="-514350">
              <a:buFont typeface="+mj-lt"/>
              <a:buAutoNum type="arabicPeriod"/>
            </a:pPr>
            <a:endParaRPr lang="fr-FR" dirty="0"/>
          </a:p>
          <a:p>
            <a:pPr marL="514350" indent="-51435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24</a:t>
            </a:fld>
            <a:endParaRPr lang="fr-BE"/>
          </a:p>
        </p:txBody>
      </p:sp>
      <p:sp>
        <p:nvSpPr>
          <p:cNvPr id="6" name="ZoneTexte 5">
            <a:extLst>
              <a:ext uri="{FF2B5EF4-FFF2-40B4-BE49-F238E27FC236}">
                <a16:creationId xmlns:a16="http://schemas.microsoft.com/office/drawing/2014/main" id="{3C8CF81F-3B15-F842-AFF2-F48FB81D8FDA}"/>
              </a:ext>
            </a:extLst>
          </p:cNvPr>
          <p:cNvSpPr txBox="1"/>
          <p:nvPr/>
        </p:nvSpPr>
        <p:spPr>
          <a:xfrm>
            <a:off x="5817332" y="5963500"/>
            <a:ext cx="3101460" cy="369332"/>
          </a:xfrm>
          <a:prstGeom prst="rect">
            <a:avLst/>
          </a:prstGeom>
          <a:noFill/>
        </p:spPr>
        <p:txBody>
          <a:bodyPr wrap="square" rtlCol="0">
            <a:spAutoFit/>
          </a:bodyPr>
          <a:lstStyle/>
          <a:p>
            <a:r>
              <a:rPr lang="fr-BE" b="1" dirty="0">
                <a:solidFill>
                  <a:schemeClr val="accent3"/>
                </a:solidFill>
              </a:rPr>
              <a:t>Art. 2 CCT n°85</a:t>
            </a:r>
          </a:p>
        </p:txBody>
      </p:sp>
      <p:sp>
        <p:nvSpPr>
          <p:cNvPr id="10" name="Espace réservé du contenu 2">
            <a:extLst>
              <a:ext uri="{FF2B5EF4-FFF2-40B4-BE49-F238E27FC236}">
                <a16:creationId xmlns:a16="http://schemas.microsoft.com/office/drawing/2014/main" id="{A49925BD-5C23-D847-A6AF-B650483ABCA8}"/>
              </a:ext>
            </a:extLst>
          </p:cNvPr>
          <p:cNvSpPr txBox="1">
            <a:spLocks noGrp="1"/>
          </p:cNvSpPr>
          <p:nvPr>
            <p:ph type="title"/>
          </p:nvPr>
        </p:nvSpPr>
        <p:spPr>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a:pPr>
            <a:r>
              <a:rPr lang="fr-FR" b="1" dirty="0">
                <a:solidFill>
                  <a:schemeClr val="accent3"/>
                </a:solidFill>
              </a:rPr>
              <a:t>Définition légale</a:t>
            </a:r>
          </a:p>
        </p:txBody>
      </p:sp>
    </p:spTree>
    <p:extLst>
      <p:ext uri="{BB962C8B-B14F-4D97-AF65-F5344CB8AC3E}">
        <p14:creationId xmlns:p14="http://schemas.microsoft.com/office/powerpoint/2010/main" val="514037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p:txBody>
          <a:bodyPr>
            <a:normAutofit fontScale="92500"/>
          </a:bodyPr>
          <a:lstStyle/>
          <a:p>
            <a:pPr marL="0" indent="0" algn="just">
              <a:buNone/>
            </a:pPr>
            <a:r>
              <a:rPr lang="fr-BE" dirty="0"/>
              <a:t>Il s’agit d’un :</a:t>
            </a:r>
          </a:p>
          <a:p>
            <a:pPr algn="just"/>
            <a:r>
              <a:rPr lang="fr-BE" dirty="0"/>
              <a:t> mode d’organisation du travail </a:t>
            </a:r>
          </a:p>
          <a:p>
            <a:pPr algn="just"/>
            <a:r>
              <a:rPr lang="fr-BE" dirty="0"/>
              <a:t>dans lequel un travailleur va travailler à partir de son </a:t>
            </a:r>
            <a:r>
              <a:rPr lang="fr-BE" dirty="0">
                <a:solidFill>
                  <a:schemeClr val="accent2"/>
                </a:solidFill>
              </a:rPr>
              <a:t>domicile</a:t>
            </a:r>
            <a:r>
              <a:rPr lang="fr-BE" dirty="0"/>
              <a:t> (ou d’un autre lieu qu’il choisit), </a:t>
            </a:r>
          </a:p>
          <a:p>
            <a:pPr algn="just"/>
            <a:r>
              <a:rPr lang="fr-BE" dirty="0"/>
              <a:t>de façon </a:t>
            </a:r>
            <a:r>
              <a:rPr lang="fr-BE" dirty="0">
                <a:solidFill>
                  <a:schemeClr val="accent2"/>
                </a:solidFill>
              </a:rPr>
              <a:t>régulière</a:t>
            </a:r>
            <a:r>
              <a:rPr lang="fr-BE" dirty="0"/>
              <a:t>,</a:t>
            </a:r>
          </a:p>
          <a:p>
            <a:pPr algn="just"/>
            <a:r>
              <a:rPr lang="fr-BE" dirty="0"/>
              <a:t>avec l’accord/ à la demande de l’employeur,</a:t>
            </a:r>
          </a:p>
          <a:p>
            <a:pPr algn="just"/>
            <a:r>
              <a:rPr lang="fr-BE" dirty="0"/>
              <a:t>en utilisant les </a:t>
            </a:r>
            <a:r>
              <a:rPr lang="fr-BE" dirty="0">
                <a:solidFill>
                  <a:schemeClr val="accent2"/>
                </a:solidFill>
              </a:rPr>
              <a:t>technologies de l’information et de la communication </a:t>
            </a:r>
            <a:r>
              <a:rPr lang="fr-BE" dirty="0"/>
              <a:t>(ordinateur, mails, Internet …).</a:t>
            </a:r>
          </a:p>
          <a:p>
            <a:pPr marL="514350" indent="-514350">
              <a:buFont typeface="+mj-lt"/>
              <a:buAutoNum type="arabicPeriod"/>
            </a:pPr>
            <a:endParaRPr lang="fr-FR" dirty="0"/>
          </a:p>
          <a:p>
            <a:pPr marL="514350" indent="-51435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25</a:t>
            </a:fld>
            <a:endParaRPr lang="fr-BE"/>
          </a:p>
        </p:txBody>
      </p:sp>
      <p:sp>
        <p:nvSpPr>
          <p:cNvPr id="6" name="ZoneTexte 5">
            <a:extLst>
              <a:ext uri="{FF2B5EF4-FFF2-40B4-BE49-F238E27FC236}">
                <a16:creationId xmlns:a16="http://schemas.microsoft.com/office/drawing/2014/main" id="{3C8CF81F-3B15-F842-AFF2-F48FB81D8FDA}"/>
              </a:ext>
            </a:extLst>
          </p:cNvPr>
          <p:cNvSpPr txBox="1"/>
          <p:nvPr/>
        </p:nvSpPr>
        <p:spPr>
          <a:xfrm>
            <a:off x="5817332" y="5963500"/>
            <a:ext cx="3101460" cy="369332"/>
          </a:xfrm>
          <a:prstGeom prst="rect">
            <a:avLst/>
          </a:prstGeom>
          <a:noFill/>
        </p:spPr>
        <p:txBody>
          <a:bodyPr wrap="square" rtlCol="0">
            <a:spAutoFit/>
          </a:bodyPr>
          <a:lstStyle/>
          <a:p>
            <a:r>
              <a:rPr lang="fr-BE" b="1" dirty="0">
                <a:solidFill>
                  <a:schemeClr val="accent3"/>
                </a:solidFill>
              </a:rPr>
              <a:t>Art. 2 CCT n°85</a:t>
            </a:r>
          </a:p>
        </p:txBody>
      </p:sp>
      <p:sp>
        <p:nvSpPr>
          <p:cNvPr id="10" name="Espace réservé du contenu 2">
            <a:extLst>
              <a:ext uri="{FF2B5EF4-FFF2-40B4-BE49-F238E27FC236}">
                <a16:creationId xmlns:a16="http://schemas.microsoft.com/office/drawing/2014/main" id="{A49925BD-5C23-D847-A6AF-B650483ABCA8}"/>
              </a:ext>
            </a:extLst>
          </p:cNvPr>
          <p:cNvSpPr txBox="1">
            <a:spLocks noGrp="1"/>
          </p:cNvSpPr>
          <p:nvPr>
            <p:ph type="title"/>
          </p:nvPr>
        </p:nvSpPr>
        <p:spPr>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a:pPr>
            <a:r>
              <a:rPr lang="fr-FR" b="1" dirty="0">
                <a:solidFill>
                  <a:schemeClr val="accent3"/>
                </a:solidFill>
              </a:rPr>
              <a:t>Définition légale</a:t>
            </a:r>
          </a:p>
        </p:txBody>
      </p:sp>
    </p:spTree>
    <p:extLst>
      <p:ext uri="{BB962C8B-B14F-4D97-AF65-F5344CB8AC3E}">
        <p14:creationId xmlns:p14="http://schemas.microsoft.com/office/powerpoint/2010/main" val="3629601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structurel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p:txBody>
          <a:bodyPr>
            <a:normAutofit fontScale="77500" lnSpcReduction="20000"/>
          </a:bodyPr>
          <a:lstStyle/>
          <a:p>
            <a:pPr marL="514350" indent="-514350">
              <a:buClr>
                <a:schemeClr val="accent3"/>
              </a:buClr>
              <a:buFont typeface="+mj-lt"/>
              <a:buAutoNum type="arabicPeriod"/>
            </a:pPr>
            <a:r>
              <a:rPr lang="fr-FR" dirty="0"/>
              <a:t>Définition légale</a:t>
            </a:r>
          </a:p>
          <a:p>
            <a:pPr marL="514350" indent="-514350">
              <a:buClr>
                <a:schemeClr val="accent3"/>
              </a:buClr>
              <a:buFont typeface="+mj-lt"/>
              <a:buAutoNum type="arabicPeriod"/>
            </a:pPr>
            <a:r>
              <a:rPr lang="fr-FR" dirty="0">
                <a:solidFill>
                  <a:schemeClr val="accent2"/>
                </a:solidFill>
              </a:rPr>
              <a:t>Caractéristiques</a:t>
            </a:r>
          </a:p>
          <a:p>
            <a:pPr marL="914400" lvl="1" indent="-514350">
              <a:buClr>
                <a:schemeClr val="accent2"/>
              </a:buClr>
              <a:buFont typeface="+mj-lt"/>
              <a:buAutoNum type="arabicPeriod"/>
            </a:pPr>
            <a:r>
              <a:rPr lang="fr-FR" dirty="0"/>
              <a:t>Caractère volontaire et de commun accord</a:t>
            </a:r>
          </a:p>
          <a:p>
            <a:pPr marL="914400" lvl="1" indent="-514350">
              <a:buClr>
                <a:schemeClr val="accent2"/>
              </a:buClr>
              <a:buFont typeface="+mj-lt"/>
              <a:buAutoNum type="arabicPeriod"/>
            </a:pPr>
            <a:r>
              <a:rPr lang="fr-BE" dirty="0"/>
              <a:t>Télétravail effectué de manière constante, régulière et permanente </a:t>
            </a:r>
          </a:p>
          <a:p>
            <a:pPr marL="914400" lvl="1" indent="-514350">
              <a:buClr>
                <a:schemeClr val="accent2"/>
              </a:buClr>
              <a:buFont typeface="+mj-lt"/>
              <a:buAutoNum type="arabicPeriod"/>
            </a:pPr>
            <a:r>
              <a:rPr lang="fr-BE" dirty="0"/>
              <a:t>Lieu des prestation</a:t>
            </a:r>
          </a:p>
          <a:p>
            <a:pPr marL="914400" lvl="1" indent="-514350">
              <a:buClr>
                <a:schemeClr val="accent2"/>
              </a:buClr>
              <a:buFont typeface="+mj-lt"/>
              <a:buAutoNum type="arabicPeriod"/>
            </a:pPr>
            <a:r>
              <a:rPr lang="fr-BE" dirty="0"/>
              <a:t>Réversibilité du télétravail</a:t>
            </a:r>
          </a:p>
          <a:p>
            <a:pPr marL="914400" lvl="1" indent="-514350">
              <a:buClr>
                <a:schemeClr val="accent2"/>
              </a:buClr>
              <a:buFont typeface="+mj-lt"/>
              <a:buAutoNum type="arabicPeriod"/>
            </a:pPr>
            <a:r>
              <a:rPr lang="fr-BE" dirty="0"/>
              <a:t>Contrôle direct de l’employeur sur les activités du télétravailleur </a:t>
            </a:r>
          </a:p>
          <a:p>
            <a:pPr marL="914400" lvl="1" indent="-514350">
              <a:buClr>
                <a:schemeClr val="accent2"/>
              </a:buClr>
              <a:buFont typeface="+mj-lt"/>
              <a:buAutoNum type="arabicPeriod"/>
            </a:pPr>
            <a:r>
              <a:rPr lang="fr-FR" dirty="0"/>
              <a:t>Refus au télétravail</a:t>
            </a:r>
          </a:p>
          <a:p>
            <a:pPr marL="514350" indent="-514350">
              <a:buClr>
                <a:schemeClr val="accent3"/>
              </a:buClr>
              <a:buFont typeface="+mj-lt"/>
              <a:buAutoNum type="arabicPeriod"/>
            </a:pPr>
            <a:r>
              <a:rPr lang="fr-FR" dirty="0"/>
              <a:t>Travailleurs concernés</a:t>
            </a:r>
          </a:p>
          <a:p>
            <a:pPr marL="514350" indent="-514350">
              <a:buClr>
                <a:schemeClr val="accent3"/>
              </a:buClr>
              <a:buFont typeface="+mj-lt"/>
              <a:buAutoNum type="arabicPeriod"/>
            </a:pPr>
            <a:r>
              <a:rPr lang="fr-FR" dirty="0"/>
              <a:t>Modalités d’exercices</a:t>
            </a:r>
          </a:p>
          <a:p>
            <a:pPr marL="514350" indent="-514350">
              <a:buClr>
                <a:schemeClr val="accent3"/>
              </a:buClr>
              <a:buFont typeface="+mj-lt"/>
              <a:buAutoNum type="arabicPeriod"/>
            </a:pPr>
            <a:r>
              <a:rPr lang="fr-FR" dirty="0"/>
              <a:t>Mise en œuvre du télétravail structurel </a:t>
            </a:r>
          </a:p>
          <a:p>
            <a:pPr marL="0" indent="0">
              <a:buNone/>
            </a:pPr>
            <a:endParaRPr lang="fr-FR" dirty="0"/>
          </a:p>
          <a:p>
            <a:pPr marL="514350" indent="-51435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26</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1</a:t>
            </a:r>
          </a:p>
        </p:txBody>
      </p:sp>
      <p:sp>
        <p:nvSpPr>
          <p:cNvPr id="6" name="ZoneTexte 5">
            <a:extLst>
              <a:ext uri="{FF2B5EF4-FFF2-40B4-BE49-F238E27FC236}">
                <a16:creationId xmlns:a16="http://schemas.microsoft.com/office/drawing/2014/main" id="{3C8CF81F-3B15-F842-AFF2-F48FB81D8FDA}"/>
              </a:ext>
            </a:extLst>
          </p:cNvPr>
          <p:cNvSpPr txBox="1"/>
          <p:nvPr/>
        </p:nvSpPr>
        <p:spPr>
          <a:xfrm>
            <a:off x="5517397" y="5895999"/>
            <a:ext cx="3626603" cy="369332"/>
          </a:xfrm>
          <a:prstGeom prst="rect">
            <a:avLst/>
          </a:prstGeom>
          <a:noFill/>
        </p:spPr>
        <p:txBody>
          <a:bodyPr wrap="square" rtlCol="0">
            <a:spAutoFit/>
          </a:bodyPr>
          <a:lstStyle/>
          <a:p>
            <a:r>
              <a:rPr lang="fr-BE" b="1" dirty="0">
                <a:solidFill>
                  <a:schemeClr val="accent3"/>
                </a:solidFill>
              </a:rPr>
              <a:t>CCT n°85 du 9 novembre 2005</a:t>
            </a:r>
          </a:p>
        </p:txBody>
      </p:sp>
    </p:spTree>
    <p:extLst>
      <p:ext uri="{BB962C8B-B14F-4D97-AF65-F5344CB8AC3E}">
        <p14:creationId xmlns:p14="http://schemas.microsoft.com/office/powerpoint/2010/main" val="2776620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27</a:t>
            </a:fld>
            <a:endParaRPr lang="fr-BE"/>
          </a:p>
        </p:txBody>
      </p:sp>
      <p:sp>
        <p:nvSpPr>
          <p:cNvPr id="9" name="Espace réservé du contenu 2"/>
          <p:cNvSpPr txBox="1">
            <a:spLocks/>
          </p:cNvSpPr>
          <p:nvPr/>
        </p:nvSpPr>
        <p:spPr>
          <a:xfrm>
            <a:off x="162560" y="474005"/>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1314450" lvl="2" indent="-457200">
              <a:buFont typeface="+mj-lt"/>
              <a:buAutoNum type="arabicPeriod"/>
            </a:pPr>
            <a:r>
              <a:rPr lang="fr-FR" b="1" dirty="0">
                <a:solidFill>
                  <a:schemeClr val="accent2"/>
                </a:solidFill>
              </a:rPr>
              <a:t>Caractère volontaire et de commun accord</a:t>
            </a:r>
          </a:p>
          <a:p>
            <a:pPr marL="914400" lvl="1" indent="-457200">
              <a:buFont typeface="+mj-lt"/>
              <a:buAutoNum type="arabicPeriod" startAt="2"/>
            </a:pPr>
            <a:endParaRPr lang="fr-FR" b="1" dirty="0">
              <a:solidFill>
                <a:schemeClr val="accent3"/>
              </a:solidFill>
            </a:endParaRPr>
          </a:p>
        </p:txBody>
      </p:sp>
      <p:sp>
        <p:nvSpPr>
          <p:cNvPr id="5" name="Espace réservé du contenu 4">
            <a:extLst>
              <a:ext uri="{FF2B5EF4-FFF2-40B4-BE49-F238E27FC236}">
                <a16:creationId xmlns:a16="http://schemas.microsoft.com/office/drawing/2014/main" id="{79FB284C-0920-4C42-ABFB-7BCDE475DB2F}"/>
              </a:ext>
            </a:extLst>
          </p:cNvPr>
          <p:cNvSpPr>
            <a:spLocks noGrp="1"/>
          </p:cNvSpPr>
          <p:nvPr>
            <p:ph idx="1"/>
          </p:nvPr>
        </p:nvSpPr>
        <p:spPr/>
        <p:txBody>
          <a:bodyPr/>
          <a:lstStyle/>
          <a:p>
            <a:r>
              <a:rPr lang="fr-BE" dirty="0"/>
              <a:t>Le travailleur ou l’employeur émet la </a:t>
            </a:r>
            <a:r>
              <a:rPr lang="fr-BE" b="1" dirty="0"/>
              <a:t>volonté</a:t>
            </a:r>
            <a:r>
              <a:rPr lang="fr-BE" dirty="0"/>
              <a:t> de mettre en œuvre le télétravail</a:t>
            </a:r>
          </a:p>
          <a:p>
            <a:r>
              <a:rPr lang="fr-BE" dirty="0"/>
              <a:t> L’autre partie dispose du </a:t>
            </a:r>
            <a:r>
              <a:rPr lang="fr-BE" b="1" dirty="0"/>
              <a:t>choix</a:t>
            </a:r>
            <a:r>
              <a:rPr lang="fr-BE" dirty="0"/>
              <a:t> d’accepter ou de refuser. </a:t>
            </a:r>
          </a:p>
          <a:p>
            <a:r>
              <a:rPr lang="fr-BE" dirty="0"/>
              <a:t>Pas de contrainte/ d’exigence à télétravailler</a:t>
            </a:r>
          </a:p>
          <a:p>
            <a:endParaRPr lang="fr-FR" dirty="0"/>
          </a:p>
        </p:txBody>
      </p:sp>
      <p:sp>
        <p:nvSpPr>
          <p:cNvPr id="2" name="ZoneTexte 1">
            <a:extLst>
              <a:ext uri="{FF2B5EF4-FFF2-40B4-BE49-F238E27FC236}">
                <a16:creationId xmlns:a16="http://schemas.microsoft.com/office/drawing/2014/main" id="{56518F7F-4E7F-A76A-7B0D-900AE2F164D2}"/>
              </a:ext>
            </a:extLst>
          </p:cNvPr>
          <p:cNvSpPr txBox="1"/>
          <p:nvPr/>
        </p:nvSpPr>
        <p:spPr>
          <a:xfrm>
            <a:off x="457200" y="6241256"/>
            <a:ext cx="3626603" cy="369332"/>
          </a:xfrm>
          <a:prstGeom prst="rect">
            <a:avLst/>
          </a:prstGeom>
          <a:noFill/>
        </p:spPr>
        <p:txBody>
          <a:bodyPr wrap="square" rtlCol="0">
            <a:spAutoFit/>
          </a:bodyPr>
          <a:lstStyle/>
          <a:p>
            <a:r>
              <a:rPr lang="fr-BE" b="1" dirty="0">
                <a:solidFill>
                  <a:schemeClr val="accent3"/>
                </a:solidFill>
              </a:rPr>
              <a:t>Art. 5 CCT n°85</a:t>
            </a:r>
          </a:p>
        </p:txBody>
      </p:sp>
    </p:spTree>
    <p:extLst>
      <p:ext uri="{BB962C8B-B14F-4D97-AF65-F5344CB8AC3E}">
        <p14:creationId xmlns:p14="http://schemas.microsoft.com/office/powerpoint/2010/main" val="408719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2562" y="1895707"/>
            <a:ext cx="8867138" cy="4194850"/>
          </a:xfrm>
        </p:spPr>
        <p:txBody>
          <a:bodyPr>
            <a:normAutofit fontScale="92500" lnSpcReduction="20000"/>
          </a:bodyPr>
          <a:lstStyle/>
          <a:p>
            <a:r>
              <a:rPr lang="fr-BE" dirty="0"/>
              <a:t>Régularité dans le télétravail (vs télétravail occasionnel)</a:t>
            </a:r>
          </a:p>
          <a:p>
            <a:r>
              <a:rPr lang="fr-BE" dirty="0"/>
              <a:t>Pas d’obligation de prester un nombre de jours max/semaine</a:t>
            </a:r>
          </a:p>
          <a:p>
            <a:pPr lvl="1"/>
            <a:r>
              <a:rPr lang="fr-BE" dirty="0"/>
              <a:t>Discussion entre l’employeur et le travailleur</a:t>
            </a:r>
          </a:p>
          <a:p>
            <a:pPr lvl="1"/>
            <a:r>
              <a:rPr lang="fr-BE" dirty="0"/>
              <a:t>Flexibilité dans la répartition des jours au sein des équipes</a:t>
            </a:r>
          </a:p>
          <a:p>
            <a:pPr lvl="1"/>
            <a:r>
              <a:rPr lang="fr-BE" dirty="0"/>
              <a:t>Dans l’idéal 2-3 jours/semaine et pour 30 % des travailleurs par jour</a:t>
            </a:r>
          </a:p>
          <a:p>
            <a:r>
              <a:rPr lang="fr-BE" dirty="0"/>
              <a:t>Politique de télétravail possible</a:t>
            </a:r>
          </a:p>
          <a:p>
            <a:r>
              <a:rPr lang="fr-BE" dirty="0"/>
              <a:t>Nombreuses modalités possibles</a:t>
            </a:r>
          </a:p>
          <a:p>
            <a:endParaRPr lang="fr-BE" dirty="0"/>
          </a:p>
          <a:p>
            <a:endParaRPr lang="fr-FR" dirty="0"/>
          </a:p>
          <a:p>
            <a:pPr marL="457200" lvl="1" indent="0">
              <a:buNone/>
            </a:pP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28</a:t>
            </a:fld>
            <a:endParaRPr lang="fr-BE"/>
          </a:p>
        </p:txBody>
      </p:sp>
      <p:sp>
        <p:nvSpPr>
          <p:cNvPr id="9" name="Espace réservé du contenu 2"/>
          <p:cNvSpPr txBox="1">
            <a:spLocks/>
          </p:cNvSpPr>
          <p:nvPr/>
        </p:nvSpPr>
        <p:spPr>
          <a:xfrm>
            <a:off x="162561" y="430041"/>
            <a:ext cx="7900835" cy="10712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a:t>
            </a:r>
          </a:p>
          <a:p>
            <a:pPr marL="857250" lvl="2" indent="0">
              <a:buNone/>
            </a:pPr>
            <a:r>
              <a:rPr lang="fr-FR" b="1" dirty="0">
                <a:solidFill>
                  <a:schemeClr val="accent2"/>
                </a:solidFill>
              </a:rPr>
              <a:t>2. </a:t>
            </a:r>
            <a:r>
              <a:rPr lang="fr-BE" dirty="0">
                <a:solidFill>
                  <a:schemeClr val="accent2"/>
                </a:solidFill>
              </a:rPr>
              <a:t>Télétravail effectué de manière constante, régulière et permanente </a:t>
            </a:r>
            <a:endParaRPr lang="fr-FR" b="1" dirty="0">
              <a:solidFill>
                <a:schemeClr val="accent2"/>
              </a:solidFill>
            </a:endParaRPr>
          </a:p>
          <a:p>
            <a:pPr marL="914400" lvl="1" indent="-457200">
              <a:buFont typeface="+mj-lt"/>
              <a:buAutoNum type="arabicPeriod" startAt="2"/>
            </a:pPr>
            <a:endParaRPr lang="fr-FR" b="1" dirty="0">
              <a:solidFill>
                <a:schemeClr val="accent3"/>
              </a:solidFill>
            </a:endParaRPr>
          </a:p>
        </p:txBody>
      </p:sp>
    </p:spTree>
    <p:extLst>
      <p:ext uri="{BB962C8B-B14F-4D97-AF65-F5344CB8AC3E}">
        <p14:creationId xmlns:p14="http://schemas.microsoft.com/office/powerpoint/2010/main" val="377567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a:t>Présentation</a:t>
            </a:r>
          </a:p>
        </p:txBody>
      </p:sp>
      <p:sp>
        <p:nvSpPr>
          <p:cNvPr id="3" name="Espace réservé du contenu 2"/>
          <p:cNvSpPr>
            <a:spLocks noGrp="1"/>
          </p:cNvSpPr>
          <p:nvPr>
            <p:ph idx="1"/>
          </p:nvPr>
        </p:nvSpPr>
        <p:spPr/>
        <p:txBody>
          <a:bodyPr/>
          <a:lstStyle/>
          <a:p>
            <a:r>
              <a:rPr lang="fr-BE" dirty="0"/>
              <a:t>De la </a:t>
            </a:r>
            <a:r>
              <a:rPr lang="fr-BE" dirty="0" err="1"/>
              <a:t>CESSoC</a:t>
            </a:r>
            <a:endParaRPr lang="fr-BE" dirty="0"/>
          </a:p>
          <a:p>
            <a:r>
              <a:rPr lang="fr-BE" dirty="0"/>
              <a:t>Du formateur</a:t>
            </a:r>
          </a:p>
          <a:p>
            <a:r>
              <a:rPr lang="fr-BE" dirty="0"/>
              <a:t>Des participants</a:t>
            </a:r>
          </a:p>
          <a:p>
            <a:r>
              <a:rPr lang="fr-BE" dirty="0"/>
              <a:t>De la formation</a:t>
            </a:r>
          </a:p>
        </p:txBody>
      </p:sp>
      <p:sp>
        <p:nvSpPr>
          <p:cNvPr id="4" name="Espace réservé du numéro de diapositive 5">
            <a:extLst>
              <a:ext uri="{FF2B5EF4-FFF2-40B4-BE49-F238E27FC236}">
                <a16:creationId xmlns:a16="http://schemas.microsoft.com/office/drawing/2014/main" id="{D027EF79-3101-7443-B11A-9A971E770FC2}"/>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2</a:t>
            </a:fld>
            <a:endParaRPr lang="fr-BE"/>
          </a:p>
        </p:txBody>
      </p:sp>
    </p:spTree>
    <p:extLst>
      <p:ext uri="{BB962C8B-B14F-4D97-AF65-F5344CB8AC3E}">
        <p14:creationId xmlns:p14="http://schemas.microsoft.com/office/powerpoint/2010/main" val="4041540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85000" lnSpcReduction="10000"/>
          </a:bodyPr>
          <a:lstStyle/>
          <a:p>
            <a:pPr lvl="0"/>
            <a:r>
              <a:rPr lang="fr-BE" dirty="0"/>
              <a:t>Le télétravail s’effectue à </a:t>
            </a:r>
            <a:r>
              <a:rPr lang="fr-BE" b="1" dirty="0"/>
              <a:t>domicile</a:t>
            </a:r>
            <a:r>
              <a:rPr lang="fr-BE" dirty="0"/>
              <a:t> </a:t>
            </a:r>
          </a:p>
          <a:p>
            <a:pPr lvl="1"/>
            <a:r>
              <a:rPr lang="fr-BE" dirty="0"/>
              <a:t>En général</a:t>
            </a:r>
          </a:p>
          <a:p>
            <a:pPr lvl="1"/>
            <a:r>
              <a:rPr lang="fr-BE" dirty="0"/>
              <a:t>Domicile = maison du travailleur</a:t>
            </a:r>
          </a:p>
          <a:p>
            <a:pPr lvl="0"/>
            <a:r>
              <a:rPr lang="fr-BE" dirty="0"/>
              <a:t> Possibilité de télétravailler à une autre adresse (résidence secondaire)</a:t>
            </a:r>
          </a:p>
          <a:p>
            <a:pPr lvl="0"/>
            <a:r>
              <a:rPr lang="fr-BE" dirty="0"/>
              <a:t>Télétravail à l’étranger ? Conséquences fiscales et sociales !</a:t>
            </a:r>
          </a:p>
          <a:p>
            <a:pPr lvl="0"/>
            <a:r>
              <a:rPr lang="fr-BE" b="1" dirty="0"/>
              <a:t>Obligation de mentionner</a:t>
            </a:r>
            <a:r>
              <a:rPr lang="fr-BE" dirty="0"/>
              <a:t> dans la convention écrite relative au télétravail structurel le(s) lieu(x) de prestations du télétravail</a:t>
            </a:r>
            <a:endParaRPr lang="fr-FR" dirty="0"/>
          </a:p>
          <a:p>
            <a:pPr lvl="1"/>
            <a:endParaRPr lang="fr-FR" dirty="0"/>
          </a:p>
          <a:p>
            <a:pPr marL="457200" lvl="1" indent="0">
              <a:buNone/>
            </a:pP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29</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3. </a:t>
            </a:r>
            <a:r>
              <a:rPr lang="fr-BE" dirty="0">
                <a:solidFill>
                  <a:schemeClr val="accent2"/>
                </a:solidFill>
              </a:rPr>
              <a:t>Prestations effectuées au domicile du travailleur ou à tout autre lieu choisi par le travailleur </a:t>
            </a:r>
            <a:endParaRPr lang="fr-FR" b="1" dirty="0">
              <a:solidFill>
                <a:schemeClr val="accent2"/>
              </a:solidFill>
            </a:endParaRPr>
          </a:p>
        </p:txBody>
      </p:sp>
      <p:sp>
        <p:nvSpPr>
          <p:cNvPr id="5" name="ZoneTexte 4">
            <a:extLst>
              <a:ext uri="{FF2B5EF4-FFF2-40B4-BE49-F238E27FC236}">
                <a16:creationId xmlns:a16="http://schemas.microsoft.com/office/drawing/2014/main" id="{5987B8FB-4BBE-2945-9A45-D6796EE0EDD8}"/>
              </a:ext>
            </a:extLst>
          </p:cNvPr>
          <p:cNvSpPr txBox="1"/>
          <p:nvPr/>
        </p:nvSpPr>
        <p:spPr>
          <a:xfrm>
            <a:off x="5517397" y="5895999"/>
            <a:ext cx="3626603" cy="369332"/>
          </a:xfrm>
          <a:prstGeom prst="rect">
            <a:avLst/>
          </a:prstGeom>
          <a:noFill/>
        </p:spPr>
        <p:txBody>
          <a:bodyPr wrap="square" rtlCol="0">
            <a:spAutoFit/>
          </a:bodyPr>
          <a:lstStyle/>
          <a:p>
            <a:r>
              <a:rPr lang="fr-BE" b="1" dirty="0">
                <a:solidFill>
                  <a:schemeClr val="accent3"/>
                </a:solidFill>
              </a:rPr>
              <a:t>Art. 4 CCT n°85</a:t>
            </a:r>
          </a:p>
        </p:txBody>
      </p:sp>
    </p:spTree>
    <p:extLst>
      <p:ext uri="{BB962C8B-B14F-4D97-AF65-F5344CB8AC3E}">
        <p14:creationId xmlns:p14="http://schemas.microsoft.com/office/powerpoint/2010/main" val="2219881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pPr lvl="0"/>
            <a:r>
              <a:rPr lang="fr-BE" dirty="0"/>
              <a:t>Qu’en est-il des </a:t>
            </a:r>
            <a:r>
              <a:rPr lang="fr-BE" dirty="0">
                <a:solidFill>
                  <a:schemeClr val="accent2"/>
                </a:solidFill>
              </a:rPr>
              <a:t>bureaux satellites </a:t>
            </a:r>
            <a:r>
              <a:rPr lang="fr-BE" dirty="0"/>
              <a:t>?</a:t>
            </a:r>
          </a:p>
          <a:p>
            <a:pPr marL="0" lvl="0" indent="0" algn="just">
              <a:buNone/>
            </a:pPr>
            <a:r>
              <a:rPr lang="fr-BE" dirty="0"/>
              <a:t>« Le télétravail réalisé dans un bureau satellite de l’employeur, c’est-à-dire un </a:t>
            </a:r>
            <a:r>
              <a:rPr lang="fr-BE" b="1" dirty="0"/>
              <a:t>local décentralisé </a:t>
            </a:r>
            <a:r>
              <a:rPr lang="fr-BE" dirty="0"/>
              <a:t>de l’employeur ou </a:t>
            </a:r>
            <a:r>
              <a:rPr lang="fr-BE" b="1" dirty="0"/>
              <a:t>mis à disposition </a:t>
            </a:r>
            <a:r>
              <a:rPr lang="fr-BE" dirty="0"/>
              <a:t>du travailleur par l’employeur, ne tombe pas dans le champs d’application de la présente convention » </a:t>
            </a:r>
          </a:p>
          <a:p>
            <a:pPr lvl="1"/>
            <a:endParaRPr lang="fr-BE" dirty="0"/>
          </a:p>
          <a:p>
            <a:endParaRPr lang="fr-FR" dirty="0"/>
          </a:p>
          <a:p>
            <a:pPr lvl="1"/>
            <a:endParaRPr lang="fr-FR" dirty="0"/>
          </a:p>
          <a:p>
            <a:pPr marL="457200" lvl="1" indent="0">
              <a:buNone/>
            </a:pP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30</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3. </a:t>
            </a:r>
            <a:r>
              <a:rPr lang="fr-BE" dirty="0">
                <a:solidFill>
                  <a:schemeClr val="accent2"/>
                </a:solidFill>
              </a:rPr>
              <a:t>Prestations effectuées au domicile du travailleur ou à tout autre lieu choisi par le travailleur </a:t>
            </a:r>
            <a:endParaRPr lang="fr-FR" b="1" dirty="0">
              <a:solidFill>
                <a:schemeClr val="accent2"/>
              </a:solidFill>
            </a:endParaRPr>
          </a:p>
        </p:txBody>
      </p:sp>
      <p:sp>
        <p:nvSpPr>
          <p:cNvPr id="5" name="ZoneTexte 4">
            <a:extLst>
              <a:ext uri="{FF2B5EF4-FFF2-40B4-BE49-F238E27FC236}">
                <a16:creationId xmlns:a16="http://schemas.microsoft.com/office/drawing/2014/main" id="{B17DFEF7-FBA3-BE4A-AC29-1EB5D0D369DF}"/>
              </a:ext>
            </a:extLst>
          </p:cNvPr>
          <p:cNvSpPr txBox="1"/>
          <p:nvPr/>
        </p:nvSpPr>
        <p:spPr>
          <a:xfrm>
            <a:off x="5517397" y="5895999"/>
            <a:ext cx="3626603" cy="369332"/>
          </a:xfrm>
          <a:prstGeom prst="rect">
            <a:avLst/>
          </a:prstGeom>
          <a:noFill/>
        </p:spPr>
        <p:txBody>
          <a:bodyPr wrap="square" rtlCol="0">
            <a:spAutoFit/>
          </a:bodyPr>
          <a:lstStyle/>
          <a:p>
            <a:r>
              <a:rPr lang="fr-BE" b="1" dirty="0">
                <a:solidFill>
                  <a:schemeClr val="accent3"/>
                </a:solidFill>
              </a:rPr>
              <a:t>Art. 4 CCT n°85</a:t>
            </a:r>
          </a:p>
        </p:txBody>
      </p:sp>
    </p:spTree>
    <p:extLst>
      <p:ext uri="{BB962C8B-B14F-4D97-AF65-F5344CB8AC3E}">
        <p14:creationId xmlns:p14="http://schemas.microsoft.com/office/powerpoint/2010/main" val="2153380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lnSpcReduction="10000"/>
          </a:bodyPr>
          <a:lstStyle/>
          <a:p>
            <a:pPr lvl="0"/>
            <a:r>
              <a:rPr lang="fr-BE" dirty="0"/>
              <a:t>Qu’en est-il des bureaux satellites ?</a:t>
            </a:r>
          </a:p>
          <a:p>
            <a:pPr marL="457200" lvl="1" indent="0">
              <a:buNone/>
            </a:pPr>
            <a:r>
              <a:rPr lang="fr-BE" dirty="0"/>
              <a:t>= </a:t>
            </a:r>
            <a:r>
              <a:rPr lang="fr-BE" dirty="0">
                <a:solidFill>
                  <a:schemeClr val="accent2"/>
                </a:solidFill>
              </a:rPr>
              <a:t>autres locaux </a:t>
            </a:r>
            <a:r>
              <a:rPr lang="fr-BE" dirty="0"/>
              <a:t>que ceux de l’employeur ou </a:t>
            </a:r>
            <a:r>
              <a:rPr lang="fr-BE" dirty="0">
                <a:solidFill>
                  <a:schemeClr val="accent2"/>
                </a:solidFill>
              </a:rPr>
              <a:t>lieu tiers </a:t>
            </a:r>
            <a:r>
              <a:rPr lang="fr-BE" dirty="0"/>
              <a:t>mis à la disposition par l’employeur</a:t>
            </a:r>
          </a:p>
          <a:p>
            <a:pPr lvl="1"/>
            <a:r>
              <a:rPr lang="fr-BE" dirty="0"/>
              <a:t>Le lieu choisi doit correspondre aux prérequis en matière de bien-être au travail (voir infra)</a:t>
            </a:r>
          </a:p>
          <a:p>
            <a:pPr lvl="1"/>
            <a:r>
              <a:rPr lang="fr-BE" dirty="0"/>
              <a:t>Exclu par la CCT n°85 : </a:t>
            </a:r>
          </a:p>
          <a:p>
            <a:pPr lvl="2"/>
            <a:r>
              <a:rPr lang="fr-BE" dirty="0"/>
              <a:t>affirmation </a:t>
            </a:r>
            <a:r>
              <a:rPr lang="fr-BE" u="sng" dirty="0"/>
              <a:t>à nuancer</a:t>
            </a:r>
          </a:p>
          <a:p>
            <a:pPr lvl="2"/>
            <a:r>
              <a:rPr lang="fr-BE" dirty="0"/>
              <a:t>Possible si le bureau est un « </a:t>
            </a:r>
            <a:r>
              <a:rPr lang="fr-BE" dirty="0">
                <a:solidFill>
                  <a:schemeClr val="accent2"/>
                </a:solidFill>
              </a:rPr>
              <a:t>domicile satellite </a:t>
            </a:r>
            <a:r>
              <a:rPr lang="fr-BE" dirty="0"/>
              <a:t>» du travailleur (ex. : espace de coworking, bureaux partagés …)</a:t>
            </a:r>
          </a:p>
          <a:p>
            <a:pPr lvl="1"/>
            <a:endParaRPr lang="fr-BE" dirty="0"/>
          </a:p>
          <a:p>
            <a:endParaRPr lang="fr-FR" dirty="0"/>
          </a:p>
          <a:p>
            <a:pPr lvl="1"/>
            <a:endParaRPr lang="fr-FR" dirty="0"/>
          </a:p>
          <a:p>
            <a:pPr marL="457200" lvl="1" indent="0">
              <a:buNone/>
            </a:pP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31</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3. </a:t>
            </a:r>
            <a:r>
              <a:rPr lang="fr-BE" dirty="0">
                <a:solidFill>
                  <a:schemeClr val="accent2"/>
                </a:solidFill>
              </a:rPr>
              <a:t>Prestations effectuées au domicile du travailleur ou à tout autre lieu choisi par le travailleur </a:t>
            </a:r>
            <a:endParaRPr lang="fr-FR" b="1" dirty="0">
              <a:solidFill>
                <a:schemeClr val="accent2"/>
              </a:solidFill>
            </a:endParaRPr>
          </a:p>
        </p:txBody>
      </p:sp>
      <p:sp>
        <p:nvSpPr>
          <p:cNvPr id="5" name="ZoneTexte 4">
            <a:extLst>
              <a:ext uri="{FF2B5EF4-FFF2-40B4-BE49-F238E27FC236}">
                <a16:creationId xmlns:a16="http://schemas.microsoft.com/office/drawing/2014/main" id="{B17DFEF7-FBA3-BE4A-AC29-1EB5D0D369DF}"/>
              </a:ext>
            </a:extLst>
          </p:cNvPr>
          <p:cNvSpPr txBox="1"/>
          <p:nvPr/>
        </p:nvSpPr>
        <p:spPr>
          <a:xfrm>
            <a:off x="5517397" y="5895999"/>
            <a:ext cx="3626603" cy="369332"/>
          </a:xfrm>
          <a:prstGeom prst="rect">
            <a:avLst/>
          </a:prstGeom>
          <a:noFill/>
        </p:spPr>
        <p:txBody>
          <a:bodyPr wrap="square" rtlCol="0">
            <a:spAutoFit/>
          </a:bodyPr>
          <a:lstStyle/>
          <a:p>
            <a:r>
              <a:rPr lang="fr-BE" b="1" dirty="0">
                <a:solidFill>
                  <a:schemeClr val="accent3"/>
                </a:solidFill>
              </a:rPr>
              <a:t>Art. 4 CCT n°85</a:t>
            </a:r>
          </a:p>
        </p:txBody>
      </p:sp>
    </p:spTree>
    <p:extLst>
      <p:ext uri="{BB962C8B-B14F-4D97-AF65-F5344CB8AC3E}">
        <p14:creationId xmlns:p14="http://schemas.microsoft.com/office/powerpoint/2010/main" val="47700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pPr lvl="0"/>
            <a:r>
              <a:rPr lang="fr-BE" dirty="0"/>
              <a:t>Il peut être mis fin au télétravail à tout moment</a:t>
            </a:r>
          </a:p>
          <a:p>
            <a:pPr lvl="1"/>
            <a:r>
              <a:rPr lang="fr-BE" dirty="0"/>
              <a:t>Commun accord de l’employeur et du travailleur</a:t>
            </a:r>
          </a:p>
          <a:p>
            <a:pPr lvl="1"/>
            <a:r>
              <a:rPr lang="fr-BE" dirty="0"/>
              <a:t>CCT</a:t>
            </a:r>
          </a:p>
          <a:p>
            <a:pPr lvl="0"/>
            <a:r>
              <a:rPr lang="fr-BE" dirty="0"/>
              <a:t>Si le contrat du travailleur prend fin, le télétravail prend fin également</a:t>
            </a:r>
          </a:p>
          <a:p>
            <a:endParaRPr lang="fr-FR" dirty="0"/>
          </a:p>
          <a:p>
            <a:pPr lvl="1"/>
            <a:endParaRPr lang="fr-FR" dirty="0"/>
          </a:p>
          <a:p>
            <a:pPr marL="457200" lvl="1" indent="0">
              <a:buNone/>
            </a:pP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32</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4. </a:t>
            </a:r>
            <a:r>
              <a:rPr lang="fr-BE" dirty="0">
                <a:solidFill>
                  <a:schemeClr val="accent2"/>
                </a:solidFill>
              </a:rPr>
              <a:t>La décision de recourir au télétravail est réversible</a:t>
            </a:r>
          </a:p>
        </p:txBody>
      </p:sp>
      <p:sp>
        <p:nvSpPr>
          <p:cNvPr id="2" name="ZoneTexte 1">
            <a:extLst>
              <a:ext uri="{FF2B5EF4-FFF2-40B4-BE49-F238E27FC236}">
                <a16:creationId xmlns:a16="http://schemas.microsoft.com/office/drawing/2014/main" id="{983509DE-CABA-F160-71EC-3C1747690004}"/>
              </a:ext>
            </a:extLst>
          </p:cNvPr>
          <p:cNvSpPr txBox="1"/>
          <p:nvPr/>
        </p:nvSpPr>
        <p:spPr>
          <a:xfrm>
            <a:off x="5517397" y="5895999"/>
            <a:ext cx="3626603" cy="369332"/>
          </a:xfrm>
          <a:prstGeom prst="rect">
            <a:avLst/>
          </a:prstGeom>
          <a:noFill/>
        </p:spPr>
        <p:txBody>
          <a:bodyPr wrap="square" rtlCol="0">
            <a:spAutoFit/>
          </a:bodyPr>
          <a:lstStyle/>
          <a:p>
            <a:r>
              <a:rPr lang="fr-BE" b="1" dirty="0">
                <a:solidFill>
                  <a:schemeClr val="accent3"/>
                </a:solidFill>
              </a:rPr>
              <a:t>Art. 5 CCT n°85</a:t>
            </a:r>
          </a:p>
        </p:txBody>
      </p:sp>
    </p:spTree>
    <p:extLst>
      <p:ext uri="{BB962C8B-B14F-4D97-AF65-F5344CB8AC3E}">
        <p14:creationId xmlns:p14="http://schemas.microsoft.com/office/powerpoint/2010/main" val="3806260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85000" lnSpcReduction="20000"/>
          </a:bodyPr>
          <a:lstStyle/>
          <a:p>
            <a:pPr lvl="0"/>
            <a:r>
              <a:rPr lang="fr-BE" dirty="0"/>
              <a:t>L’employeur contrôle l’activité du télétravailleur</a:t>
            </a:r>
          </a:p>
          <a:p>
            <a:pPr lvl="0"/>
            <a:r>
              <a:rPr lang="fr-BE" dirty="0"/>
              <a:t>Contrôle direct : </a:t>
            </a:r>
          </a:p>
          <a:p>
            <a:pPr lvl="1"/>
            <a:r>
              <a:rPr lang="fr-BE" dirty="0"/>
              <a:t>Contrôle instantané</a:t>
            </a:r>
          </a:p>
          <a:p>
            <a:pPr lvl="1"/>
            <a:r>
              <a:rPr lang="fr-BE" dirty="0"/>
              <a:t>Peut avoir lieu au moment où le télétravailleur travaille</a:t>
            </a:r>
          </a:p>
          <a:p>
            <a:pPr lvl="0"/>
            <a:r>
              <a:rPr lang="fr-BE" dirty="0"/>
              <a:t>Il s’opère soit via : </a:t>
            </a:r>
          </a:p>
          <a:p>
            <a:pPr lvl="1"/>
            <a:r>
              <a:rPr lang="fr-BE" dirty="0"/>
              <a:t>Caméra (webcam)</a:t>
            </a:r>
          </a:p>
          <a:p>
            <a:pPr lvl="1"/>
            <a:r>
              <a:rPr lang="fr-BE" dirty="0"/>
              <a:t>Téléphone </a:t>
            </a:r>
          </a:p>
          <a:p>
            <a:pPr lvl="1"/>
            <a:r>
              <a:rPr lang="fr-BE" dirty="0"/>
              <a:t>Physiquement </a:t>
            </a:r>
          </a:p>
          <a:p>
            <a:pPr lvl="1"/>
            <a:r>
              <a:rPr lang="fr-BE" dirty="0"/>
              <a:t>Outils informatiques de suivi des tâches en temps réel (</a:t>
            </a:r>
            <a:r>
              <a:rPr lang="fr-BE" i="1" dirty="0"/>
              <a:t>programmes de dossiers et fichiers partagés, envoi de mails …)</a:t>
            </a:r>
            <a:endParaRPr lang="fr-FR" dirty="0"/>
          </a:p>
          <a:p>
            <a:pPr lvl="1"/>
            <a:endParaRPr lang="fr-FR" dirty="0"/>
          </a:p>
          <a:p>
            <a:pPr marL="457200" lvl="1" indent="0">
              <a:buNone/>
            </a:pP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33</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5. </a:t>
            </a:r>
            <a:r>
              <a:rPr lang="fr-BE" dirty="0">
                <a:solidFill>
                  <a:schemeClr val="accent2"/>
                </a:solidFill>
              </a:rPr>
              <a:t>Contrôle direct de l’employeur sur les activités du télétravailleur</a:t>
            </a:r>
          </a:p>
        </p:txBody>
      </p:sp>
      <p:sp>
        <p:nvSpPr>
          <p:cNvPr id="2" name="Flèche vers la droite 1">
            <a:extLst>
              <a:ext uri="{FF2B5EF4-FFF2-40B4-BE49-F238E27FC236}">
                <a16:creationId xmlns:a16="http://schemas.microsoft.com/office/drawing/2014/main" id="{73CC3A88-875A-F94F-9A4C-E4E8356AF5DB}"/>
              </a:ext>
            </a:extLst>
          </p:cNvPr>
          <p:cNvSpPr/>
          <p:nvPr/>
        </p:nvSpPr>
        <p:spPr>
          <a:xfrm>
            <a:off x="402956" y="5999356"/>
            <a:ext cx="1859797" cy="3569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71D0BF74-60C4-854D-AC93-BA199B08166B}"/>
              </a:ext>
            </a:extLst>
          </p:cNvPr>
          <p:cNvSpPr txBox="1"/>
          <p:nvPr/>
        </p:nvSpPr>
        <p:spPr>
          <a:xfrm>
            <a:off x="2590801" y="5889355"/>
            <a:ext cx="3670514" cy="646331"/>
          </a:xfrm>
          <a:prstGeom prst="rect">
            <a:avLst/>
          </a:prstGeom>
          <a:noFill/>
        </p:spPr>
        <p:txBody>
          <a:bodyPr wrap="square" rtlCol="0">
            <a:spAutoFit/>
          </a:bodyPr>
          <a:lstStyle/>
          <a:p>
            <a:r>
              <a:rPr lang="fr-FR" dirty="0"/>
              <a:t>Respect de la protection des données à caractère personnelles</a:t>
            </a:r>
          </a:p>
        </p:txBody>
      </p:sp>
    </p:spTree>
    <p:extLst>
      <p:ext uri="{BB962C8B-B14F-4D97-AF65-F5344CB8AC3E}">
        <p14:creationId xmlns:p14="http://schemas.microsoft.com/office/powerpoint/2010/main" val="2565002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92500" lnSpcReduction="10000"/>
          </a:bodyPr>
          <a:lstStyle/>
          <a:p>
            <a:pPr lvl="0"/>
            <a:r>
              <a:rPr lang="fr-BE" dirty="0"/>
              <a:t>Le télétravailleur peut </a:t>
            </a:r>
            <a:r>
              <a:rPr lang="fr-BE" u="sng" dirty="0"/>
              <a:t>refuser de télétravailler </a:t>
            </a:r>
          </a:p>
          <a:p>
            <a:pPr lvl="1"/>
            <a:r>
              <a:rPr lang="fr-BE" dirty="0"/>
              <a:t>L’offre de télétravail émane de l’employeur</a:t>
            </a:r>
          </a:p>
          <a:p>
            <a:pPr lvl="1"/>
            <a:r>
              <a:rPr lang="fr-BE" dirty="0"/>
              <a:t>Pas de justification à fournir à l’employeur</a:t>
            </a:r>
          </a:p>
          <a:p>
            <a:pPr marL="457200" lvl="1" indent="0">
              <a:buNone/>
            </a:pPr>
            <a:endParaRPr lang="fr-BE" dirty="0"/>
          </a:p>
          <a:p>
            <a:pPr lvl="0"/>
            <a:r>
              <a:rPr lang="fr-BE" dirty="0"/>
              <a:t>L’employeur peut </a:t>
            </a:r>
            <a:r>
              <a:rPr lang="fr-BE" u="sng" dirty="0"/>
              <a:t>refuser à accorder le télétravail </a:t>
            </a:r>
            <a:r>
              <a:rPr lang="fr-BE" dirty="0"/>
              <a:t>:  </a:t>
            </a:r>
          </a:p>
          <a:p>
            <a:pPr lvl="1"/>
            <a:r>
              <a:rPr lang="fr-BE" dirty="0"/>
              <a:t>L’offre de télétravail émane du télétravailleur</a:t>
            </a:r>
          </a:p>
          <a:p>
            <a:pPr lvl="1"/>
            <a:r>
              <a:rPr lang="fr-BE" dirty="0"/>
              <a:t>L’employeur peut justifier par écrit les raisons de son refus</a:t>
            </a:r>
          </a:p>
          <a:p>
            <a:pPr lvl="1"/>
            <a:r>
              <a:rPr lang="fr-BE" dirty="0"/>
              <a:t>Exemple de refus :  impératif de service (réunion où la présence du télétravailleur est absolument nécessaire )</a:t>
            </a:r>
          </a:p>
          <a:p>
            <a:pPr lvl="1"/>
            <a:endParaRPr lang="fr-FR" dirty="0"/>
          </a:p>
          <a:p>
            <a:pPr marL="457200" lvl="1" indent="0">
              <a:buNone/>
            </a:pP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34</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6. </a:t>
            </a:r>
            <a:r>
              <a:rPr lang="fr-BE" dirty="0">
                <a:solidFill>
                  <a:schemeClr val="accent2"/>
                </a:solidFill>
              </a:rPr>
              <a:t>Le refus est possible</a:t>
            </a:r>
          </a:p>
        </p:txBody>
      </p:sp>
    </p:spTree>
    <p:extLst>
      <p:ext uri="{BB962C8B-B14F-4D97-AF65-F5344CB8AC3E}">
        <p14:creationId xmlns:p14="http://schemas.microsoft.com/office/powerpoint/2010/main" val="4267435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structurel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p:txBody>
          <a:bodyPr/>
          <a:lstStyle/>
          <a:p>
            <a:pPr marL="514350" indent="-514350">
              <a:buClr>
                <a:schemeClr val="accent3"/>
              </a:buClr>
              <a:buFont typeface="+mj-lt"/>
              <a:buAutoNum type="arabicPeriod"/>
            </a:pPr>
            <a:r>
              <a:rPr lang="fr-FR" dirty="0"/>
              <a:t>Définition légale</a:t>
            </a:r>
          </a:p>
          <a:p>
            <a:pPr marL="514350" indent="-514350">
              <a:buClr>
                <a:schemeClr val="accent3"/>
              </a:buClr>
              <a:buFont typeface="+mj-lt"/>
              <a:buAutoNum type="arabicPeriod"/>
            </a:pPr>
            <a:r>
              <a:rPr lang="fr-FR" dirty="0"/>
              <a:t>Caractéristiques</a:t>
            </a:r>
          </a:p>
          <a:p>
            <a:pPr marL="514350" indent="-514350">
              <a:buClr>
                <a:schemeClr val="accent3"/>
              </a:buClr>
              <a:buFont typeface="+mj-lt"/>
              <a:buAutoNum type="arabicPeriod"/>
            </a:pPr>
            <a:r>
              <a:rPr lang="fr-FR" dirty="0">
                <a:solidFill>
                  <a:schemeClr val="accent2"/>
                </a:solidFill>
              </a:rPr>
              <a:t>Travailleurs concernés</a:t>
            </a:r>
          </a:p>
          <a:p>
            <a:pPr marL="514350" indent="-514350">
              <a:buClr>
                <a:schemeClr val="accent3"/>
              </a:buClr>
              <a:buFont typeface="+mj-lt"/>
              <a:buAutoNum type="arabicPeriod"/>
            </a:pPr>
            <a:r>
              <a:rPr lang="fr-FR" dirty="0"/>
              <a:t>Modalités d’exercice</a:t>
            </a:r>
          </a:p>
          <a:p>
            <a:pPr marL="514350" indent="-514350">
              <a:buClr>
                <a:schemeClr val="accent3"/>
              </a:buClr>
              <a:buFont typeface="+mj-lt"/>
              <a:buAutoNum type="arabicPeriod"/>
            </a:pPr>
            <a:r>
              <a:rPr lang="fr-FR" dirty="0"/>
              <a:t>Mise en œuvre du télétravail structurel </a:t>
            </a:r>
          </a:p>
          <a:p>
            <a:pPr marL="0" indent="0">
              <a:buNone/>
            </a:pPr>
            <a:endParaRPr lang="fr-FR" dirty="0"/>
          </a:p>
          <a:p>
            <a:pPr marL="514350" indent="-51435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35</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1</a:t>
            </a:r>
          </a:p>
        </p:txBody>
      </p:sp>
      <p:sp>
        <p:nvSpPr>
          <p:cNvPr id="6" name="ZoneTexte 5">
            <a:extLst>
              <a:ext uri="{FF2B5EF4-FFF2-40B4-BE49-F238E27FC236}">
                <a16:creationId xmlns:a16="http://schemas.microsoft.com/office/drawing/2014/main" id="{3C8CF81F-3B15-F842-AFF2-F48FB81D8FDA}"/>
              </a:ext>
            </a:extLst>
          </p:cNvPr>
          <p:cNvSpPr txBox="1"/>
          <p:nvPr/>
        </p:nvSpPr>
        <p:spPr>
          <a:xfrm>
            <a:off x="5817332" y="5562059"/>
            <a:ext cx="3101460" cy="646331"/>
          </a:xfrm>
          <a:prstGeom prst="rect">
            <a:avLst/>
          </a:prstGeom>
          <a:noFill/>
        </p:spPr>
        <p:txBody>
          <a:bodyPr wrap="square" rtlCol="0">
            <a:spAutoFit/>
          </a:bodyPr>
          <a:lstStyle/>
          <a:p>
            <a:r>
              <a:rPr lang="fr-BE" b="1" dirty="0">
                <a:solidFill>
                  <a:schemeClr val="accent3"/>
                </a:solidFill>
              </a:rPr>
              <a:t>CCT n°85 du 9 novembre 2005</a:t>
            </a:r>
          </a:p>
        </p:txBody>
      </p:sp>
    </p:spTree>
    <p:extLst>
      <p:ext uri="{BB962C8B-B14F-4D97-AF65-F5344CB8AC3E}">
        <p14:creationId xmlns:p14="http://schemas.microsoft.com/office/powerpoint/2010/main" val="166530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38146"/>
            <a:ext cx="8993015" cy="4839630"/>
          </a:xfrm>
        </p:spPr>
        <p:txBody>
          <a:bodyPr>
            <a:normAutofit fontScale="85000" lnSpcReduction="10000"/>
          </a:bodyPr>
          <a:lstStyle/>
          <a:p>
            <a:r>
              <a:rPr lang="fr-BE" dirty="0"/>
              <a:t>Tous les travailleurs sont concernés (contractuels, stagiaires …)</a:t>
            </a:r>
          </a:p>
          <a:p>
            <a:pPr lvl="1"/>
            <a:r>
              <a:rPr lang="fr-BE" dirty="0"/>
              <a:t> </a:t>
            </a:r>
            <a:r>
              <a:rPr lang="fr-BE" dirty="0">
                <a:solidFill>
                  <a:schemeClr val="accent2"/>
                </a:solidFill>
              </a:rPr>
              <a:t>SAUF</a:t>
            </a:r>
            <a:r>
              <a:rPr lang="fr-BE" dirty="0"/>
              <a:t> les travailleurs mobiles </a:t>
            </a:r>
          </a:p>
          <a:p>
            <a:pPr lvl="2"/>
            <a:r>
              <a:rPr lang="fr-BE" dirty="0"/>
              <a:t>Représentants de commerce</a:t>
            </a:r>
          </a:p>
          <a:p>
            <a:pPr lvl="2"/>
            <a:r>
              <a:rPr lang="fr-BE" dirty="0"/>
              <a:t>Délégués commerciaux, médicaux</a:t>
            </a:r>
          </a:p>
          <a:p>
            <a:pPr lvl="2"/>
            <a:r>
              <a:rPr lang="fr-BE" dirty="0"/>
              <a:t>Infirmières à domiciles</a:t>
            </a:r>
          </a:p>
          <a:p>
            <a:pPr lvl="2"/>
            <a:r>
              <a:rPr lang="fr-BE" dirty="0"/>
              <a:t>Techniciens intervenant auprès de clients de l’employeur</a:t>
            </a:r>
          </a:p>
          <a:p>
            <a:pPr lvl="1"/>
            <a:r>
              <a:rPr lang="fr-BE" dirty="0">
                <a:solidFill>
                  <a:schemeClr val="accent2"/>
                </a:solidFill>
              </a:rPr>
              <a:t>ET SAUF</a:t>
            </a:r>
            <a:r>
              <a:rPr lang="fr-BE" dirty="0"/>
              <a:t> les travailleurs travaillant à partir de bureaux partagés et d’espace de </a:t>
            </a:r>
            <a:r>
              <a:rPr lang="fr-BE" dirty="0" err="1"/>
              <a:t>coworking</a:t>
            </a:r>
            <a:r>
              <a:rPr lang="fr-BE" dirty="0"/>
              <a:t> de l’employeur</a:t>
            </a:r>
          </a:p>
          <a:p>
            <a:pPr lvl="2"/>
            <a:r>
              <a:rPr lang="fr-BE" dirty="0"/>
              <a:t> exclu (art. 4 CCT n°85) sauf si le bureau n’appartient pas à l’employeur</a:t>
            </a:r>
          </a:p>
          <a:p>
            <a:pPr lvl="2"/>
            <a:endParaRPr lang="fr-BE" dirty="0">
              <a:highlight>
                <a:srgbClr val="FFFF00"/>
              </a:highlight>
            </a:endParaRPr>
          </a:p>
          <a:p>
            <a:r>
              <a:rPr lang="fr-BE" dirty="0"/>
              <a:t>SI LA FONCTION LE PERMET</a:t>
            </a:r>
          </a:p>
          <a:p>
            <a:pPr lvl="1"/>
            <a:r>
              <a:rPr lang="fr-BE" dirty="0"/>
              <a:t>Exclu tâches manuelles (électricien …)</a:t>
            </a: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36</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3"/>
            </a:pPr>
            <a:r>
              <a:rPr lang="fr-FR" b="1" dirty="0">
                <a:solidFill>
                  <a:schemeClr val="accent3"/>
                </a:solidFill>
              </a:rPr>
              <a:t>Travailleurs concernés</a:t>
            </a:r>
          </a:p>
        </p:txBody>
      </p:sp>
      <p:sp>
        <p:nvSpPr>
          <p:cNvPr id="2" name="ZoneTexte 1">
            <a:extLst>
              <a:ext uri="{FF2B5EF4-FFF2-40B4-BE49-F238E27FC236}">
                <a16:creationId xmlns:a16="http://schemas.microsoft.com/office/drawing/2014/main" id="{24D8AC14-1B0D-0C98-7ACF-11DCD6690FF1}"/>
              </a:ext>
            </a:extLst>
          </p:cNvPr>
          <p:cNvSpPr txBox="1"/>
          <p:nvPr/>
        </p:nvSpPr>
        <p:spPr>
          <a:xfrm>
            <a:off x="5817332" y="5562059"/>
            <a:ext cx="3101460" cy="369332"/>
          </a:xfrm>
          <a:prstGeom prst="rect">
            <a:avLst/>
          </a:prstGeom>
          <a:noFill/>
        </p:spPr>
        <p:txBody>
          <a:bodyPr wrap="square" rtlCol="0">
            <a:spAutoFit/>
          </a:bodyPr>
          <a:lstStyle/>
          <a:p>
            <a:r>
              <a:rPr lang="fr-BE" b="1" dirty="0">
                <a:solidFill>
                  <a:schemeClr val="accent3"/>
                </a:solidFill>
              </a:rPr>
              <a:t>Art. 3 CCT n°85</a:t>
            </a:r>
          </a:p>
        </p:txBody>
      </p:sp>
    </p:spTree>
    <p:extLst>
      <p:ext uri="{BB962C8B-B14F-4D97-AF65-F5344CB8AC3E}">
        <p14:creationId xmlns:p14="http://schemas.microsoft.com/office/powerpoint/2010/main" val="1279231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structurel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p:txBody>
          <a:bodyPr>
            <a:normAutofit fontScale="92500" lnSpcReduction="10000"/>
          </a:bodyPr>
          <a:lstStyle/>
          <a:p>
            <a:pPr marL="514350" indent="-514350">
              <a:buClr>
                <a:schemeClr val="accent3"/>
              </a:buClr>
              <a:buFont typeface="+mj-lt"/>
              <a:buAutoNum type="arabicPeriod"/>
            </a:pPr>
            <a:r>
              <a:rPr lang="fr-FR" dirty="0"/>
              <a:t>Définition légale</a:t>
            </a:r>
          </a:p>
          <a:p>
            <a:pPr marL="514350" indent="-514350">
              <a:buClr>
                <a:schemeClr val="accent3"/>
              </a:buClr>
              <a:buFont typeface="+mj-lt"/>
              <a:buAutoNum type="arabicPeriod"/>
            </a:pPr>
            <a:r>
              <a:rPr lang="fr-FR" dirty="0"/>
              <a:t>Caractéristiques</a:t>
            </a:r>
          </a:p>
          <a:p>
            <a:pPr marL="514350" indent="-514350">
              <a:buClr>
                <a:schemeClr val="accent3"/>
              </a:buClr>
              <a:buFont typeface="+mj-lt"/>
              <a:buAutoNum type="arabicPeriod"/>
            </a:pPr>
            <a:r>
              <a:rPr lang="fr-FR" dirty="0"/>
              <a:t>Travailleurs concernés</a:t>
            </a:r>
          </a:p>
          <a:p>
            <a:pPr marL="514350" indent="-514350">
              <a:buClr>
                <a:schemeClr val="accent3"/>
              </a:buClr>
              <a:buFont typeface="+mj-lt"/>
              <a:buAutoNum type="arabicPeriod"/>
            </a:pPr>
            <a:r>
              <a:rPr lang="fr-FR" dirty="0">
                <a:solidFill>
                  <a:schemeClr val="accent2"/>
                </a:solidFill>
              </a:rPr>
              <a:t>Modalités d’exercice</a:t>
            </a:r>
          </a:p>
          <a:p>
            <a:pPr marL="914400" lvl="1" indent="-514350">
              <a:buClr>
                <a:schemeClr val="accent2"/>
              </a:buClr>
              <a:buFont typeface="+mj-lt"/>
              <a:buAutoNum type="arabicPeriod"/>
            </a:pPr>
            <a:r>
              <a:rPr lang="fr-FR" dirty="0"/>
              <a:t>Principe d’égalité</a:t>
            </a:r>
          </a:p>
          <a:p>
            <a:pPr marL="914400" lvl="1" indent="-514350">
              <a:buClr>
                <a:schemeClr val="accent2"/>
              </a:buClr>
              <a:buFont typeface="+mj-lt"/>
              <a:buAutoNum type="arabicPeriod"/>
            </a:pPr>
            <a:r>
              <a:rPr lang="fr-FR" dirty="0"/>
              <a:t>Informations du télétravailleur</a:t>
            </a:r>
          </a:p>
          <a:p>
            <a:pPr marL="914400" lvl="1" indent="-514350">
              <a:buClr>
                <a:schemeClr val="accent2"/>
              </a:buClr>
              <a:buFont typeface="+mj-lt"/>
              <a:buAutoNum type="arabicPeriod"/>
            </a:pPr>
            <a:r>
              <a:rPr lang="fr-FR" dirty="0"/>
              <a:t>Organisation du travail</a:t>
            </a:r>
          </a:p>
          <a:p>
            <a:pPr marL="914400" lvl="1" indent="-514350">
              <a:buClr>
                <a:schemeClr val="accent2"/>
              </a:buClr>
              <a:buFont typeface="+mj-lt"/>
              <a:buAutoNum type="arabicPeriod"/>
            </a:pPr>
            <a:r>
              <a:rPr lang="fr-FR" dirty="0"/>
              <a:t>Télétravail et formation</a:t>
            </a:r>
          </a:p>
          <a:p>
            <a:pPr marL="514350" indent="-514350">
              <a:buClr>
                <a:schemeClr val="accent3"/>
              </a:buClr>
              <a:buFont typeface="+mj-lt"/>
              <a:buAutoNum type="arabicPeriod"/>
            </a:pPr>
            <a:r>
              <a:rPr lang="fr-FR" dirty="0"/>
              <a:t>Mise en œuvre du télétravail structurel </a:t>
            </a:r>
          </a:p>
          <a:p>
            <a:pPr marL="0" indent="0">
              <a:buNone/>
            </a:pPr>
            <a:endParaRPr lang="fr-FR" dirty="0"/>
          </a:p>
          <a:p>
            <a:pPr marL="514350" indent="-51435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37</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1</a:t>
            </a:r>
          </a:p>
        </p:txBody>
      </p:sp>
      <p:sp>
        <p:nvSpPr>
          <p:cNvPr id="6" name="ZoneTexte 5">
            <a:extLst>
              <a:ext uri="{FF2B5EF4-FFF2-40B4-BE49-F238E27FC236}">
                <a16:creationId xmlns:a16="http://schemas.microsoft.com/office/drawing/2014/main" id="{3C8CF81F-3B15-F842-AFF2-F48FB81D8FDA}"/>
              </a:ext>
            </a:extLst>
          </p:cNvPr>
          <p:cNvSpPr txBox="1"/>
          <p:nvPr/>
        </p:nvSpPr>
        <p:spPr>
          <a:xfrm>
            <a:off x="4572000" y="5963501"/>
            <a:ext cx="4346792" cy="369332"/>
          </a:xfrm>
          <a:prstGeom prst="rect">
            <a:avLst/>
          </a:prstGeom>
          <a:noFill/>
        </p:spPr>
        <p:txBody>
          <a:bodyPr wrap="square" rtlCol="0">
            <a:spAutoFit/>
          </a:bodyPr>
          <a:lstStyle/>
          <a:p>
            <a:r>
              <a:rPr lang="fr-BE" b="1" dirty="0">
                <a:solidFill>
                  <a:schemeClr val="accent3"/>
                </a:solidFill>
              </a:rPr>
              <a:t>CCT n°85 du 9 novembre 2005</a:t>
            </a:r>
          </a:p>
        </p:txBody>
      </p:sp>
    </p:spTree>
    <p:extLst>
      <p:ext uri="{BB962C8B-B14F-4D97-AF65-F5344CB8AC3E}">
        <p14:creationId xmlns:p14="http://schemas.microsoft.com/office/powerpoint/2010/main" val="411835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85000" lnSpcReduction="20000"/>
          </a:bodyPr>
          <a:lstStyle/>
          <a:p>
            <a:pPr lvl="0"/>
            <a:r>
              <a:rPr lang="fr-BE" dirty="0"/>
              <a:t>Le télétravailleur structurel doit bénéficier d’une </a:t>
            </a:r>
            <a:r>
              <a:rPr lang="fr-BE" dirty="0">
                <a:solidFill>
                  <a:schemeClr val="accent2"/>
                </a:solidFill>
              </a:rPr>
              <a:t>situation</a:t>
            </a:r>
            <a:r>
              <a:rPr lang="fr-BE" dirty="0"/>
              <a:t> </a:t>
            </a:r>
            <a:r>
              <a:rPr lang="fr-BE" dirty="0">
                <a:solidFill>
                  <a:schemeClr val="accent2"/>
                </a:solidFill>
              </a:rPr>
              <a:t>égale</a:t>
            </a:r>
            <a:r>
              <a:rPr lang="fr-BE" dirty="0"/>
              <a:t> à celle d’un </a:t>
            </a:r>
            <a:r>
              <a:rPr lang="fr-BE" dirty="0">
                <a:solidFill>
                  <a:schemeClr val="accent2"/>
                </a:solidFill>
              </a:rPr>
              <a:t>travailleur ordinaire </a:t>
            </a:r>
            <a:r>
              <a:rPr lang="fr-BE" dirty="0"/>
              <a:t>(= prestations dans les locaux de </a:t>
            </a:r>
            <a:r>
              <a:rPr lang="fr-BE" dirty="0" err="1"/>
              <a:t>l’asbl</a:t>
            </a:r>
            <a:r>
              <a:rPr lang="fr-BE" dirty="0"/>
              <a:t>) :</a:t>
            </a:r>
          </a:p>
          <a:p>
            <a:pPr lvl="1"/>
            <a:r>
              <a:rPr lang="fr-BE" dirty="0"/>
              <a:t>mêmes droits en matière de conditions de travail </a:t>
            </a:r>
          </a:p>
          <a:p>
            <a:pPr lvl="1"/>
            <a:r>
              <a:rPr lang="fr-BE" dirty="0"/>
              <a:t>mêmes charges</a:t>
            </a:r>
          </a:p>
          <a:p>
            <a:pPr lvl="1"/>
            <a:r>
              <a:rPr lang="fr-BE" dirty="0"/>
              <a:t>mêmes normes de prestation</a:t>
            </a:r>
          </a:p>
          <a:p>
            <a:pPr lvl="1"/>
            <a:r>
              <a:rPr lang="fr-BE" dirty="0"/>
              <a:t>mêmes charges de travail et critères de résultat</a:t>
            </a:r>
          </a:p>
          <a:p>
            <a:pPr lvl="1"/>
            <a:r>
              <a:rPr lang="fr-BE" dirty="0"/>
              <a:t>mêmes droits collectifs</a:t>
            </a:r>
          </a:p>
          <a:p>
            <a:pPr lvl="0"/>
            <a:r>
              <a:rPr lang="fr-BE" dirty="0"/>
              <a:t>Possibilité de conclure des </a:t>
            </a:r>
            <a:r>
              <a:rPr lang="fr-BE" b="1" dirty="0"/>
              <a:t>accords supplémentaires collectifs et/ou individuels</a:t>
            </a:r>
            <a:r>
              <a:rPr lang="fr-BE" dirty="0"/>
              <a:t> pour tenir compte des spécificités du télétravail.</a:t>
            </a:r>
          </a:p>
          <a:p>
            <a:pPr marL="457200" lvl="1" indent="0">
              <a:buNone/>
            </a:pPr>
            <a:endParaRPr lang="fr-FR" dirty="0"/>
          </a:p>
          <a:p>
            <a:pPr marL="457200" lvl="1" indent="0">
              <a:buNone/>
            </a:pP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38</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Modalités d’exercice</a:t>
            </a:r>
          </a:p>
          <a:p>
            <a:pPr marL="857250" lvl="2" indent="0">
              <a:buNone/>
            </a:pPr>
            <a:r>
              <a:rPr lang="fr-FR" b="1" dirty="0">
                <a:solidFill>
                  <a:schemeClr val="accent2"/>
                </a:solidFill>
              </a:rPr>
              <a:t>1. </a:t>
            </a:r>
            <a:r>
              <a:rPr lang="fr-BE" b="1" dirty="0">
                <a:solidFill>
                  <a:schemeClr val="accent2"/>
                </a:solidFill>
              </a:rPr>
              <a:t>Principe d’égalité</a:t>
            </a:r>
            <a:endParaRPr lang="fr-BE" dirty="0">
              <a:solidFill>
                <a:schemeClr val="accent2"/>
              </a:solidFill>
            </a:endParaRPr>
          </a:p>
        </p:txBody>
      </p:sp>
      <p:sp>
        <p:nvSpPr>
          <p:cNvPr id="6" name="ZoneTexte 5">
            <a:extLst>
              <a:ext uri="{FF2B5EF4-FFF2-40B4-BE49-F238E27FC236}">
                <a16:creationId xmlns:a16="http://schemas.microsoft.com/office/drawing/2014/main" id="{8AED8E08-27D3-394D-B2C0-2CA7146BAEA3}"/>
              </a:ext>
            </a:extLst>
          </p:cNvPr>
          <p:cNvSpPr txBox="1"/>
          <p:nvPr/>
        </p:nvSpPr>
        <p:spPr>
          <a:xfrm>
            <a:off x="5817332" y="5806989"/>
            <a:ext cx="3101460" cy="369332"/>
          </a:xfrm>
          <a:prstGeom prst="rect">
            <a:avLst/>
          </a:prstGeom>
          <a:noFill/>
        </p:spPr>
        <p:txBody>
          <a:bodyPr wrap="square" rtlCol="0">
            <a:spAutoFit/>
          </a:bodyPr>
          <a:lstStyle/>
          <a:p>
            <a:r>
              <a:rPr lang="fr-BE" b="1" dirty="0">
                <a:solidFill>
                  <a:schemeClr val="accent3"/>
                </a:solidFill>
              </a:rPr>
              <a:t>Art.7, 8 et 17 CCT n°85</a:t>
            </a:r>
          </a:p>
        </p:txBody>
      </p:sp>
    </p:spTree>
    <p:extLst>
      <p:ext uri="{BB962C8B-B14F-4D97-AF65-F5344CB8AC3E}">
        <p14:creationId xmlns:p14="http://schemas.microsoft.com/office/powerpoint/2010/main" val="8025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27012" y="359220"/>
            <a:ext cx="5502209" cy="2697549"/>
          </a:xfrm>
          <a:noFill/>
        </p:spPr>
        <p:txBody>
          <a:bodyPr vert="horz" lIns="91440" tIns="45720" rIns="91440" bIns="45720" rtlCol="0" anchor="t">
            <a:normAutofit fontScale="92500" lnSpcReduction="10000"/>
          </a:bodyPr>
          <a:lstStyle/>
          <a:p>
            <a:pPr>
              <a:defRPr/>
            </a:pPr>
            <a:r>
              <a:rPr lang="fr-FR" b="1" dirty="0">
                <a:solidFill>
                  <a:schemeClr val="accent1"/>
                </a:solidFill>
                <a:cs typeface="Gill Sans MT"/>
              </a:rPr>
              <a:t>La </a:t>
            </a:r>
            <a:r>
              <a:rPr lang="fr-FR" b="1" dirty="0" err="1">
                <a:solidFill>
                  <a:schemeClr val="accent1"/>
                </a:solidFill>
                <a:cs typeface="Gill Sans MT"/>
              </a:rPr>
              <a:t>CESSoC</a:t>
            </a:r>
            <a:r>
              <a:rPr lang="fr-FR" b="1" dirty="0">
                <a:solidFill>
                  <a:schemeClr val="accent1"/>
                </a:solidFill>
                <a:cs typeface="Gill Sans MT"/>
              </a:rPr>
              <a:t> représente</a:t>
            </a:r>
          </a:p>
          <a:p>
            <a:pPr marL="685165" lvl="1" indent="-285115">
              <a:buFontTx/>
              <a:buChar char="-"/>
              <a:defRPr/>
            </a:pPr>
            <a:r>
              <a:rPr lang="fr-FR" dirty="0">
                <a:cs typeface="Gill Sans MT"/>
              </a:rPr>
              <a:t>1.3500 employeurs</a:t>
            </a:r>
          </a:p>
          <a:p>
            <a:pPr marL="685165" lvl="1" indent="-285115">
              <a:buFontTx/>
              <a:buChar char="-"/>
              <a:defRPr/>
            </a:pPr>
            <a:r>
              <a:rPr lang="fr-FR" dirty="0">
                <a:cs typeface="Gill Sans MT"/>
              </a:rPr>
              <a:t>occupant 14.000 travailleurs en équivalents temps plein</a:t>
            </a:r>
          </a:p>
          <a:p>
            <a:pPr marL="685165" lvl="1" indent="-285115">
              <a:buFontTx/>
              <a:buChar char="-"/>
              <a:defRPr/>
            </a:pPr>
            <a:r>
              <a:rPr lang="fr-FR" dirty="0">
                <a:cs typeface="Gill Sans MT"/>
              </a:rPr>
              <a:t>affiliés auprès d’une des 14 fédérations membres :</a:t>
            </a:r>
          </a:p>
          <a:p>
            <a:endParaRPr lang="fr-BE" dirty="0"/>
          </a:p>
        </p:txBody>
      </p:sp>
      <p:pic>
        <p:nvPicPr>
          <p:cNvPr id="4" name="Image 2" descr="Roll up FINAL.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987268" cy="6858000"/>
          </a:xfrm>
          <a:prstGeom prst="rect">
            <a:avLst/>
          </a:prstGeom>
          <a:solidFill>
            <a:schemeClr val="accent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1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0607" y="3296968"/>
            <a:ext cx="462572" cy="462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1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3451" y="4830538"/>
            <a:ext cx="655631" cy="655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 2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41893" y="4127466"/>
            <a:ext cx="792510" cy="396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2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22526" y="3963428"/>
            <a:ext cx="711712" cy="711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Image 2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59450" y="5226735"/>
            <a:ext cx="510589" cy="510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 27"/>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30565" y="3999739"/>
            <a:ext cx="630516" cy="112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Espace réservé du numéro de diapositive 16"/>
          <p:cNvSpPr>
            <a:spLocks noGrp="1"/>
          </p:cNvSpPr>
          <p:nvPr>
            <p:ph type="sldNum" sz="quarter" idx="12"/>
          </p:nvPr>
        </p:nvSpPr>
        <p:spPr/>
        <p:txBody>
          <a:bodyPr/>
          <a:lstStyle/>
          <a:p>
            <a:fld id="{B97B6845-8F0D-7747-97CD-758C5E0077C8}" type="slidenum">
              <a:rPr lang="fr-BE" smtClean="0"/>
              <a:t>3</a:t>
            </a:fld>
            <a:endParaRPr lang="fr-BE"/>
          </a:p>
        </p:txBody>
      </p:sp>
      <p:sp>
        <p:nvSpPr>
          <p:cNvPr id="2" name="ZoneTexte 1"/>
          <p:cNvSpPr txBox="1"/>
          <p:nvPr/>
        </p:nvSpPr>
        <p:spPr>
          <a:xfrm>
            <a:off x="3147237" y="4189228"/>
            <a:ext cx="914400" cy="914400"/>
          </a:xfrm>
          <a:prstGeom prst="rect">
            <a:avLst/>
          </a:prstGeom>
        </p:spPr>
        <p:txBody>
          <a:bodyPr vert="horz" wrap="none" lIns="91440" tIns="45720" rIns="91440" bIns="45720" rtlCol="0" anchor="ctr">
            <a:normAutofit/>
          </a:bodyPr>
          <a:lstStyle/>
          <a:p>
            <a:endParaRPr lang="fr-FR" sz="1100" b="1"/>
          </a:p>
        </p:txBody>
      </p:sp>
      <p:pic>
        <p:nvPicPr>
          <p:cNvPr id="1026" name="Picture 2" descr="http://www.cessoc.be/sites/default/files/logos_fedes/fesefa_logo.jpg">
            <a:extLst>
              <a:ext uri="{FF2B5EF4-FFF2-40B4-BE49-F238E27FC236}">
                <a16:creationId xmlns:a16="http://schemas.microsoft.com/office/drawing/2014/main" id="{273AF2ED-589B-6C46-95EB-ACEEAED0AF8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56950" y="3372341"/>
            <a:ext cx="948635" cy="796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essoc.be/sites/default/files/logos_fedes/logo_pointculture_new.png">
            <a:extLst>
              <a:ext uri="{FF2B5EF4-FFF2-40B4-BE49-F238E27FC236}">
                <a16:creationId xmlns:a16="http://schemas.microsoft.com/office/drawing/2014/main" id="{B274840E-6DF7-5741-B9D5-A9EA921E3627}"/>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19519" y="3326177"/>
            <a:ext cx="1733681" cy="3900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essoc.be/sites/default/files/logo.png">
            <a:extLst>
              <a:ext uri="{FF2B5EF4-FFF2-40B4-BE49-F238E27FC236}">
                <a16:creationId xmlns:a16="http://schemas.microsoft.com/office/drawing/2014/main" id="{33C79080-D153-8642-83FE-0AD9B6904AD2}"/>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025057" y="4985080"/>
            <a:ext cx="883691" cy="3858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essoc.be/sites/default/files/logos_fedes/logo_agv_2015_klein.jpg">
            <a:extLst>
              <a:ext uri="{FF2B5EF4-FFF2-40B4-BE49-F238E27FC236}">
                <a16:creationId xmlns:a16="http://schemas.microsoft.com/office/drawing/2014/main" id="{2CED0EF7-8E12-904F-9F6C-0D8B031AA964}"/>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004550" y="4646428"/>
            <a:ext cx="743235" cy="21925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C5DDE9FB-3D6F-E84C-8FBA-AF468A298716}"/>
              </a:ext>
            </a:extLst>
          </p:cNvPr>
          <p:cNvPicPr>
            <a:picLocks noChangeAspect="1"/>
          </p:cNvPicPr>
          <p:nvPr/>
        </p:nvPicPr>
        <p:blipFill>
          <a:blip r:embed="rId14"/>
          <a:stretch>
            <a:fillRect/>
          </a:stretch>
        </p:blipFill>
        <p:spPr>
          <a:xfrm>
            <a:off x="5004550" y="5984497"/>
            <a:ext cx="1594244" cy="595497"/>
          </a:xfrm>
          <a:prstGeom prst="rect">
            <a:avLst/>
          </a:prstGeom>
        </p:spPr>
      </p:pic>
      <p:pic>
        <p:nvPicPr>
          <p:cNvPr id="12" name="Image 11">
            <a:extLst>
              <a:ext uri="{FF2B5EF4-FFF2-40B4-BE49-F238E27FC236}">
                <a16:creationId xmlns:a16="http://schemas.microsoft.com/office/drawing/2014/main" id="{6802A295-161E-1C40-8A40-9D1D1F3F87B6}"/>
              </a:ext>
            </a:extLst>
          </p:cNvPr>
          <p:cNvPicPr>
            <a:picLocks noChangeAspect="1"/>
          </p:cNvPicPr>
          <p:nvPr/>
        </p:nvPicPr>
        <p:blipFill>
          <a:blip r:embed="rId15"/>
          <a:stretch>
            <a:fillRect/>
          </a:stretch>
        </p:blipFill>
        <p:spPr>
          <a:xfrm>
            <a:off x="3668093" y="5654525"/>
            <a:ext cx="655631" cy="997227"/>
          </a:xfrm>
          <a:prstGeom prst="rect">
            <a:avLst/>
          </a:prstGeom>
        </p:spPr>
      </p:pic>
      <p:pic>
        <p:nvPicPr>
          <p:cNvPr id="16" name="Image 15">
            <a:extLst>
              <a:ext uri="{FF2B5EF4-FFF2-40B4-BE49-F238E27FC236}">
                <a16:creationId xmlns:a16="http://schemas.microsoft.com/office/drawing/2014/main" id="{ABD18B65-DE3C-3842-BB6D-444A674DC42F}"/>
              </a:ext>
            </a:extLst>
          </p:cNvPr>
          <p:cNvPicPr>
            <a:picLocks noChangeAspect="1"/>
          </p:cNvPicPr>
          <p:nvPr/>
        </p:nvPicPr>
        <p:blipFill>
          <a:blip r:embed="rId16"/>
          <a:stretch>
            <a:fillRect/>
          </a:stretch>
        </p:blipFill>
        <p:spPr>
          <a:xfrm>
            <a:off x="6914248" y="5842999"/>
            <a:ext cx="1693665" cy="359904"/>
          </a:xfrm>
          <a:prstGeom prst="rect">
            <a:avLst/>
          </a:prstGeom>
        </p:spPr>
      </p:pic>
      <p:pic>
        <p:nvPicPr>
          <p:cNvPr id="13" name="Image 12">
            <a:extLst>
              <a:ext uri="{FF2B5EF4-FFF2-40B4-BE49-F238E27FC236}">
                <a16:creationId xmlns:a16="http://schemas.microsoft.com/office/drawing/2014/main" id="{B8D18D57-4454-DA47-83CB-7433A93BCBB4}"/>
              </a:ext>
            </a:extLst>
          </p:cNvPr>
          <p:cNvPicPr>
            <a:picLocks noChangeAspect="1"/>
          </p:cNvPicPr>
          <p:nvPr/>
        </p:nvPicPr>
        <p:blipFill>
          <a:blip r:embed="rId17"/>
          <a:stretch>
            <a:fillRect/>
          </a:stretch>
        </p:blipFill>
        <p:spPr>
          <a:xfrm>
            <a:off x="4853278" y="3882485"/>
            <a:ext cx="894507" cy="579262"/>
          </a:xfrm>
          <a:prstGeom prst="rect">
            <a:avLst/>
          </a:prstGeom>
        </p:spPr>
      </p:pic>
    </p:spTree>
    <p:extLst>
      <p:ext uri="{BB962C8B-B14F-4D97-AF65-F5344CB8AC3E}">
        <p14:creationId xmlns:p14="http://schemas.microsoft.com/office/powerpoint/2010/main" val="655323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917146"/>
            <a:ext cx="9143999" cy="4189740"/>
          </a:xfrm>
        </p:spPr>
        <p:txBody>
          <a:bodyPr>
            <a:normAutofit fontScale="92500" lnSpcReduction="20000"/>
          </a:bodyPr>
          <a:lstStyle/>
          <a:p>
            <a:r>
              <a:rPr lang="fr-BE" dirty="0"/>
              <a:t>Conditions de travail et conditions complémentaires :</a:t>
            </a:r>
          </a:p>
          <a:p>
            <a:pPr lvl="1"/>
            <a:r>
              <a:rPr lang="fr-BE" dirty="0"/>
              <a:t>La description du travail à réaliser dans le cadre du télétravail </a:t>
            </a:r>
          </a:p>
          <a:p>
            <a:pPr lvl="1"/>
            <a:r>
              <a:rPr lang="fr-BE" dirty="0"/>
              <a:t>Le département de l’entreprise auquel il est attaché </a:t>
            </a:r>
          </a:p>
          <a:p>
            <a:pPr lvl="1"/>
            <a:r>
              <a:rPr lang="fr-BE" dirty="0"/>
              <a:t>L’identification du supérieur hiérarchique et des personnes à qui s’adresser pour des questions d’ordre privé ou professionnel</a:t>
            </a:r>
          </a:p>
          <a:p>
            <a:pPr lvl="1"/>
            <a:r>
              <a:rPr lang="fr-BE" dirty="0"/>
              <a:t>Les modalités pour faire rapport à cette personne</a:t>
            </a:r>
          </a:p>
          <a:p>
            <a:r>
              <a:rPr lang="fr-BE" dirty="0"/>
              <a:t>Un renvoi vers une CCT sectorielle/d’entreprise ou le règlement de travail suffit.</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39</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Modalités d’exercice</a:t>
            </a:r>
          </a:p>
          <a:p>
            <a:pPr marL="857250" lvl="2" indent="0">
              <a:buNone/>
            </a:pPr>
            <a:r>
              <a:rPr lang="fr-FR" b="1" dirty="0">
                <a:solidFill>
                  <a:schemeClr val="accent2"/>
                </a:solidFill>
              </a:rPr>
              <a:t>2. </a:t>
            </a:r>
            <a:r>
              <a:rPr lang="fr-BE" b="1" dirty="0">
                <a:solidFill>
                  <a:schemeClr val="accent2"/>
                </a:solidFill>
              </a:rPr>
              <a:t>Information du télétravailleur</a:t>
            </a:r>
            <a:endParaRPr lang="fr-BE" dirty="0">
              <a:solidFill>
                <a:schemeClr val="accent2"/>
              </a:solidFill>
            </a:endParaRPr>
          </a:p>
        </p:txBody>
      </p:sp>
      <p:sp>
        <p:nvSpPr>
          <p:cNvPr id="6" name="ZoneTexte 5">
            <a:extLst>
              <a:ext uri="{FF2B5EF4-FFF2-40B4-BE49-F238E27FC236}">
                <a16:creationId xmlns:a16="http://schemas.microsoft.com/office/drawing/2014/main" id="{8AED8E08-27D3-394D-B2C0-2CA7146BAEA3}"/>
              </a:ext>
            </a:extLst>
          </p:cNvPr>
          <p:cNvSpPr txBox="1"/>
          <p:nvPr/>
        </p:nvSpPr>
        <p:spPr>
          <a:xfrm>
            <a:off x="5817332" y="6019264"/>
            <a:ext cx="3101460" cy="369332"/>
          </a:xfrm>
          <a:prstGeom prst="rect">
            <a:avLst/>
          </a:prstGeom>
          <a:noFill/>
        </p:spPr>
        <p:txBody>
          <a:bodyPr wrap="square" rtlCol="0">
            <a:spAutoFit/>
          </a:bodyPr>
          <a:lstStyle/>
          <a:p>
            <a:r>
              <a:rPr lang="fr-BE" b="1" dirty="0">
                <a:solidFill>
                  <a:schemeClr val="accent3"/>
                </a:solidFill>
              </a:rPr>
              <a:t>Art.7 CCT n°85</a:t>
            </a:r>
          </a:p>
        </p:txBody>
      </p:sp>
    </p:spTree>
    <p:extLst>
      <p:ext uri="{BB962C8B-B14F-4D97-AF65-F5344CB8AC3E}">
        <p14:creationId xmlns:p14="http://schemas.microsoft.com/office/powerpoint/2010/main" val="653531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92500" lnSpcReduction="20000"/>
          </a:bodyPr>
          <a:lstStyle/>
          <a:p>
            <a:r>
              <a:rPr lang="fr-BE" dirty="0"/>
              <a:t>Le télétravailleur gère l’organisation de son travail dans le cadre de la </a:t>
            </a:r>
            <a:r>
              <a:rPr lang="fr-BE" dirty="0">
                <a:solidFill>
                  <a:schemeClr val="accent2"/>
                </a:solidFill>
              </a:rPr>
              <a:t>durée du travail </a:t>
            </a:r>
            <a:r>
              <a:rPr lang="fr-BE" dirty="0"/>
              <a:t>applicable dans l’entreprise</a:t>
            </a:r>
          </a:p>
          <a:p>
            <a:pPr lvl="1"/>
            <a:r>
              <a:rPr lang="fr-BE" dirty="0"/>
              <a:t>Souplesse nécessaire !</a:t>
            </a:r>
          </a:p>
          <a:p>
            <a:pPr lvl="1"/>
            <a:r>
              <a:rPr lang="fr-BE" dirty="0"/>
              <a:t>Travailler le nombre d’heures prévues dans l’horaire de télétravail</a:t>
            </a:r>
          </a:p>
          <a:p>
            <a:pPr lvl="1"/>
            <a:r>
              <a:rPr lang="fr-BE" dirty="0"/>
              <a:t>Plage de disponibilité du télétravailleur à fixer</a:t>
            </a:r>
          </a:p>
          <a:p>
            <a:r>
              <a:rPr lang="fr-BE" dirty="0"/>
              <a:t>Le télétravailleur est soumis à la </a:t>
            </a:r>
            <a:r>
              <a:rPr lang="fr-BE" dirty="0">
                <a:solidFill>
                  <a:schemeClr val="accent2"/>
                </a:solidFill>
              </a:rPr>
              <a:t>même charge de travail </a:t>
            </a:r>
            <a:r>
              <a:rPr lang="fr-BE" dirty="0"/>
              <a:t>et aux </a:t>
            </a:r>
            <a:r>
              <a:rPr lang="fr-BE" dirty="0">
                <a:solidFill>
                  <a:schemeClr val="accent2"/>
                </a:solidFill>
              </a:rPr>
              <a:t>même critères de résultats </a:t>
            </a:r>
            <a:r>
              <a:rPr lang="fr-BE" dirty="0"/>
              <a:t>qu’un travailleur travaillant dans les locaux de </a:t>
            </a:r>
            <a:r>
              <a:rPr lang="fr-BE" dirty="0" err="1"/>
              <a:t>l’asbl</a:t>
            </a:r>
            <a:endParaRPr lang="fr-FR"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40</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Modalités d’exercice</a:t>
            </a:r>
          </a:p>
          <a:p>
            <a:pPr marL="857250" lvl="2" indent="0">
              <a:buNone/>
            </a:pPr>
            <a:r>
              <a:rPr lang="fr-FR" b="1" dirty="0">
                <a:solidFill>
                  <a:schemeClr val="accent2"/>
                </a:solidFill>
              </a:rPr>
              <a:t>3. Organisation du travail</a:t>
            </a:r>
            <a:endParaRPr lang="fr-BE" dirty="0">
              <a:solidFill>
                <a:schemeClr val="accent2"/>
              </a:solidFill>
            </a:endParaRPr>
          </a:p>
        </p:txBody>
      </p:sp>
      <p:sp>
        <p:nvSpPr>
          <p:cNvPr id="6" name="ZoneTexte 5">
            <a:extLst>
              <a:ext uri="{FF2B5EF4-FFF2-40B4-BE49-F238E27FC236}">
                <a16:creationId xmlns:a16="http://schemas.microsoft.com/office/drawing/2014/main" id="{8AED8E08-27D3-394D-B2C0-2CA7146BAEA3}"/>
              </a:ext>
            </a:extLst>
          </p:cNvPr>
          <p:cNvSpPr txBox="1"/>
          <p:nvPr/>
        </p:nvSpPr>
        <p:spPr>
          <a:xfrm>
            <a:off x="5817332" y="5562059"/>
            <a:ext cx="3101460" cy="369332"/>
          </a:xfrm>
          <a:prstGeom prst="rect">
            <a:avLst/>
          </a:prstGeom>
          <a:noFill/>
        </p:spPr>
        <p:txBody>
          <a:bodyPr wrap="square" rtlCol="0">
            <a:spAutoFit/>
          </a:bodyPr>
          <a:lstStyle/>
          <a:p>
            <a:r>
              <a:rPr lang="fr-BE" b="1" dirty="0">
                <a:solidFill>
                  <a:schemeClr val="accent3"/>
                </a:solidFill>
              </a:rPr>
              <a:t>Art.8, §1 et 2 CCT n°85</a:t>
            </a:r>
          </a:p>
        </p:txBody>
      </p:sp>
    </p:spTree>
    <p:extLst>
      <p:ext uri="{BB962C8B-B14F-4D97-AF65-F5344CB8AC3E}">
        <p14:creationId xmlns:p14="http://schemas.microsoft.com/office/powerpoint/2010/main" val="2239334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92500" lnSpcReduction="10000"/>
          </a:bodyPr>
          <a:lstStyle/>
          <a:p>
            <a:r>
              <a:rPr lang="fr-BE" dirty="0"/>
              <a:t>Les télétravailleurs ont les </a:t>
            </a:r>
            <a:r>
              <a:rPr lang="fr-BE" dirty="0">
                <a:solidFill>
                  <a:schemeClr val="accent2"/>
                </a:solidFill>
              </a:rPr>
              <a:t>mêmes droits à la formation </a:t>
            </a:r>
            <a:r>
              <a:rPr lang="fr-BE" dirty="0"/>
              <a:t>et aux </a:t>
            </a:r>
            <a:r>
              <a:rPr lang="fr-BE" dirty="0">
                <a:solidFill>
                  <a:schemeClr val="accent2"/>
                </a:solidFill>
              </a:rPr>
              <a:t>possibilités de carrières </a:t>
            </a:r>
            <a:r>
              <a:rPr lang="fr-BE" dirty="0"/>
              <a:t>que les travailleurs ordinaires</a:t>
            </a:r>
          </a:p>
          <a:p>
            <a:r>
              <a:rPr lang="fr-BE" dirty="0"/>
              <a:t>Le télétravailleur </a:t>
            </a:r>
            <a:r>
              <a:rPr lang="fr-BE" b="1" u="sng" dirty="0"/>
              <a:t>doit recevoir </a:t>
            </a:r>
            <a:r>
              <a:rPr lang="fr-BE" dirty="0"/>
              <a:t>une formation sur :</a:t>
            </a:r>
          </a:p>
          <a:p>
            <a:pPr lvl="1"/>
            <a:r>
              <a:rPr lang="fr-BE" dirty="0"/>
              <a:t>Les équipements techniques mis à sa disposition</a:t>
            </a:r>
          </a:p>
          <a:p>
            <a:pPr lvl="1"/>
            <a:r>
              <a:rPr lang="fr-BE" dirty="0"/>
              <a:t>Les caractéristiques du télétravail structurel</a:t>
            </a:r>
          </a:p>
          <a:p>
            <a:r>
              <a:rPr lang="fr-BE" dirty="0"/>
              <a:t>Le supérieur hiérarchique et les collègues du télétravailleur </a:t>
            </a:r>
            <a:r>
              <a:rPr lang="fr-BE" b="1" u="sng" dirty="0"/>
              <a:t>peuvent</a:t>
            </a:r>
            <a:r>
              <a:rPr lang="fr-BE" dirty="0"/>
              <a:t> suivre une formation relative au télétravail structurel</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41</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Modalités d’exercice</a:t>
            </a:r>
          </a:p>
          <a:p>
            <a:pPr marL="857250" lvl="2" indent="0">
              <a:buNone/>
            </a:pPr>
            <a:r>
              <a:rPr lang="fr-FR" b="1" dirty="0">
                <a:solidFill>
                  <a:schemeClr val="accent2"/>
                </a:solidFill>
              </a:rPr>
              <a:t>4. </a:t>
            </a:r>
            <a:r>
              <a:rPr lang="fr-BE" b="1" dirty="0">
                <a:solidFill>
                  <a:schemeClr val="accent2"/>
                </a:solidFill>
              </a:rPr>
              <a:t>Télétravail et formation</a:t>
            </a:r>
            <a:endParaRPr lang="fr-BE" dirty="0">
              <a:solidFill>
                <a:schemeClr val="accent2"/>
              </a:solidFill>
            </a:endParaRPr>
          </a:p>
        </p:txBody>
      </p:sp>
      <p:sp>
        <p:nvSpPr>
          <p:cNvPr id="5" name="ZoneTexte 4">
            <a:extLst>
              <a:ext uri="{FF2B5EF4-FFF2-40B4-BE49-F238E27FC236}">
                <a16:creationId xmlns:a16="http://schemas.microsoft.com/office/drawing/2014/main" id="{3A95802A-DD89-1548-A2E5-D0CABB1F8811}"/>
              </a:ext>
            </a:extLst>
          </p:cNvPr>
          <p:cNvSpPr txBox="1"/>
          <p:nvPr/>
        </p:nvSpPr>
        <p:spPr>
          <a:xfrm>
            <a:off x="5817332" y="5876387"/>
            <a:ext cx="3101460" cy="369332"/>
          </a:xfrm>
          <a:prstGeom prst="rect">
            <a:avLst/>
          </a:prstGeom>
          <a:noFill/>
        </p:spPr>
        <p:txBody>
          <a:bodyPr wrap="square" rtlCol="0">
            <a:spAutoFit/>
          </a:bodyPr>
          <a:lstStyle/>
          <a:p>
            <a:r>
              <a:rPr lang="fr-BE" b="1" dirty="0">
                <a:solidFill>
                  <a:schemeClr val="accent3"/>
                </a:solidFill>
              </a:rPr>
              <a:t>Art.16 CCT n°85</a:t>
            </a:r>
          </a:p>
        </p:txBody>
      </p:sp>
    </p:spTree>
    <p:extLst>
      <p:ext uri="{BB962C8B-B14F-4D97-AF65-F5344CB8AC3E}">
        <p14:creationId xmlns:p14="http://schemas.microsoft.com/office/powerpoint/2010/main" val="2939334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structurel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p:txBody>
          <a:bodyPr>
            <a:normAutofit fontScale="92500" lnSpcReduction="20000"/>
          </a:bodyPr>
          <a:lstStyle/>
          <a:p>
            <a:pPr marL="514350" indent="-514350">
              <a:buClr>
                <a:schemeClr val="accent3"/>
              </a:buClr>
              <a:buFont typeface="+mj-lt"/>
              <a:buAutoNum type="arabicPeriod"/>
            </a:pPr>
            <a:r>
              <a:rPr lang="fr-FR" dirty="0"/>
              <a:t>Définition légale</a:t>
            </a:r>
          </a:p>
          <a:p>
            <a:pPr marL="514350" indent="-514350">
              <a:buClr>
                <a:schemeClr val="accent3"/>
              </a:buClr>
              <a:buFont typeface="+mj-lt"/>
              <a:buAutoNum type="arabicPeriod"/>
            </a:pPr>
            <a:r>
              <a:rPr lang="fr-FR" dirty="0"/>
              <a:t>Caractéristiques</a:t>
            </a:r>
          </a:p>
          <a:p>
            <a:pPr marL="514350" indent="-514350">
              <a:buClr>
                <a:schemeClr val="accent3"/>
              </a:buClr>
              <a:buFont typeface="+mj-lt"/>
              <a:buAutoNum type="arabicPeriod"/>
            </a:pPr>
            <a:r>
              <a:rPr lang="fr-FR" dirty="0"/>
              <a:t>Travailleurs concernés</a:t>
            </a:r>
          </a:p>
          <a:p>
            <a:pPr marL="514350" indent="-514350">
              <a:buClr>
                <a:schemeClr val="accent3"/>
              </a:buClr>
              <a:buFont typeface="+mj-lt"/>
              <a:buAutoNum type="arabicPeriod"/>
            </a:pPr>
            <a:r>
              <a:rPr lang="fr-FR" dirty="0"/>
              <a:t>Modalités d’exercice</a:t>
            </a:r>
          </a:p>
          <a:p>
            <a:pPr marL="514350" indent="-514350">
              <a:buClr>
                <a:schemeClr val="accent3"/>
              </a:buClr>
              <a:buFont typeface="+mj-lt"/>
              <a:buAutoNum type="arabicPeriod"/>
            </a:pPr>
            <a:r>
              <a:rPr lang="fr-FR" dirty="0">
                <a:solidFill>
                  <a:schemeClr val="accent2"/>
                </a:solidFill>
              </a:rPr>
              <a:t>Mise en œuvre du télétravail structurel </a:t>
            </a:r>
          </a:p>
          <a:p>
            <a:pPr marL="914400" lvl="1" indent="-514350">
              <a:buClr>
                <a:schemeClr val="accent2"/>
              </a:buClr>
              <a:buFont typeface="+mj-lt"/>
              <a:buAutoNum type="arabicPeriod"/>
            </a:pPr>
            <a:r>
              <a:rPr lang="fr-FR" dirty="0"/>
              <a:t>Comment mettre en œuvre le télétravail structurel ?</a:t>
            </a:r>
          </a:p>
          <a:p>
            <a:pPr marL="914400" lvl="1" indent="-514350">
              <a:buClr>
                <a:schemeClr val="accent2"/>
              </a:buClr>
              <a:buFont typeface="+mj-lt"/>
              <a:buAutoNum type="arabicPeriod"/>
            </a:pPr>
            <a:r>
              <a:rPr lang="fr-FR" dirty="0"/>
              <a:t>À partir de quand mettre en œuvre le télétravail structurel ?</a:t>
            </a:r>
          </a:p>
          <a:p>
            <a:pPr marL="914400" lvl="1" indent="-514350">
              <a:buClr>
                <a:schemeClr val="accent2"/>
              </a:buClr>
              <a:buFont typeface="+mj-lt"/>
              <a:buAutoNum type="arabicPeriod"/>
            </a:pPr>
            <a:r>
              <a:rPr lang="fr-FR" dirty="0"/>
              <a:t>Que doit mentionner l’écrit ?</a:t>
            </a:r>
          </a:p>
          <a:p>
            <a:pPr marL="914400" lvl="1" indent="-514350">
              <a:buClr>
                <a:schemeClr val="accent2"/>
              </a:buClr>
              <a:buFont typeface="+mj-lt"/>
              <a:buAutoNum type="arabicPeriod"/>
            </a:pPr>
            <a:r>
              <a:rPr lang="fr-FR" dirty="0"/>
              <a:t>Sanction à défaut d’écrit</a:t>
            </a:r>
          </a:p>
          <a:p>
            <a:pPr marL="0" indent="0">
              <a:buNone/>
            </a:pPr>
            <a:endParaRPr lang="fr-FR" dirty="0"/>
          </a:p>
          <a:p>
            <a:pPr marL="514350" indent="-51435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42</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1</a:t>
            </a:r>
          </a:p>
        </p:txBody>
      </p:sp>
      <p:sp>
        <p:nvSpPr>
          <p:cNvPr id="6" name="ZoneTexte 5">
            <a:extLst>
              <a:ext uri="{FF2B5EF4-FFF2-40B4-BE49-F238E27FC236}">
                <a16:creationId xmlns:a16="http://schemas.microsoft.com/office/drawing/2014/main" id="{3C8CF81F-3B15-F842-AFF2-F48FB81D8FDA}"/>
              </a:ext>
            </a:extLst>
          </p:cNvPr>
          <p:cNvSpPr txBox="1"/>
          <p:nvPr/>
        </p:nvSpPr>
        <p:spPr>
          <a:xfrm>
            <a:off x="5817332" y="5562059"/>
            <a:ext cx="3101460" cy="646331"/>
          </a:xfrm>
          <a:prstGeom prst="rect">
            <a:avLst/>
          </a:prstGeom>
          <a:noFill/>
        </p:spPr>
        <p:txBody>
          <a:bodyPr wrap="square" rtlCol="0">
            <a:spAutoFit/>
          </a:bodyPr>
          <a:lstStyle/>
          <a:p>
            <a:r>
              <a:rPr lang="fr-BE" b="1" dirty="0">
                <a:solidFill>
                  <a:schemeClr val="accent3"/>
                </a:solidFill>
              </a:rPr>
              <a:t>CCT n°85 du 9 novembre 2005</a:t>
            </a:r>
          </a:p>
        </p:txBody>
      </p:sp>
    </p:spTree>
    <p:extLst>
      <p:ext uri="{BB962C8B-B14F-4D97-AF65-F5344CB8AC3E}">
        <p14:creationId xmlns:p14="http://schemas.microsoft.com/office/powerpoint/2010/main" val="1756205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C4EA10AC-B6D0-B344-9C81-E46665609172}"/>
              </a:ext>
            </a:extLst>
          </p:cNvPr>
          <p:cNvGraphicFramePr>
            <a:graphicFrameLocks noGrp="1"/>
          </p:cNvGraphicFramePr>
          <p:nvPr>
            <p:ph idx="1"/>
          </p:nvPr>
        </p:nvGraphicFramePr>
        <p:xfrm>
          <a:off x="457200" y="1600201"/>
          <a:ext cx="8025618" cy="4386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43</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5"/>
            </a:pPr>
            <a:r>
              <a:rPr lang="fr-FR" b="1" dirty="0">
                <a:solidFill>
                  <a:schemeClr val="accent3"/>
                </a:solidFill>
              </a:rPr>
              <a:t>Mise en œuvre du télétravail structurel</a:t>
            </a:r>
          </a:p>
          <a:p>
            <a:pPr marL="857250" lvl="2" indent="0">
              <a:buNone/>
            </a:pPr>
            <a:r>
              <a:rPr lang="nl-BE" b="1" dirty="0">
                <a:solidFill>
                  <a:schemeClr val="accent2"/>
                </a:solidFill>
              </a:rPr>
              <a:t>1. Comment mettre en oeuvre le télétravail structurel ?</a:t>
            </a:r>
            <a:endParaRPr lang="fr-BE" dirty="0">
              <a:solidFill>
                <a:schemeClr val="accent2"/>
              </a:solidFill>
            </a:endParaRPr>
          </a:p>
        </p:txBody>
      </p:sp>
      <p:sp>
        <p:nvSpPr>
          <p:cNvPr id="6" name="ZoneTexte 5">
            <a:extLst>
              <a:ext uri="{FF2B5EF4-FFF2-40B4-BE49-F238E27FC236}">
                <a16:creationId xmlns:a16="http://schemas.microsoft.com/office/drawing/2014/main" id="{3A252184-CD35-F24A-AD74-FABB0A0D95AC}"/>
              </a:ext>
            </a:extLst>
          </p:cNvPr>
          <p:cNvSpPr txBox="1"/>
          <p:nvPr/>
        </p:nvSpPr>
        <p:spPr>
          <a:xfrm>
            <a:off x="7136070" y="5987018"/>
            <a:ext cx="3101460" cy="369332"/>
          </a:xfrm>
          <a:prstGeom prst="rect">
            <a:avLst/>
          </a:prstGeom>
          <a:noFill/>
        </p:spPr>
        <p:txBody>
          <a:bodyPr wrap="square" rtlCol="0">
            <a:spAutoFit/>
          </a:bodyPr>
          <a:lstStyle/>
          <a:p>
            <a:r>
              <a:rPr lang="fr-BE" b="1" dirty="0">
                <a:solidFill>
                  <a:schemeClr val="accent3"/>
                </a:solidFill>
              </a:rPr>
              <a:t>Art.6 CCT n°85</a:t>
            </a:r>
          </a:p>
        </p:txBody>
      </p:sp>
    </p:spTree>
    <p:extLst>
      <p:ext uri="{BB962C8B-B14F-4D97-AF65-F5344CB8AC3E}">
        <p14:creationId xmlns:p14="http://schemas.microsoft.com/office/powerpoint/2010/main" val="1554812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44</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5"/>
            </a:pPr>
            <a:r>
              <a:rPr lang="fr-FR" b="1" dirty="0">
                <a:solidFill>
                  <a:schemeClr val="accent3"/>
                </a:solidFill>
              </a:rPr>
              <a:t>Mise en œuvre du télétravail structurel</a:t>
            </a:r>
          </a:p>
          <a:p>
            <a:pPr marL="857250" lvl="2" indent="0">
              <a:buNone/>
            </a:pPr>
            <a:r>
              <a:rPr lang="nl-BE" b="1" dirty="0">
                <a:solidFill>
                  <a:schemeClr val="accent2"/>
                </a:solidFill>
              </a:rPr>
              <a:t>2. À partir de quand mettre en oeuvre le télétravail structurel ?</a:t>
            </a:r>
          </a:p>
          <a:p>
            <a:pPr marL="857250" lvl="2" indent="0">
              <a:buNone/>
            </a:pPr>
            <a:endParaRPr lang="fr-BE" dirty="0">
              <a:solidFill>
                <a:schemeClr val="accent2"/>
              </a:solidFill>
            </a:endParaRPr>
          </a:p>
        </p:txBody>
      </p:sp>
      <p:sp>
        <p:nvSpPr>
          <p:cNvPr id="6" name="ZoneTexte 5">
            <a:extLst>
              <a:ext uri="{FF2B5EF4-FFF2-40B4-BE49-F238E27FC236}">
                <a16:creationId xmlns:a16="http://schemas.microsoft.com/office/drawing/2014/main" id="{24C61D9D-EBE2-1344-851F-ACD01A664577}"/>
              </a:ext>
            </a:extLst>
          </p:cNvPr>
          <p:cNvSpPr txBox="1"/>
          <p:nvPr/>
        </p:nvSpPr>
        <p:spPr>
          <a:xfrm>
            <a:off x="5886423" y="5871505"/>
            <a:ext cx="3101460" cy="369332"/>
          </a:xfrm>
          <a:prstGeom prst="rect">
            <a:avLst/>
          </a:prstGeom>
          <a:noFill/>
        </p:spPr>
        <p:txBody>
          <a:bodyPr wrap="square" rtlCol="0">
            <a:spAutoFit/>
          </a:bodyPr>
          <a:lstStyle/>
          <a:p>
            <a:r>
              <a:rPr lang="fr-BE" b="1" dirty="0">
                <a:solidFill>
                  <a:schemeClr val="accent3"/>
                </a:solidFill>
              </a:rPr>
              <a:t>Art.5 et 17 CCT n°85</a:t>
            </a:r>
          </a:p>
        </p:txBody>
      </p:sp>
      <p:sp>
        <p:nvSpPr>
          <p:cNvPr id="19" name="Espace réservé du contenu 2">
            <a:extLst>
              <a:ext uri="{FF2B5EF4-FFF2-40B4-BE49-F238E27FC236}">
                <a16:creationId xmlns:a16="http://schemas.microsoft.com/office/drawing/2014/main" id="{6614AF35-2417-2296-CBC4-37C27BEDA499}"/>
              </a:ext>
            </a:extLst>
          </p:cNvPr>
          <p:cNvSpPr>
            <a:spLocks noGrp="1"/>
          </p:cNvSpPr>
          <p:nvPr>
            <p:ph idx="1"/>
          </p:nvPr>
        </p:nvSpPr>
        <p:spPr>
          <a:xfrm>
            <a:off x="154259" y="1731539"/>
            <a:ext cx="8835482" cy="4082210"/>
          </a:xfrm>
        </p:spPr>
        <p:txBody>
          <a:bodyPr>
            <a:normAutofit/>
          </a:bodyPr>
          <a:lstStyle/>
          <a:p>
            <a:r>
              <a:rPr lang="fr-BE" dirty="0"/>
              <a:t>Au plus tard lorsque le télétravailleur commence l’exécution de sa convention</a:t>
            </a:r>
          </a:p>
          <a:p>
            <a:pPr lvl="1"/>
            <a:r>
              <a:rPr lang="fr-BE" dirty="0"/>
              <a:t>Début de la relation de travail</a:t>
            </a:r>
          </a:p>
          <a:p>
            <a:pPr lvl="1"/>
            <a:r>
              <a:rPr lang="fr-BE" dirty="0"/>
              <a:t>En cours de contrat</a:t>
            </a:r>
          </a:p>
        </p:txBody>
      </p:sp>
    </p:spTree>
    <p:extLst>
      <p:ext uri="{BB962C8B-B14F-4D97-AF65-F5344CB8AC3E}">
        <p14:creationId xmlns:p14="http://schemas.microsoft.com/office/powerpoint/2010/main" val="3975762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r>
              <a:rPr lang="fr-BE" dirty="0"/>
              <a:t>Si le télétravail est introduit </a:t>
            </a:r>
            <a:r>
              <a:rPr lang="fr-BE" b="1" u="sng" dirty="0"/>
              <a:t>pour la première fois</a:t>
            </a:r>
            <a:r>
              <a:rPr lang="fr-BE" dirty="0"/>
              <a:t> dans l’entreprise, l’employeur devra informer et consulter les représentants des travailleurs de cette introduction (</a:t>
            </a:r>
            <a:r>
              <a:rPr lang="fr-BE" dirty="0">
                <a:solidFill>
                  <a:schemeClr val="accent2"/>
                </a:solidFill>
              </a:rPr>
              <a:t>pour </a:t>
            </a:r>
            <a:r>
              <a:rPr lang="fr-BE" dirty="0" err="1">
                <a:solidFill>
                  <a:schemeClr val="accent2"/>
                </a:solidFill>
              </a:rPr>
              <a:t>asbl</a:t>
            </a:r>
            <a:r>
              <a:rPr lang="fr-BE" dirty="0">
                <a:solidFill>
                  <a:schemeClr val="accent2"/>
                </a:solidFill>
              </a:rPr>
              <a:t> de plus de 50 travailleurs !</a:t>
            </a:r>
            <a:r>
              <a:rPr lang="fr-BE" dirty="0"/>
              <a:t>)</a:t>
            </a:r>
          </a:p>
          <a:p>
            <a:pPr lvl="1"/>
            <a:r>
              <a:rPr lang="fr-BE" dirty="0"/>
              <a:t>Négociation points par points</a:t>
            </a:r>
          </a:p>
          <a:p>
            <a:pPr lvl="1"/>
            <a:r>
              <a:rPr lang="fr-BE" dirty="0"/>
              <a:t>L’employeur propose un cadre et celui-ci est ensuite discuté</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45</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5"/>
            </a:pPr>
            <a:r>
              <a:rPr lang="fr-FR" b="1" dirty="0">
                <a:solidFill>
                  <a:schemeClr val="accent3"/>
                </a:solidFill>
              </a:rPr>
              <a:t>Mise en œuvre du télétravail structurel</a:t>
            </a:r>
          </a:p>
          <a:p>
            <a:pPr marL="857250" lvl="2" indent="0">
              <a:buNone/>
            </a:pPr>
            <a:r>
              <a:rPr lang="nl-BE" b="1" dirty="0">
                <a:solidFill>
                  <a:schemeClr val="accent2"/>
                </a:solidFill>
              </a:rPr>
              <a:t>2. À partir de quand mettre en oeuvre le télétravail structurel ?</a:t>
            </a:r>
            <a:endParaRPr lang="fr-BE" dirty="0">
              <a:solidFill>
                <a:schemeClr val="accent2"/>
              </a:solidFill>
            </a:endParaRPr>
          </a:p>
        </p:txBody>
      </p:sp>
      <p:sp>
        <p:nvSpPr>
          <p:cNvPr id="6" name="ZoneTexte 5">
            <a:extLst>
              <a:ext uri="{FF2B5EF4-FFF2-40B4-BE49-F238E27FC236}">
                <a16:creationId xmlns:a16="http://schemas.microsoft.com/office/drawing/2014/main" id="{3A252184-CD35-F24A-AD74-FABB0A0D95AC}"/>
              </a:ext>
            </a:extLst>
          </p:cNvPr>
          <p:cNvSpPr txBox="1"/>
          <p:nvPr/>
        </p:nvSpPr>
        <p:spPr>
          <a:xfrm>
            <a:off x="5886423" y="5871505"/>
            <a:ext cx="3101460" cy="369332"/>
          </a:xfrm>
          <a:prstGeom prst="rect">
            <a:avLst/>
          </a:prstGeom>
          <a:noFill/>
        </p:spPr>
        <p:txBody>
          <a:bodyPr wrap="square" rtlCol="0">
            <a:spAutoFit/>
          </a:bodyPr>
          <a:lstStyle/>
          <a:p>
            <a:r>
              <a:rPr lang="fr-BE" b="1" dirty="0">
                <a:solidFill>
                  <a:schemeClr val="accent3"/>
                </a:solidFill>
              </a:rPr>
              <a:t>Art.5 et 17 CCT n°85</a:t>
            </a:r>
          </a:p>
        </p:txBody>
      </p:sp>
    </p:spTree>
    <p:extLst>
      <p:ext uri="{BB962C8B-B14F-4D97-AF65-F5344CB8AC3E}">
        <p14:creationId xmlns:p14="http://schemas.microsoft.com/office/powerpoint/2010/main" val="1646503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DF5C13C3-22D1-F64F-81A1-E031C2E71C49}"/>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46</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5"/>
            </a:pPr>
            <a:r>
              <a:rPr lang="fr-FR" b="1" dirty="0">
                <a:solidFill>
                  <a:schemeClr val="accent3"/>
                </a:solidFill>
              </a:rPr>
              <a:t>Mise en œuvre du télétravail structurel</a:t>
            </a:r>
          </a:p>
          <a:p>
            <a:pPr marL="857250" lvl="2" indent="0">
              <a:buNone/>
            </a:pPr>
            <a:r>
              <a:rPr lang="nl-BE" b="1" dirty="0">
                <a:solidFill>
                  <a:schemeClr val="accent2"/>
                </a:solidFill>
              </a:rPr>
              <a:t>Vision globale</a:t>
            </a:r>
            <a:endParaRPr lang="fr-BE" dirty="0">
              <a:solidFill>
                <a:schemeClr val="accent2"/>
              </a:solidFill>
            </a:endParaRPr>
          </a:p>
        </p:txBody>
      </p:sp>
    </p:spTree>
    <p:extLst>
      <p:ext uri="{BB962C8B-B14F-4D97-AF65-F5344CB8AC3E}">
        <p14:creationId xmlns:p14="http://schemas.microsoft.com/office/powerpoint/2010/main" val="1723402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92500" lnSpcReduction="20000"/>
          </a:bodyPr>
          <a:lstStyle/>
          <a:p>
            <a:r>
              <a:rPr lang="fr-BE" dirty="0"/>
              <a:t>L’écrit </a:t>
            </a:r>
            <a:r>
              <a:rPr lang="fr-BE" b="1" u="sng" dirty="0"/>
              <a:t>doit</a:t>
            </a:r>
            <a:r>
              <a:rPr lang="fr-BE" dirty="0"/>
              <a:t> mentionner </a:t>
            </a:r>
            <a:r>
              <a:rPr lang="fr-BE" b="1" u="sng" dirty="0"/>
              <a:t>au minimum </a:t>
            </a:r>
            <a:r>
              <a:rPr lang="fr-BE" dirty="0"/>
              <a:t>:</a:t>
            </a:r>
          </a:p>
          <a:p>
            <a:pPr lvl="1"/>
            <a:r>
              <a:rPr lang="fr-BE" dirty="0"/>
              <a:t>Les moments où le télétravailleur doit être joignable et par quels moyens : </a:t>
            </a:r>
          </a:p>
          <a:p>
            <a:pPr lvl="2"/>
            <a:r>
              <a:rPr lang="fr-BE" dirty="0"/>
              <a:t>Plages horaires déterminées où le travailleur doit être joignable (par email, téléphone …). </a:t>
            </a:r>
          </a:p>
          <a:p>
            <a:pPr lvl="2"/>
            <a:r>
              <a:rPr lang="fr-BE" dirty="0"/>
              <a:t>Limitations possibles (ex. : réunion, tâche intellectuelle nécessitant de pouvoir se concentrer et travailler au calme)</a:t>
            </a:r>
          </a:p>
          <a:p>
            <a:pPr lvl="1"/>
            <a:r>
              <a:rPr lang="fr-BE" dirty="0"/>
              <a:t>Les moments où le télétravailleur peut faire appel à un support technique</a:t>
            </a:r>
          </a:p>
          <a:p>
            <a:pPr lvl="1"/>
            <a:r>
              <a:rPr lang="fr-BE" dirty="0"/>
              <a:t>Les modalités de prise en charge par l’employeur des frais liés au télétravail </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47</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5"/>
            </a:pPr>
            <a:r>
              <a:rPr lang="fr-FR" b="1" dirty="0">
                <a:solidFill>
                  <a:schemeClr val="accent3"/>
                </a:solidFill>
              </a:rPr>
              <a:t>Mise en œuvre du télétravail structurel</a:t>
            </a:r>
          </a:p>
          <a:p>
            <a:pPr marL="857250" lvl="2" indent="0">
              <a:buNone/>
            </a:pPr>
            <a:r>
              <a:rPr lang="fr-FR" b="1" dirty="0">
                <a:solidFill>
                  <a:schemeClr val="accent2"/>
                </a:solidFill>
              </a:rPr>
              <a:t>3. </a:t>
            </a:r>
            <a:r>
              <a:rPr lang="fr-BE" b="1" dirty="0">
                <a:solidFill>
                  <a:schemeClr val="accent2"/>
                </a:solidFill>
              </a:rPr>
              <a:t>Que doit mentionner l’écrit ?</a:t>
            </a:r>
            <a:endParaRPr lang="fr-BE" dirty="0">
              <a:solidFill>
                <a:schemeClr val="accent2"/>
              </a:solidFill>
            </a:endParaRPr>
          </a:p>
        </p:txBody>
      </p:sp>
      <p:sp>
        <p:nvSpPr>
          <p:cNvPr id="6" name="ZoneTexte 5">
            <a:extLst>
              <a:ext uri="{FF2B5EF4-FFF2-40B4-BE49-F238E27FC236}">
                <a16:creationId xmlns:a16="http://schemas.microsoft.com/office/drawing/2014/main" id="{3A252184-CD35-F24A-AD74-FABB0A0D95AC}"/>
              </a:ext>
            </a:extLst>
          </p:cNvPr>
          <p:cNvSpPr txBox="1"/>
          <p:nvPr/>
        </p:nvSpPr>
        <p:spPr>
          <a:xfrm>
            <a:off x="5886423" y="5871505"/>
            <a:ext cx="3101460" cy="369332"/>
          </a:xfrm>
          <a:prstGeom prst="rect">
            <a:avLst/>
          </a:prstGeom>
          <a:noFill/>
        </p:spPr>
        <p:txBody>
          <a:bodyPr wrap="square" rtlCol="0">
            <a:spAutoFit/>
          </a:bodyPr>
          <a:lstStyle/>
          <a:p>
            <a:r>
              <a:rPr lang="fr-BE" b="1" dirty="0">
                <a:solidFill>
                  <a:schemeClr val="accent3"/>
                </a:solidFill>
              </a:rPr>
              <a:t>Art.6, §2 CCT n°85</a:t>
            </a:r>
          </a:p>
        </p:txBody>
      </p:sp>
    </p:spTree>
    <p:extLst>
      <p:ext uri="{BB962C8B-B14F-4D97-AF65-F5344CB8AC3E}">
        <p14:creationId xmlns:p14="http://schemas.microsoft.com/office/powerpoint/2010/main" val="3093354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lnSpcReduction="10000"/>
          </a:bodyPr>
          <a:lstStyle/>
          <a:p>
            <a:r>
              <a:rPr lang="fr-BE" dirty="0"/>
              <a:t>L’écrit </a:t>
            </a:r>
            <a:r>
              <a:rPr lang="fr-BE" b="1" u="sng" dirty="0"/>
              <a:t>doit</a:t>
            </a:r>
            <a:r>
              <a:rPr lang="fr-BE" dirty="0"/>
              <a:t> mentionner au minimum :</a:t>
            </a:r>
          </a:p>
          <a:p>
            <a:pPr lvl="1"/>
            <a:r>
              <a:rPr lang="fr-BE" dirty="0"/>
              <a:t>Le ou les lieux où le télétravail sera exécuté (choix du télétravailleur)</a:t>
            </a:r>
          </a:p>
          <a:p>
            <a:pPr lvl="1"/>
            <a:r>
              <a:rPr lang="fr-BE" dirty="0"/>
              <a:t>Les conditions et modalités du retour au travail en présentiel (si une des parties ne souhaite pas maintenir le télétravail)</a:t>
            </a:r>
          </a:p>
          <a:p>
            <a:pPr lvl="1"/>
            <a:r>
              <a:rPr lang="fr-BE" dirty="0"/>
              <a:t>La fréquence du télétravail , le nombre de jours de télétravail et le nombre de jours/heures de présence dans </a:t>
            </a:r>
            <a:r>
              <a:rPr lang="fr-BE" dirty="0" err="1"/>
              <a:t>l’asbl</a:t>
            </a:r>
            <a:endParaRPr lang="fr-BE"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48</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5"/>
            </a:pPr>
            <a:r>
              <a:rPr lang="fr-FR" b="1" dirty="0">
                <a:solidFill>
                  <a:schemeClr val="accent3"/>
                </a:solidFill>
              </a:rPr>
              <a:t>Mise en œuvre du télétravail structurel</a:t>
            </a:r>
          </a:p>
          <a:p>
            <a:pPr marL="857250" lvl="2" indent="0">
              <a:buNone/>
            </a:pPr>
            <a:r>
              <a:rPr lang="fr-FR" b="1" dirty="0">
                <a:solidFill>
                  <a:schemeClr val="accent2"/>
                </a:solidFill>
              </a:rPr>
              <a:t>3. </a:t>
            </a:r>
            <a:r>
              <a:rPr lang="fr-BE" b="1" dirty="0">
                <a:solidFill>
                  <a:schemeClr val="accent2"/>
                </a:solidFill>
              </a:rPr>
              <a:t>Que doit mentionner l’écrit ?</a:t>
            </a:r>
            <a:endParaRPr lang="fr-BE" dirty="0">
              <a:solidFill>
                <a:schemeClr val="accent2"/>
              </a:solidFill>
            </a:endParaRPr>
          </a:p>
        </p:txBody>
      </p:sp>
      <p:sp>
        <p:nvSpPr>
          <p:cNvPr id="6" name="ZoneTexte 5">
            <a:extLst>
              <a:ext uri="{FF2B5EF4-FFF2-40B4-BE49-F238E27FC236}">
                <a16:creationId xmlns:a16="http://schemas.microsoft.com/office/drawing/2014/main" id="{3A252184-CD35-F24A-AD74-FABB0A0D95AC}"/>
              </a:ext>
            </a:extLst>
          </p:cNvPr>
          <p:cNvSpPr txBox="1"/>
          <p:nvPr/>
        </p:nvSpPr>
        <p:spPr>
          <a:xfrm>
            <a:off x="5886423" y="5871505"/>
            <a:ext cx="3101460" cy="369332"/>
          </a:xfrm>
          <a:prstGeom prst="rect">
            <a:avLst/>
          </a:prstGeom>
          <a:noFill/>
        </p:spPr>
        <p:txBody>
          <a:bodyPr wrap="square" rtlCol="0">
            <a:spAutoFit/>
          </a:bodyPr>
          <a:lstStyle/>
          <a:p>
            <a:r>
              <a:rPr lang="fr-BE" b="1" dirty="0">
                <a:solidFill>
                  <a:schemeClr val="accent3"/>
                </a:solidFill>
              </a:rPr>
              <a:t>Art.6, §2 CCT n°85</a:t>
            </a:r>
          </a:p>
        </p:txBody>
      </p:sp>
    </p:spTree>
    <p:extLst>
      <p:ext uri="{BB962C8B-B14F-4D97-AF65-F5344CB8AC3E}">
        <p14:creationId xmlns:p14="http://schemas.microsoft.com/office/powerpoint/2010/main" val="301669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779" y="661039"/>
            <a:ext cx="8229600" cy="1143000"/>
          </a:xfrm>
        </p:spPr>
        <p:txBody>
          <a:bodyPr/>
          <a:lstStyle/>
          <a:p>
            <a:r>
              <a:rPr lang="fr-FR"/>
              <a:t>Présentation des participants</a:t>
            </a:r>
          </a:p>
        </p:txBody>
      </p:sp>
      <p:sp>
        <p:nvSpPr>
          <p:cNvPr id="3" name="Espace réservé du contenu 2"/>
          <p:cNvSpPr>
            <a:spLocks noGrp="1"/>
          </p:cNvSpPr>
          <p:nvPr>
            <p:ph idx="1"/>
          </p:nvPr>
        </p:nvSpPr>
        <p:spPr>
          <a:xfrm>
            <a:off x="457200" y="2039237"/>
            <a:ext cx="8229600" cy="4525963"/>
          </a:xfrm>
        </p:spPr>
        <p:txBody>
          <a:bodyPr/>
          <a:lstStyle/>
          <a:p>
            <a:r>
              <a:rPr lang="fr-FR" dirty="0"/>
              <a:t>Tour de table</a:t>
            </a:r>
          </a:p>
          <a:p>
            <a:pPr lvl="1"/>
            <a:r>
              <a:rPr lang="fr-FR" dirty="0"/>
              <a:t>Nom et prénom ?</a:t>
            </a:r>
          </a:p>
          <a:p>
            <a:pPr lvl="1"/>
            <a:r>
              <a:rPr lang="fr-FR" dirty="0"/>
              <a:t>Fonction ?</a:t>
            </a:r>
          </a:p>
          <a:p>
            <a:pPr lvl="1"/>
            <a:r>
              <a:rPr lang="fr-FR" dirty="0"/>
              <a:t>Nom et taille de votre ASBL ?</a:t>
            </a:r>
          </a:p>
          <a:p>
            <a:pPr lvl="1"/>
            <a:r>
              <a:rPr lang="fr-FR" dirty="0"/>
              <a:t>Télétravail existe dans </a:t>
            </a:r>
            <a:r>
              <a:rPr lang="fr-FR" dirty="0" err="1"/>
              <a:t>l’asbl</a:t>
            </a:r>
            <a:r>
              <a:rPr lang="fr-FR" dirty="0"/>
              <a:t> ? J’ai expérimenté le télétravail ?</a:t>
            </a:r>
          </a:p>
          <a:p>
            <a:pPr lvl="1"/>
            <a:r>
              <a:rPr lang="fr-FR" dirty="0"/>
              <a:t>Mon intention en participant à cette formation ?</a:t>
            </a:r>
          </a:p>
          <a:p>
            <a:pPr lvl="1"/>
            <a:r>
              <a:rPr lang="fr-FR" dirty="0"/>
              <a:t>Mes besoins/projet et attentes ?</a:t>
            </a:r>
          </a:p>
          <a:p>
            <a:pPr lvl="1"/>
            <a:endParaRPr lang="fr-FR" dirty="0"/>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4</a:t>
            </a:fld>
            <a:endParaRPr lang="fr-BE"/>
          </a:p>
        </p:txBody>
      </p:sp>
      <p:pic>
        <p:nvPicPr>
          <p:cNvPr id="5" name="Image 4">
            <a:extLst>
              <a:ext uri="{FF2B5EF4-FFF2-40B4-BE49-F238E27FC236}">
                <a16:creationId xmlns:a16="http://schemas.microsoft.com/office/drawing/2014/main" id="{C8AF6C16-799F-8D42-9065-EBB8157E1F7D}"/>
              </a:ext>
            </a:extLst>
          </p:cNvPr>
          <p:cNvPicPr>
            <a:picLocks noChangeAspect="1"/>
          </p:cNvPicPr>
          <p:nvPr/>
        </p:nvPicPr>
        <p:blipFill>
          <a:blip r:embed="rId3"/>
          <a:stretch>
            <a:fillRect/>
          </a:stretch>
        </p:blipFill>
        <p:spPr>
          <a:xfrm>
            <a:off x="5767379" y="2039237"/>
            <a:ext cx="2794000" cy="1676400"/>
          </a:xfrm>
          <a:prstGeom prst="rect">
            <a:avLst/>
          </a:prstGeom>
        </p:spPr>
      </p:pic>
    </p:spTree>
    <p:extLst>
      <p:ext uri="{BB962C8B-B14F-4D97-AF65-F5344CB8AC3E}">
        <p14:creationId xmlns:p14="http://schemas.microsoft.com/office/powerpoint/2010/main" val="3742495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r>
              <a:rPr lang="fr-BE" dirty="0"/>
              <a:t>Si aucun écrit n’est réalisé, une </a:t>
            </a:r>
            <a:r>
              <a:rPr lang="fr-BE" b="1" dirty="0">
                <a:solidFill>
                  <a:schemeClr val="accent2"/>
                </a:solidFill>
              </a:rPr>
              <a:t>sanction</a:t>
            </a:r>
            <a:r>
              <a:rPr lang="fr-BE" dirty="0"/>
              <a:t> est applicable :</a:t>
            </a:r>
          </a:p>
          <a:p>
            <a:pPr lvl="1"/>
            <a:r>
              <a:rPr lang="fr-BE" dirty="0"/>
              <a:t>le télétravailleur pourra intégrer ou réintégrer les locaux de </a:t>
            </a:r>
            <a:r>
              <a:rPr lang="fr-BE" dirty="0" err="1"/>
              <a:t>l’asbl</a:t>
            </a:r>
            <a:r>
              <a:rPr lang="fr-BE" dirty="0"/>
              <a:t> et ne plus télétravailler </a:t>
            </a:r>
          </a:p>
          <a:p>
            <a:r>
              <a:rPr lang="fr-BE" dirty="0"/>
              <a:t>Pas de sanction en cas d’absence de mentions obligatoires dans la convention écrite</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49</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5"/>
            </a:pPr>
            <a:r>
              <a:rPr lang="fr-FR" b="1" dirty="0">
                <a:solidFill>
                  <a:schemeClr val="accent3"/>
                </a:solidFill>
              </a:rPr>
              <a:t>Mise en œuvre du télétravail structurel</a:t>
            </a:r>
          </a:p>
          <a:p>
            <a:pPr marL="857250" lvl="2" indent="0">
              <a:buNone/>
            </a:pPr>
            <a:r>
              <a:rPr lang="fr-FR" b="1" dirty="0">
                <a:solidFill>
                  <a:schemeClr val="accent2"/>
                </a:solidFill>
              </a:rPr>
              <a:t>4. </a:t>
            </a:r>
            <a:r>
              <a:rPr lang="fr-BE" b="1" dirty="0">
                <a:solidFill>
                  <a:schemeClr val="accent2"/>
                </a:solidFill>
              </a:rPr>
              <a:t>Sanction à défaut d’écrit</a:t>
            </a:r>
            <a:endParaRPr lang="fr-BE" dirty="0">
              <a:solidFill>
                <a:schemeClr val="accent2"/>
              </a:solidFill>
            </a:endParaRPr>
          </a:p>
        </p:txBody>
      </p:sp>
      <p:sp>
        <p:nvSpPr>
          <p:cNvPr id="6" name="ZoneTexte 5">
            <a:extLst>
              <a:ext uri="{FF2B5EF4-FFF2-40B4-BE49-F238E27FC236}">
                <a16:creationId xmlns:a16="http://schemas.microsoft.com/office/drawing/2014/main" id="{3A252184-CD35-F24A-AD74-FABB0A0D95AC}"/>
              </a:ext>
            </a:extLst>
          </p:cNvPr>
          <p:cNvSpPr txBox="1"/>
          <p:nvPr/>
        </p:nvSpPr>
        <p:spPr>
          <a:xfrm>
            <a:off x="5886423" y="5871505"/>
            <a:ext cx="3101460" cy="369332"/>
          </a:xfrm>
          <a:prstGeom prst="rect">
            <a:avLst/>
          </a:prstGeom>
          <a:noFill/>
        </p:spPr>
        <p:txBody>
          <a:bodyPr wrap="square" rtlCol="0">
            <a:spAutoFit/>
          </a:bodyPr>
          <a:lstStyle/>
          <a:p>
            <a:r>
              <a:rPr lang="fr-BE" b="1" dirty="0">
                <a:solidFill>
                  <a:schemeClr val="accent3"/>
                </a:solidFill>
              </a:rPr>
              <a:t>Art.6, §3 CCT n°85</a:t>
            </a:r>
          </a:p>
        </p:txBody>
      </p:sp>
    </p:spTree>
    <p:extLst>
      <p:ext uri="{BB962C8B-B14F-4D97-AF65-F5344CB8AC3E}">
        <p14:creationId xmlns:p14="http://schemas.microsoft.com/office/powerpoint/2010/main" val="3277218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occasionnel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p:txBody>
          <a:bodyPr/>
          <a:lstStyle/>
          <a:p>
            <a:pPr marL="514350" indent="-514350">
              <a:buClr>
                <a:schemeClr val="accent3"/>
              </a:buClr>
              <a:buFont typeface="+mj-lt"/>
              <a:buAutoNum type="arabicPeriod"/>
            </a:pPr>
            <a:r>
              <a:rPr lang="fr-FR" dirty="0">
                <a:solidFill>
                  <a:schemeClr val="accent2"/>
                </a:solidFill>
              </a:rPr>
              <a:t>Définition légale</a:t>
            </a:r>
          </a:p>
          <a:p>
            <a:pPr marL="514350" indent="-514350">
              <a:buClr>
                <a:schemeClr val="accent3"/>
              </a:buClr>
              <a:buFont typeface="+mj-lt"/>
              <a:buAutoNum type="arabicPeriod"/>
            </a:pPr>
            <a:r>
              <a:rPr lang="fr-FR" dirty="0"/>
              <a:t>Caractéristiques</a:t>
            </a:r>
          </a:p>
          <a:p>
            <a:pPr marL="514350" indent="-514350">
              <a:buClr>
                <a:schemeClr val="accent3"/>
              </a:buClr>
              <a:buFont typeface="+mj-lt"/>
              <a:buAutoNum type="arabicPeriod"/>
            </a:pPr>
            <a:r>
              <a:rPr lang="fr-FR" dirty="0"/>
              <a:t>Travailleurs concernés</a:t>
            </a:r>
          </a:p>
          <a:p>
            <a:pPr marL="514350" indent="-514350">
              <a:buClr>
                <a:schemeClr val="accent3"/>
              </a:buClr>
              <a:buFont typeface="+mj-lt"/>
              <a:buAutoNum type="arabicPeriod"/>
            </a:pPr>
            <a:r>
              <a:rPr lang="fr-FR" dirty="0"/>
              <a:t>Modalités d’exercice</a:t>
            </a:r>
          </a:p>
          <a:p>
            <a:pPr marL="514350" indent="-514350">
              <a:buClr>
                <a:schemeClr val="accent3"/>
              </a:buClr>
              <a:buFont typeface="+mj-lt"/>
              <a:buAutoNum type="arabicPeriod"/>
            </a:pPr>
            <a:r>
              <a:rPr lang="fr-FR" dirty="0">
                <a:solidFill>
                  <a:schemeClr val="tx2"/>
                </a:solidFill>
              </a:rPr>
              <a:t>Mise en œuvre du télétravail occasionnel</a:t>
            </a:r>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50</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2</a:t>
            </a:r>
          </a:p>
        </p:txBody>
      </p:sp>
      <p:sp>
        <p:nvSpPr>
          <p:cNvPr id="6" name="ZoneTexte 5">
            <a:extLst>
              <a:ext uri="{FF2B5EF4-FFF2-40B4-BE49-F238E27FC236}">
                <a16:creationId xmlns:a16="http://schemas.microsoft.com/office/drawing/2014/main" id="{3C8CF81F-3B15-F842-AFF2-F48FB81D8FDA}"/>
              </a:ext>
            </a:extLst>
          </p:cNvPr>
          <p:cNvSpPr txBox="1"/>
          <p:nvPr/>
        </p:nvSpPr>
        <p:spPr>
          <a:xfrm>
            <a:off x="5817332" y="5562059"/>
            <a:ext cx="3101460" cy="923330"/>
          </a:xfrm>
          <a:prstGeom prst="rect">
            <a:avLst/>
          </a:prstGeom>
          <a:noFill/>
        </p:spPr>
        <p:txBody>
          <a:bodyPr wrap="square" rtlCol="0">
            <a:spAutoFit/>
          </a:bodyPr>
          <a:lstStyle/>
          <a:p>
            <a:r>
              <a:rPr lang="fr-BE" b="1" dirty="0">
                <a:solidFill>
                  <a:schemeClr val="accent3"/>
                </a:solidFill>
              </a:rPr>
              <a:t>Loi du 5 mars 2017 relative au travail faisable et maniable (art. 22-28)</a:t>
            </a:r>
          </a:p>
        </p:txBody>
      </p:sp>
    </p:spTree>
    <p:extLst>
      <p:ext uri="{BB962C8B-B14F-4D97-AF65-F5344CB8AC3E}">
        <p14:creationId xmlns:p14="http://schemas.microsoft.com/office/powerpoint/2010/main" val="1806318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r>
              <a:rPr lang="fr-BE" dirty="0"/>
              <a:t>« forme d’organisation et/ou de réalisation du travail dans le cadre d’un contrat de travail, utilisant les </a:t>
            </a:r>
            <a:r>
              <a:rPr lang="fr-BE" b="1" dirty="0"/>
              <a:t>technologies de l’information</a:t>
            </a:r>
            <a:r>
              <a:rPr lang="fr-BE" dirty="0"/>
              <a:t>, dans laquelle des activités, qui pourraient également être réalisées dans les locaux de l’employeur, sont effectuées en dehors de ces locaux de façon </a:t>
            </a:r>
            <a:r>
              <a:rPr lang="fr-BE" b="1" dirty="0"/>
              <a:t>occasionnelle</a:t>
            </a:r>
            <a:r>
              <a:rPr lang="fr-BE" dirty="0"/>
              <a:t> et </a:t>
            </a:r>
            <a:r>
              <a:rPr lang="fr-BE" b="1" dirty="0"/>
              <a:t>non régulière</a:t>
            </a:r>
            <a:r>
              <a:rPr lang="fr-BE" dirty="0"/>
              <a:t> ». </a:t>
            </a:r>
          </a:p>
          <a:p>
            <a:endParaRPr lang="fr-BE" dirty="0"/>
          </a:p>
          <a:p>
            <a:endParaRPr lang="fr-BE"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51</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a:pPr>
            <a:r>
              <a:rPr lang="fr-FR" b="1" dirty="0">
                <a:solidFill>
                  <a:schemeClr val="accent3"/>
                </a:solidFill>
              </a:rPr>
              <a:t>Définition légale</a:t>
            </a:r>
          </a:p>
        </p:txBody>
      </p:sp>
      <p:sp>
        <p:nvSpPr>
          <p:cNvPr id="6" name="ZoneTexte 5">
            <a:extLst>
              <a:ext uri="{FF2B5EF4-FFF2-40B4-BE49-F238E27FC236}">
                <a16:creationId xmlns:a16="http://schemas.microsoft.com/office/drawing/2014/main" id="{3A252184-CD35-F24A-AD74-FABB0A0D95AC}"/>
              </a:ext>
            </a:extLst>
          </p:cNvPr>
          <p:cNvSpPr txBox="1"/>
          <p:nvPr/>
        </p:nvSpPr>
        <p:spPr>
          <a:xfrm>
            <a:off x="5749871" y="5964493"/>
            <a:ext cx="3238012" cy="369332"/>
          </a:xfrm>
          <a:prstGeom prst="rect">
            <a:avLst/>
          </a:prstGeom>
          <a:noFill/>
        </p:spPr>
        <p:txBody>
          <a:bodyPr wrap="square" rtlCol="0">
            <a:spAutoFit/>
          </a:bodyPr>
          <a:lstStyle/>
          <a:p>
            <a:r>
              <a:rPr lang="fr-BE" b="1" dirty="0">
                <a:solidFill>
                  <a:schemeClr val="accent3"/>
                </a:solidFill>
              </a:rPr>
              <a:t>Art.23, 1° loi du 5 mars 2017</a:t>
            </a:r>
          </a:p>
        </p:txBody>
      </p:sp>
    </p:spTree>
    <p:extLst>
      <p:ext uri="{BB962C8B-B14F-4D97-AF65-F5344CB8AC3E}">
        <p14:creationId xmlns:p14="http://schemas.microsoft.com/office/powerpoint/2010/main" val="174436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92500" lnSpcReduction="10000"/>
          </a:bodyPr>
          <a:lstStyle/>
          <a:p>
            <a:pPr marL="0" indent="0" algn="just">
              <a:buNone/>
            </a:pPr>
            <a:r>
              <a:rPr lang="fr-BE" dirty="0"/>
              <a:t>Il s’agit d’un :</a:t>
            </a:r>
          </a:p>
          <a:p>
            <a:pPr algn="just"/>
            <a:r>
              <a:rPr lang="fr-BE" dirty="0"/>
              <a:t> mode d’organisation du travail, </a:t>
            </a:r>
          </a:p>
          <a:p>
            <a:pPr algn="just"/>
            <a:r>
              <a:rPr lang="fr-BE" dirty="0"/>
              <a:t>dans lequel un travailleur va travailler à partir de son domicile (ou d’un autre lieu qu’il choisit), </a:t>
            </a:r>
          </a:p>
          <a:p>
            <a:pPr algn="just"/>
            <a:r>
              <a:rPr lang="fr-BE" dirty="0"/>
              <a:t>avec l’accord de l’employeur (ou à sa demande), </a:t>
            </a:r>
          </a:p>
          <a:p>
            <a:pPr algn="just"/>
            <a:r>
              <a:rPr lang="fr-BE" dirty="0"/>
              <a:t>en utilisant les technologies de l’information et de la communication (ordinateur, mails, Internet …)</a:t>
            </a:r>
          </a:p>
          <a:p>
            <a:pPr algn="just"/>
            <a:r>
              <a:rPr lang="fr-BE" dirty="0"/>
              <a:t>et télétravaille de façon </a:t>
            </a:r>
            <a:r>
              <a:rPr lang="fr-BE" dirty="0">
                <a:solidFill>
                  <a:schemeClr val="accent2"/>
                </a:solidFill>
              </a:rPr>
              <a:t>exceptionnelle</a:t>
            </a:r>
          </a:p>
          <a:p>
            <a:endParaRPr lang="fr-BE"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52</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a:pPr>
            <a:r>
              <a:rPr lang="fr-FR" b="1" dirty="0">
                <a:solidFill>
                  <a:schemeClr val="accent3"/>
                </a:solidFill>
              </a:rPr>
              <a:t>Définition légale</a:t>
            </a:r>
          </a:p>
        </p:txBody>
      </p:sp>
      <p:sp>
        <p:nvSpPr>
          <p:cNvPr id="6" name="ZoneTexte 5">
            <a:extLst>
              <a:ext uri="{FF2B5EF4-FFF2-40B4-BE49-F238E27FC236}">
                <a16:creationId xmlns:a16="http://schemas.microsoft.com/office/drawing/2014/main" id="{3A252184-CD35-F24A-AD74-FABB0A0D95AC}"/>
              </a:ext>
            </a:extLst>
          </p:cNvPr>
          <p:cNvSpPr txBox="1"/>
          <p:nvPr/>
        </p:nvSpPr>
        <p:spPr>
          <a:xfrm>
            <a:off x="5749871" y="5964493"/>
            <a:ext cx="3238012" cy="369332"/>
          </a:xfrm>
          <a:prstGeom prst="rect">
            <a:avLst/>
          </a:prstGeom>
          <a:noFill/>
        </p:spPr>
        <p:txBody>
          <a:bodyPr wrap="square" rtlCol="0">
            <a:spAutoFit/>
          </a:bodyPr>
          <a:lstStyle/>
          <a:p>
            <a:r>
              <a:rPr lang="fr-BE" b="1" dirty="0">
                <a:solidFill>
                  <a:schemeClr val="accent3"/>
                </a:solidFill>
              </a:rPr>
              <a:t>Art.23, 1° loi du 5 mars 2017</a:t>
            </a:r>
          </a:p>
        </p:txBody>
      </p:sp>
    </p:spTree>
    <p:extLst>
      <p:ext uri="{BB962C8B-B14F-4D97-AF65-F5344CB8AC3E}">
        <p14:creationId xmlns:p14="http://schemas.microsoft.com/office/powerpoint/2010/main" val="3558896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occasionnel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a:xfrm>
            <a:off x="457199" y="1600200"/>
            <a:ext cx="8345837" cy="4525963"/>
          </a:xfrm>
        </p:spPr>
        <p:txBody>
          <a:bodyPr>
            <a:normAutofit fontScale="92500" lnSpcReduction="20000"/>
          </a:bodyPr>
          <a:lstStyle/>
          <a:p>
            <a:pPr marL="514350" indent="-514350">
              <a:buClr>
                <a:schemeClr val="accent3"/>
              </a:buClr>
              <a:buFont typeface="+mj-lt"/>
              <a:buAutoNum type="arabicPeriod"/>
            </a:pPr>
            <a:r>
              <a:rPr lang="fr-FR" dirty="0"/>
              <a:t>Définition légale</a:t>
            </a:r>
          </a:p>
          <a:p>
            <a:pPr marL="514350" indent="-514350">
              <a:buClr>
                <a:schemeClr val="accent3"/>
              </a:buClr>
              <a:buFont typeface="+mj-lt"/>
              <a:buAutoNum type="arabicPeriod"/>
            </a:pPr>
            <a:r>
              <a:rPr lang="fr-FR" dirty="0">
                <a:solidFill>
                  <a:schemeClr val="accent2"/>
                </a:solidFill>
              </a:rPr>
              <a:t>Caractéristiques</a:t>
            </a:r>
          </a:p>
          <a:p>
            <a:pPr marL="914400" lvl="1" indent="-514350">
              <a:buClr>
                <a:schemeClr val="accent2"/>
              </a:buClr>
              <a:buFont typeface="+mj-lt"/>
              <a:buAutoNum type="arabicPeriod"/>
            </a:pPr>
            <a:r>
              <a:rPr lang="fr-FR" dirty="0"/>
              <a:t>Caractère volontaire et de commun accord</a:t>
            </a:r>
          </a:p>
          <a:p>
            <a:pPr marL="914400" lvl="1" indent="-514350">
              <a:buClr>
                <a:schemeClr val="accent2"/>
              </a:buClr>
              <a:buFont typeface="+mj-lt"/>
              <a:buAutoNum type="arabicPeriod"/>
            </a:pPr>
            <a:r>
              <a:rPr lang="fr-BE" dirty="0"/>
              <a:t>Dans des cas définis</a:t>
            </a:r>
          </a:p>
          <a:p>
            <a:pPr marL="914400" lvl="1" indent="-514350">
              <a:buClr>
                <a:schemeClr val="accent2"/>
              </a:buClr>
              <a:buFont typeface="+mj-lt"/>
              <a:buAutoNum type="arabicPeriod"/>
            </a:pPr>
            <a:r>
              <a:rPr lang="fr-BE" dirty="0"/>
              <a:t>Non-régulier et occasionnel</a:t>
            </a:r>
          </a:p>
          <a:p>
            <a:pPr marL="914400" lvl="1" indent="-514350">
              <a:buClr>
                <a:schemeClr val="accent2"/>
              </a:buClr>
              <a:buFont typeface="+mj-lt"/>
              <a:buAutoNum type="arabicPeriod"/>
            </a:pPr>
            <a:r>
              <a:rPr lang="fr-BE" dirty="0"/>
              <a:t>Lieu des prestations de télétravail</a:t>
            </a:r>
          </a:p>
          <a:p>
            <a:pPr marL="914400" lvl="1" indent="-514350">
              <a:buClr>
                <a:schemeClr val="accent2"/>
              </a:buClr>
              <a:buFont typeface="+mj-lt"/>
              <a:buAutoNum type="arabicPeriod"/>
            </a:pPr>
            <a:r>
              <a:rPr lang="fr-FR" dirty="0"/>
              <a:t>Refus au télétravail</a:t>
            </a:r>
            <a:endParaRPr lang="fr-FR" dirty="0">
              <a:solidFill>
                <a:schemeClr val="accent2"/>
              </a:solidFill>
            </a:endParaRPr>
          </a:p>
          <a:p>
            <a:pPr marL="514350" indent="-514350">
              <a:buClr>
                <a:schemeClr val="accent3"/>
              </a:buClr>
              <a:buFont typeface="+mj-lt"/>
              <a:buAutoNum type="arabicPeriod"/>
            </a:pPr>
            <a:r>
              <a:rPr lang="fr-FR" dirty="0"/>
              <a:t>Travailleurs concernés</a:t>
            </a:r>
          </a:p>
          <a:p>
            <a:pPr marL="514350" indent="-514350">
              <a:buClr>
                <a:schemeClr val="accent3"/>
              </a:buClr>
              <a:buFont typeface="+mj-lt"/>
              <a:buAutoNum type="arabicPeriod"/>
            </a:pPr>
            <a:r>
              <a:rPr lang="fr-FR" dirty="0"/>
              <a:t>Modalités d’exercice</a:t>
            </a:r>
          </a:p>
          <a:p>
            <a:pPr marL="514350" indent="-514350">
              <a:buClr>
                <a:schemeClr val="accent3"/>
              </a:buClr>
              <a:buFont typeface="+mj-lt"/>
              <a:buAutoNum type="arabicPeriod"/>
            </a:pPr>
            <a:r>
              <a:rPr lang="fr-FR" dirty="0">
                <a:solidFill>
                  <a:schemeClr val="tx2"/>
                </a:solidFill>
              </a:rPr>
              <a:t>Mise en œuvre du télétravail occasionnel</a:t>
            </a:r>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53</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2</a:t>
            </a:r>
          </a:p>
        </p:txBody>
      </p:sp>
      <p:sp>
        <p:nvSpPr>
          <p:cNvPr id="6" name="ZoneTexte 5">
            <a:extLst>
              <a:ext uri="{FF2B5EF4-FFF2-40B4-BE49-F238E27FC236}">
                <a16:creationId xmlns:a16="http://schemas.microsoft.com/office/drawing/2014/main" id="{3C8CF81F-3B15-F842-AFF2-F48FB81D8FDA}"/>
              </a:ext>
            </a:extLst>
          </p:cNvPr>
          <p:cNvSpPr txBox="1"/>
          <p:nvPr/>
        </p:nvSpPr>
        <p:spPr>
          <a:xfrm>
            <a:off x="4215538" y="5999697"/>
            <a:ext cx="4222806" cy="646331"/>
          </a:xfrm>
          <a:prstGeom prst="rect">
            <a:avLst/>
          </a:prstGeom>
          <a:noFill/>
        </p:spPr>
        <p:txBody>
          <a:bodyPr wrap="square" rtlCol="0">
            <a:spAutoFit/>
          </a:bodyPr>
          <a:lstStyle/>
          <a:p>
            <a:r>
              <a:rPr lang="fr-BE" b="1" dirty="0">
                <a:solidFill>
                  <a:schemeClr val="accent3"/>
                </a:solidFill>
              </a:rPr>
              <a:t>Loi du 5 mars 2017 relative au travail faisable et maniable</a:t>
            </a:r>
          </a:p>
        </p:txBody>
      </p:sp>
    </p:spTree>
    <p:extLst>
      <p:ext uri="{BB962C8B-B14F-4D97-AF65-F5344CB8AC3E}">
        <p14:creationId xmlns:p14="http://schemas.microsoft.com/office/powerpoint/2010/main" val="931222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lnSpcReduction="10000"/>
          </a:bodyPr>
          <a:lstStyle/>
          <a:p>
            <a:r>
              <a:rPr lang="fr-BE" dirty="0"/>
              <a:t>Demande du travailleur de télétravailler</a:t>
            </a:r>
          </a:p>
          <a:p>
            <a:r>
              <a:rPr lang="fr-BE" dirty="0"/>
              <a:t>La demande doit être faite dans un délai raisonnable, en y indiquant les </a:t>
            </a:r>
            <a:r>
              <a:rPr lang="fr-BE" b="1" dirty="0">
                <a:solidFill>
                  <a:schemeClr val="accent2"/>
                </a:solidFill>
              </a:rPr>
              <a:t>raisons</a:t>
            </a:r>
            <a:r>
              <a:rPr lang="fr-BE" dirty="0"/>
              <a:t> </a:t>
            </a:r>
          </a:p>
          <a:p>
            <a:pPr lvl="1"/>
            <a:r>
              <a:rPr lang="fr-BE" dirty="0"/>
              <a:t>La notion de délai raisonnable n’est pas fixé par la loi </a:t>
            </a:r>
          </a:p>
          <a:p>
            <a:pPr lvl="1"/>
            <a:r>
              <a:rPr lang="fr-BE" dirty="0"/>
              <a:t>L’employeur peut refuser la demande mais devra </a:t>
            </a:r>
            <a:r>
              <a:rPr lang="fr-BE" b="1" u="sng" dirty="0">
                <a:solidFill>
                  <a:schemeClr val="accent2"/>
                </a:solidFill>
              </a:rPr>
              <a:t>justifier son refus par écrit</a:t>
            </a:r>
            <a:r>
              <a:rPr lang="fr-BE" dirty="0"/>
              <a:t> le plus rapidement possible</a:t>
            </a:r>
          </a:p>
          <a:p>
            <a:r>
              <a:rPr lang="fr-BE" dirty="0"/>
              <a:t>Pas de droit absolu au télétravail</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54</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1. </a:t>
            </a:r>
            <a:r>
              <a:rPr lang="fr-BE" b="1" dirty="0">
                <a:solidFill>
                  <a:schemeClr val="accent2"/>
                </a:solidFill>
              </a:rPr>
              <a:t>Caractère volontaire et de commun accord</a:t>
            </a:r>
            <a:endParaRPr lang="fr-BE" dirty="0">
              <a:solidFill>
                <a:schemeClr val="accent2"/>
              </a:solidFill>
            </a:endParaRPr>
          </a:p>
        </p:txBody>
      </p:sp>
      <p:sp>
        <p:nvSpPr>
          <p:cNvPr id="6" name="ZoneTexte 5">
            <a:extLst>
              <a:ext uri="{FF2B5EF4-FFF2-40B4-BE49-F238E27FC236}">
                <a16:creationId xmlns:a16="http://schemas.microsoft.com/office/drawing/2014/main" id="{3A252184-CD35-F24A-AD74-FABB0A0D95AC}"/>
              </a:ext>
            </a:extLst>
          </p:cNvPr>
          <p:cNvSpPr txBox="1"/>
          <p:nvPr/>
        </p:nvSpPr>
        <p:spPr>
          <a:xfrm>
            <a:off x="5237018" y="5999356"/>
            <a:ext cx="3449782" cy="369332"/>
          </a:xfrm>
          <a:prstGeom prst="rect">
            <a:avLst/>
          </a:prstGeom>
          <a:noFill/>
        </p:spPr>
        <p:txBody>
          <a:bodyPr wrap="square" rtlCol="0">
            <a:spAutoFit/>
          </a:bodyPr>
          <a:lstStyle/>
          <a:p>
            <a:r>
              <a:rPr lang="fr-BE" b="1" dirty="0">
                <a:solidFill>
                  <a:schemeClr val="accent3"/>
                </a:solidFill>
              </a:rPr>
              <a:t>Art. 26, §2 et 3 l. 15 mars 2017</a:t>
            </a:r>
          </a:p>
        </p:txBody>
      </p:sp>
    </p:spTree>
    <p:extLst>
      <p:ext uri="{BB962C8B-B14F-4D97-AF65-F5344CB8AC3E}">
        <p14:creationId xmlns:p14="http://schemas.microsoft.com/office/powerpoint/2010/main" val="2223943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85000" lnSpcReduction="20000"/>
          </a:bodyPr>
          <a:lstStyle/>
          <a:p>
            <a:pPr lvl="0"/>
            <a:r>
              <a:rPr lang="fr-BE" dirty="0"/>
              <a:t>Télétravail occasionnel permis dans des </a:t>
            </a:r>
            <a:r>
              <a:rPr lang="fr-BE" b="1" dirty="0"/>
              <a:t>cas définis (2)</a:t>
            </a:r>
            <a:r>
              <a:rPr lang="fr-BE" dirty="0"/>
              <a:t> :</a:t>
            </a:r>
          </a:p>
          <a:p>
            <a:pPr lvl="1"/>
            <a:r>
              <a:rPr lang="fr-BE" b="1" dirty="0"/>
              <a:t>Force majeure </a:t>
            </a:r>
            <a:r>
              <a:rPr lang="fr-BE" dirty="0"/>
              <a:t>: </a:t>
            </a:r>
          </a:p>
          <a:p>
            <a:pPr lvl="2"/>
            <a:r>
              <a:rPr lang="fr-BE" dirty="0"/>
              <a:t> = situation </a:t>
            </a:r>
            <a:r>
              <a:rPr lang="fr-BE" dirty="0">
                <a:solidFill>
                  <a:schemeClr val="accent2"/>
                </a:solidFill>
              </a:rPr>
              <a:t>imprévue</a:t>
            </a:r>
            <a:r>
              <a:rPr lang="fr-BE" dirty="0"/>
              <a:t> et </a:t>
            </a:r>
            <a:r>
              <a:rPr lang="fr-BE" dirty="0">
                <a:solidFill>
                  <a:schemeClr val="accent2"/>
                </a:solidFill>
              </a:rPr>
              <a:t>indépendante</a:t>
            </a:r>
            <a:r>
              <a:rPr lang="fr-BE" dirty="0"/>
              <a:t> de la volonté du travailleur qui </a:t>
            </a:r>
            <a:r>
              <a:rPr lang="fr-BE" dirty="0">
                <a:solidFill>
                  <a:schemeClr val="accent2"/>
                </a:solidFill>
              </a:rPr>
              <a:t>l’empêche</a:t>
            </a:r>
            <a:r>
              <a:rPr lang="fr-BE" dirty="0"/>
              <a:t> d’effectuer son travail dans les locaux de </a:t>
            </a:r>
            <a:r>
              <a:rPr lang="fr-BE" dirty="0" err="1"/>
              <a:t>l’asbl</a:t>
            </a:r>
            <a:r>
              <a:rPr lang="fr-BE" dirty="0"/>
              <a:t> </a:t>
            </a:r>
          </a:p>
          <a:p>
            <a:pPr marL="914400" lvl="2" indent="0">
              <a:buNone/>
            </a:pPr>
            <a:r>
              <a:rPr lang="fr-BE" u="sng" dirty="0"/>
              <a:t>ex. :</a:t>
            </a:r>
            <a:r>
              <a:rPr lang="fr-BE" dirty="0"/>
              <a:t> grève sauvage, intempéries, panne de voiture, risque de verglas annoncé dans une « alerte travail à domicile » par l’IRM …</a:t>
            </a:r>
          </a:p>
          <a:p>
            <a:pPr lvl="2"/>
            <a:r>
              <a:rPr lang="fr-BE" dirty="0"/>
              <a:t>L’alerte travail à domicile doit être prévue dans une CCT ou le règlement de travail.</a:t>
            </a:r>
          </a:p>
          <a:p>
            <a:pPr lvl="1"/>
            <a:r>
              <a:rPr lang="fr-BE" b="1" dirty="0"/>
              <a:t>OU Raisons personnelles du travailleur </a:t>
            </a:r>
          </a:p>
          <a:p>
            <a:pPr marL="914400" lvl="2" indent="0">
              <a:buNone/>
            </a:pPr>
            <a:r>
              <a:rPr lang="fr-BE" u="sng" dirty="0"/>
              <a:t>ex. : </a:t>
            </a:r>
            <a:r>
              <a:rPr lang="fr-BE" dirty="0"/>
              <a:t> consultation chez un médecin/dentiste, visite d’un technicien, accomplissement de formalités administratives nécessitant la présence du télétravailleur occasionnel</a:t>
            </a:r>
          </a:p>
          <a:p>
            <a:pPr marL="457200">
              <a:buFont typeface="Arial" panose="020B0604020202020204" pitchFamily="34" charset="0"/>
              <a:buChar char="•"/>
            </a:pPr>
            <a:r>
              <a:rPr lang="fr-BE" dirty="0"/>
              <a:t>Nature des prestations conciliables avec le télétravail !</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55</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2. </a:t>
            </a:r>
            <a:r>
              <a:rPr lang="fr-BE" b="1" dirty="0">
                <a:solidFill>
                  <a:schemeClr val="accent2"/>
                </a:solidFill>
              </a:rPr>
              <a:t>Dans des cas définis</a:t>
            </a:r>
            <a:endParaRPr lang="fr-BE" dirty="0">
              <a:solidFill>
                <a:schemeClr val="accent2"/>
              </a:solidFill>
            </a:endParaRPr>
          </a:p>
        </p:txBody>
      </p:sp>
      <p:sp>
        <p:nvSpPr>
          <p:cNvPr id="6" name="ZoneTexte 5">
            <a:extLst>
              <a:ext uri="{FF2B5EF4-FFF2-40B4-BE49-F238E27FC236}">
                <a16:creationId xmlns:a16="http://schemas.microsoft.com/office/drawing/2014/main" id="{3A252184-CD35-F24A-AD74-FABB0A0D95AC}"/>
              </a:ext>
            </a:extLst>
          </p:cNvPr>
          <p:cNvSpPr txBox="1"/>
          <p:nvPr/>
        </p:nvSpPr>
        <p:spPr>
          <a:xfrm>
            <a:off x="5687878" y="5964493"/>
            <a:ext cx="3300005" cy="369332"/>
          </a:xfrm>
          <a:prstGeom prst="rect">
            <a:avLst/>
          </a:prstGeom>
          <a:noFill/>
        </p:spPr>
        <p:txBody>
          <a:bodyPr wrap="square" rtlCol="0">
            <a:spAutoFit/>
          </a:bodyPr>
          <a:lstStyle/>
          <a:p>
            <a:r>
              <a:rPr lang="fr-BE" b="1" dirty="0">
                <a:solidFill>
                  <a:schemeClr val="accent3"/>
                </a:solidFill>
              </a:rPr>
              <a:t>Art. 26, §1 loi du 5 mars 2017</a:t>
            </a:r>
          </a:p>
        </p:txBody>
      </p:sp>
    </p:spTree>
    <p:extLst>
      <p:ext uri="{BB962C8B-B14F-4D97-AF65-F5344CB8AC3E}">
        <p14:creationId xmlns:p14="http://schemas.microsoft.com/office/powerpoint/2010/main" val="4287852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pPr lvl="0"/>
            <a:r>
              <a:rPr lang="fr-BE" dirty="0"/>
              <a:t>Le télétravailleur occasionnel ne prestera que certains jours de travails en télétravail. </a:t>
            </a:r>
          </a:p>
          <a:p>
            <a:pPr lvl="0"/>
            <a:r>
              <a:rPr lang="fr-BE" dirty="0"/>
              <a:t>Les jours de télétravail ne sont pas fixés à l’avance.</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56</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3. </a:t>
            </a:r>
            <a:r>
              <a:rPr lang="fr-BE" b="1" dirty="0">
                <a:solidFill>
                  <a:schemeClr val="accent2"/>
                </a:solidFill>
              </a:rPr>
              <a:t>Non-régulier et occasionnel</a:t>
            </a:r>
            <a:endParaRPr lang="fr-BE" dirty="0">
              <a:solidFill>
                <a:schemeClr val="accent2"/>
              </a:solidFill>
            </a:endParaRPr>
          </a:p>
        </p:txBody>
      </p:sp>
    </p:spTree>
    <p:extLst>
      <p:ext uri="{BB962C8B-B14F-4D97-AF65-F5344CB8AC3E}">
        <p14:creationId xmlns:p14="http://schemas.microsoft.com/office/powerpoint/2010/main" val="183884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pPr lvl="0"/>
            <a:r>
              <a:rPr lang="fr-BE" dirty="0"/>
              <a:t>Généralement, le télétravail s’effectue à domicile</a:t>
            </a:r>
          </a:p>
          <a:p>
            <a:pPr lvl="1"/>
            <a:r>
              <a:rPr lang="fr-BE" dirty="0"/>
              <a:t> domicile = maison du travailleur</a:t>
            </a:r>
          </a:p>
          <a:p>
            <a:pPr lvl="0"/>
            <a:r>
              <a:rPr lang="fr-BE" dirty="0"/>
              <a:t>Possibilité de télétravailler dans un autre lieu que le travailleur choisira (ex. : résidence secondaire …)</a:t>
            </a:r>
          </a:p>
          <a:p>
            <a:pPr lvl="0"/>
            <a:r>
              <a:rPr lang="fr-BE" u="sng" dirty="0"/>
              <a:t>Règle :</a:t>
            </a:r>
            <a:r>
              <a:rPr lang="fr-BE" dirty="0"/>
              <a:t> le télétravailleur choisi où il travaille</a:t>
            </a:r>
          </a:p>
          <a:p>
            <a:pPr lvl="0"/>
            <a:r>
              <a:rPr lang="fr-BE" dirty="0"/>
              <a:t>Pas de travail dans un bureau satellite</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57</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4. Lieu des prestations de télétravail</a:t>
            </a:r>
            <a:endParaRPr lang="fr-BE" dirty="0">
              <a:solidFill>
                <a:schemeClr val="accent2"/>
              </a:solidFill>
            </a:endParaRPr>
          </a:p>
        </p:txBody>
      </p:sp>
      <p:sp>
        <p:nvSpPr>
          <p:cNvPr id="8" name="ZoneTexte 7">
            <a:extLst>
              <a:ext uri="{FF2B5EF4-FFF2-40B4-BE49-F238E27FC236}">
                <a16:creationId xmlns:a16="http://schemas.microsoft.com/office/drawing/2014/main" id="{F2F9852B-DE85-AD42-AE46-3C23916CB50B}"/>
              </a:ext>
            </a:extLst>
          </p:cNvPr>
          <p:cNvSpPr txBox="1"/>
          <p:nvPr/>
        </p:nvSpPr>
        <p:spPr>
          <a:xfrm>
            <a:off x="5886423" y="5871505"/>
            <a:ext cx="3101460" cy="369332"/>
          </a:xfrm>
          <a:prstGeom prst="rect">
            <a:avLst/>
          </a:prstGeom>
          <a:noFill/>
        </p:spPr>
        <p:txBody>
          <a:bodyPr wrap="square" rtlCol="0">
            <a:spAutoFit/>
          </a:bodyPr>
          <a:lstStyle/>
          <a:p>
            <a:r>
              <a:rPr lang="fr-BE" b="1" dirty="0">
                <a:solidFill>
                  <a:schemeClr val="accent3"/>
                </a:solidFill>
              </a:rPr>
              <a:t>Art.24 loi du 5 mars 2017</a:t>
            </a:r>
          </a:p>
        </p:txBody>
      </p:sp>
    </p:spTree>
    <p:extLst>
      <p:ext uri="{BB962C8B-B14F-4D97-AF65-F5344CB8AC3E}">
        <p14:creationId xmlns:p14="http://schemas.microsoft.com/office/powerpoint/2010/main" val="3901081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pPr lvl="0"/>
            <a:r>
              <a:rPr lang="fr-BE" dirty="0"/>
              <a:t>L’employeur</a:t>
            </a:r>
            <a:r>
              <a:rPr lang="fr-BE" i="1" dirty="0"/>
              <a:t> </a:t>
            </a:r>
            <a:r>
              <a:rPr lang="fr-BE" dirty="0"/>
              <a:t>peut refuser au travailleur le télétravail, en fonction des impératifs de services :</a:t>
            </a:r>
          </a:p>
          <a:p>
            <a:pPr lvl="1"/>
            <a:r>
              <a:rPr lang="fr-BE" dirty="0"/>
              <a:t>indiquer les motifs par écrit dans un mail ou une lettre </a:t>
            </a:r>
          </a:p>
          <a:p>
            <a:pPr lvl="1"/>
            <a:r>
              <a:rPr lang="fr-BE" dirty="0"/>
              <a:t>le plus rapidement possible</a:t>
            </a:r>
          </a:p>
          <a:p>
            <a:pPr marL="457200" lvl="1" indent="0">
              <a:buNone/>
            </a:pPr>
            <a:r>
              <a:rPr lang="fr-BE" u="sng" dirty="0"/>
              <a:t>ex. : </a:t>
            </a:r>
            <a:r>
              <a:rPr lang="fr-BE" dirty="0"/>
              <a:t>réunion à laquelle la présence du télétravailleur est absolument nécessaire</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58</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2"/>
            </a:pPr>
            <a:r>
              <a:rPr lang="fr-FR" b="1" dirty="0">
                <a:solidFill>
                  <a:schemeClr val="accent3"/>
                </a:solidFill>
              </a:rPr>
              <a:t>Caractéristiques</a:t>
            </a:r>
          </a:p>
          <a:p>
            <a:pPr marL="857250" lvl="2" indent="0">
              <a:buNone/>
            </a:pPr>
            <a:r>
              <a:rPr lang="fr-FR" b="1" dirty="0">
                <a:solidFill>
                  <a:schemeClr val="accent2"/>
                </a:solidFill>
              </a:rPr>
              <a:t>5. Refus au télétravail</a:t>
            </a:r>
            <a:endParaRPr lang="fr-BE" dirty="0">
              <a:solidFill>
                <a:schemeClr val="accent2"/>
              </a:solidFill>
            </a:endParaRPr>
          </a:p>
        </p:txBody>
      </p:sp>
      <p:sp>
        <p:nvSpPr>
          <p:cNvPr id="6" name="ZoneTexte 5">
            <a:extLst>
              <a:ext uri="{FF2B5EF4-FFF2-40B4-BE49-F238E27FC236}">
                <a16:creationId xmlns:a16="http://schemas.microsoft.com/office/drawing/2014/main" id="{3A252184-CD35-F24A-AD74-FABB0A0D95AC}"/>
              </a:ext>
            </a:extLst>
          </p:cNvPr>
          <p:cNvSpPr txBox="1"/>
          <p:nvPr/>
        </p:nvSpPr>
        <p:spPr>
          <a:xfrm>
            <a:off x="5687878" y="5964493"/>
            <a:ext cx="3300005" cy="369332"/>
          </a:xfrm>
          <a:prstGeom prst="rect">
            <a:avLst/>
          </a:prstGeom>
          <a:noFill/>
        </p:spPr>
        <p:txBody>
          <a:bodyPr wrap="square" rtlCol="0">
            <a:spAutoFit/>
          </a:bodyPr>
          <a:lstStyle/>
          <a:p>
            <a:r>
              <a:rPr lang="fr-BE" b="1" dirty="0">
                <a:solidFill>
                  <a:schemeClr val="accent3"/>
                </a:solidFill>
              </a:rPr>
              <a:t>Art. 26, §2 loi du 5 mars 2017</a:t>
            </a:r>
          </a:p>
        </p:txBody>
      </p:sp>
    </p:spTree>
    <p:extLst>
      <p:ext uri="{BB962C8B-B14F-4D97-AF65-F5344CB8AC3E}">
        <p14:creationId xmlns:p14="http://schemas.microsoft.com/office/powerpoint/2010/main" val="211342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Présentation de la formation</a:t>
            </a: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5</a:t>
            </a:fld>
            <a:endParaRPr lang="fr-BE"/>
          </a:p>
        </p:txBody>
      </p:sp>
      <p:graphicFrame>
        <p:nvGraphicFramePr>
          <p:cNvPr id="5" name="Diagramme 4">
            <a:extLst>
              <a:ext uri="{FF2B5EF4-FFF2-40B4-BE49-F238E27FC236}">
                <a16:creationId xmlns:a16="http://schemas.microsoft.com/office/drawing/2014/main" id="{489C14D5-4C2F-9D4D-B8E0-E99595C38016}"/>
              </a:ext>
            </a:extLst>
          </p:cNvPr>
          <p:cNvGraphicFramePr/>
          <p:nvPr/>
        </p:nvGraphicFramePr>
        <p:xfrm>
          <a:off x="1399592" y="1520195"/>
          <a:ext cx="6220408" cy="4836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e 8">
            <a:extLst>
              <a:ext uri="{FF2B5EF4-FFF2-40B4-BE49-F238E27FC236}">
                <a16:creationId xmlns:a16="http://schemas.microsoft.com/office/drawing/2014/main" id="{5CDB2D48-9294-1242-8C5B-E3FD17088023}"/>
              </a:ext>
            </a:extLst>
          </p:cNvPr>
          <p:cNvGrpSpPr/>
          <p:nvPr/>
        </p:nvGrpSpPr>
        <p:grpSpPr>
          <a:xfrm>
            <a:off x="5329454" y="1195251"/>
            <a:ext cx="1625600" cy="1625600"/>
            <a:chOff x="1544320" y="1188514"/>
            <a:chExt cx="1625600" cy="1625600"/>
          </a:xfrm>
        </p:grpSpPr>
        <p:sp>
          <p:nvSpPr>
            <p:cNvPr id="10" name="Forme 9">
              <a:extLst>
                <a:ext uri="{FF2B5EF4-FFF2-40B4-BE49-F238E27FC236}">
                  <a16:creationId xmlns:a16="http://schemas.microsoft.com/office/drawing/2014/main" id="{20C9EFE5-F21C-AB4F-833E-6E5DB3778CFA}"/>
                </a:ext>
              </a:extLst>
            </p:cNvPr>
            <p:cNvSpPr/>
            <p:nvPr/>
          </p:nvSpPr>
          <p:spPr>
            <a:xfrm>
              <a:off x="1544320" y="1188514"/>
              <a:ext cx="1625600" cy="162560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orme 4">
              <a:extLst>
                <a:ext uri="{FF2B5EF4-FFF2-40B4-BE49-F238E27FC236}">
                  <a16:creationId xmlns:a16="http://schemas.microsoft.com/office/drawing/2014/main" id="{415E3A68-07B9-A446-94D5-1D3A1C83A811}"/>
                </a:ext>
              </a:extLst>
            </p:cNvPr>
            <p:cNvSpPr txBox="1"/>
            <p:nvPr/>
          </p:nvSpPr>
          <p:spPr>
            <a:xfrm>
              <a:off x="1953570" y="1712203"/>
              <a:ext cx="807100" cy="802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Législation impactées par le télétravail</a:t>
              </a:r>
            </a:p>
          </p:txBody>
        </p:sp>
      </p:grpSp>
      <p:sp>
        <p:nvSpPr>
          <p:cNvPr id="3" name="Flèche en arc 2">
            <a:extLst>
              <a:ext uri="{FF2B5EF4-FFF2-40B4-BE49-F238E27FC236}">
                <a16:creationId xmlns:a16="http://schemas.microsoft.com/office/drawing/2014/main" id="{E6432F50-3AD3-244D-9D9F-F0DD84F48E6A}"/>
              </a:ext>
            </a:extLst>
          </p:cNvPr>
          <p:cNvSpPr/>
          <p:nvPr/>
        </p:nvSpPr>
        <p:spPr>
          <a:xfrm rot="6658604" flipH="1">
            <a:off x="6000567" y="1533968"/>
            <a:ext cx="1929394" cy="1374832"/>
          </a:xfrm>
          <a:prstGeom prst="circularArrow">
            <a:avLst>
              <a:gd name="adj1" fmla="val 8377"/>
              <a:gd name="adj2" fmla="val 1142319"/>
              <a:gd name="adj3" fmla="val 267350"/>
              <a:gd name="adj4" fmla="val 10800000"/>
              <a:gd name="adj5" fmla="val 12500"/>
            </a:avLst>
          </a:prstGeom>
          <a:solidFill>
            <a:schemeClr val="bg2">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970851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occasionnel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a:xfrm>
            <a:off x="457199" y="1600200"/>
            <a:ext cx="8345837" cy="4525963"/>
          </a:xfrm>
        </p:spPr>
        <p:txBody>
          <a:bodyPr>
            <a:normAutofit/>
          </a:bodyPr>
          <a:lstStyle/>
          <a:p>
            <a:pPr marL="514350" indent="-514350">
              <a:buClr>
                <a:schemeClr val="accent3"/>
              </a:buClr>
              <a:buFont typeface="+mj-lt"/>
              <a:buAutoNum type="arabicPeriod"/>
            </a:pPr>
            <a:r>
              <a:rPr lang="fr-FR" dirty="0"/>
              <a:t>Définition légale</a:t>
            </a:r>
          </a:p>
          <a:p>
            <a:pPr marL="514350" indent="-514350">
              <a:buClr>
                <a:schemeClr val="accent3"/>
              </a:buClr>
              <a:buFont typeface="+mj-lt"/>
              <a:buAutoNum type="arabicPeriod"/>
            </a:pPr>
            <a:r>
              <a:rPr lang="fr-FR" dirty="0"/>
              <a:t>Caractéristiques</a:t>
            </a:r>
          </a:p>
          <a:p>
            <a:pPr marL="514350" indent="-514350">
              <a:buClr>
                <a:schemeClr val="accent3"/>
              </a:buClr>
              <a:buFont typeface="+mj-lt"/>
              <a:buAutoNum type="arabicPeriod"/>
            </a:pPr>
            <a:r>
              <a:rPr lang="fr-FR" dirty="0">
                <a:solidFill>
                  <a:schemeClr val="accent2"/>
                </a:solidFill>
              </a:rPr>
              <a:t>Travailleurs concernés</a:t>
            </a:r>
          </a:p>
          <a:p>
            <a:pPr marL="514350" indent="-514350">
              <a:buClr>
                <a:schemeClr val="accent3"/>
              </a:buClr>
              <a:buFont typeface="+mj-lt"/>
              <a:buAutoNum type="arabicPeriod"/>
            </a:pPr>
            <a:r>
              <a:rPr lang="fr-FR" dirty="0"/>
              <a:t>Modalités d’exercice</a:t>
            </a:r>
          </a:p>
          <a:p>
            <a:pPr marL="514350" indent="-514350">
              <a:buClr>
                <a:schemeClr val="accent3"/>
              </a:buClr>
              <a:buFont typeface="+mj-lt"/>
              <a:buAutoNum type="arabicPeriod"/>
            </a:pPr>
            <a:r>
              <a:rPr lang="fr-FR" dirty="0">
                <a:solidFill>
                  <a:schemeClr val="tx2"/>
                </a:solidFill>
              </a:rPr>
              <a:t>Mise en œuvre du télétravail occasionnel</a:t>
            </a:r>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59</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2</a:t>
            </a:r>
          </a:p>
        </p:txBody>
      </p:sp>
      <p:sp>
        <p:nvSpPr>
          <p:cNvPr id="6" name="ZoneTexte 5">
            <a:extLst>
              <a:ext uri="{FF2B5EF4-FFF2-40B4-BE49-F238E27FC236}">
                <a16:creationId xmlns:a16="http://schemas.microsoft.com/office/drawing/2014/main" id="{3C8CF81F-3B15-F842-AFF2-F48FB81D8FDA}"/>
              </a:ext>
            </a:extLst>
          </p:cNvPr>
          <p:cNvSpPr txBox="1"/>
          <p:nvPr/>
        </p:nvSpPr>
        <p:spPr>
          <a:xfrm>
            <a:off x="4215538" y="5999697"/>
            <a:ext cx="4222806" cy="646331"/>
          </a:xfrm>
          <a:prstGeom prst="rect">
            <a:avLst/>
          </a:prstGeom>
          <a:noFill/>
        </p:spPr>
        <p:txBody>
          <a:bodyPr wrap="square" rtlCol="0">
            <a:spAutoFit/>
          </a:bodyPr>
          <a:lstStyle/>
          <a:p>
            <a:r>
              <a:rPr lang="fr-BE" b="1" dirty="0">
                <a:solidFill>
                  <a:schemeClr val="accent3"/>
                </a:solidFill>
              </a:rPr>
              <a:t>Loi du 5 mars 2017 relative au travail faisable et maniable</a:t>
            </a:r>
          </a:p>
        </p:txBody>
      </p:sp>
    </p:spTree>
    <p:extLst>
      <p:ext uri="{BB962C8B-B14F-4D97-AF65-F5344CB8AC3E}">
        <p14:creationId xmlns:p14="http://schemas.microsoft.com/office/powerpoint/2010/main" val="1191886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r>
              <a:rPr lang="fr-BE" dirty="0"/>
              <a:t>Tous les travailleurs relevant du champ d’application de la loi du 5 décembre 1968 sur les conventions collectives de travail et les commissions paritaire</a:t>
            </a:r>
          </a:p>
          <a:p>
            <a:pPr lvl="1"/>
            <a:r>
              <a:rPr lang="fr-BE" dirty="0"/>
              <a:t>Tous les travailleurs salariés sont concernés (très large)</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60</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3"/>
            </a:pPr>
            <a:r>
              <a:rPr lang="fr-FR" b="1" dirty="0">
                <a:solidFill>
                  <a:schemeClr val="accent3"/>
                </a:solidFill>
              </a:rPr>
              <a:t>Travailleurs concernés</a:t>
            </a:r>
          </a:p>
        </p:txBody>
      </p:sp>
      <p:sp>
        <p:nvSpPr>
          <p:cNvPr id="6" name="ZoneTexte 5">
            <a:extLst>
              <a:ext uri="{FF2B5EF4-FFF2-40B4-BE49-F238E27FC236}">
                <a16:creationId xmlns:a16="http://schemas.microsoft.com/office/drawing/2014/main" id="{AA5F4BA6-43AF-144D-95B7-4FA64AB8060C}"/>
              </a:ext>
            </a:extLst>
          </p:cNvPr>
          <p:cNvSpPr txBox="1"/>
          <p:nvPr/>
        </p:nvSpPr>
        <p:spPr>
          <a:xfrm>
            <a:off x="4215538" y="5999697"/>
            <a:ext cx="4222806" cy="369332"/>
          </a:xfrm>
          <a:prstGeom prst="rect">
            <a:avLst/>
          </a:prstGeom>
          <a:noFill/>
        </p:spPr>
        <p:txBody>
          <a:bodyPr wrap="square" rtlCol="0">
            <a:spAutoFit/>
          </a:bodyPr>
          <a:lstStyle/>
          <a:p>
            <a:r>
              <a:rPr lang="fr-BE" b="1" dirty="0">
                <a:solidFill>
                  <a:schemeClr val="accent3"/>
                </a:solidFill>
              </a:rPr>
              <a:t>Art.22, l. du 5 mars 2017</a:t>
            </a:r>
          </a:p>
        </p:txBody>
      </p:sp>
    </p:spTree>
    <p:extLst>
      <p:ext uri="{BB962C8B-B14F-4D97-AF65-F5344CB8AC3E}">
        <p14:creationId xmlns:p14="http://schemas.microsoft.com/office/powerpoint/2010/main" val="2924929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occasionnel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a:xfrm>
            <a:off x="457199" y="1600200"/>
            <a:ext cx="8345837" cy="4525963"/>
          </a:xfrm>
        </p:spPr>
        <p:txBody>
          <a:bodyPr>
            <a:normAutofit/>
          </a:bodyPr>
          <a:lstStyle/>
          <a:p>
            <a:pPr marL="514350" indent="-514350">
              <a:buClr>
                <a:schemeClr val="accent3"/>
              </a:buClr>
              <a:buFont typeface="+mj-lt"/>
              <a:buAutoNum type="arabicPeriod"/>
            </a:pPr>
            <a:r>
              <a:rPr lang="fr-FR" dirty="0"/>
              <a:t>Définition légale</a:t>
            </a:r>
          </a:p>
          <a:p>
            <a:pPr marL="514350" indent="-514350">
              <a:buClr>
                <a:schemeClr val="accent3"/>
              </a:buClr>
              <a:buFont typeface="+mj-lt"/>
              <a:buAutoNum type="arabicPeriod"/>
            </a:pPr>
            <a:r>
              <a:rPr lang="fr-FR" dirty="0"/>
              <a:t>Caractéristiques</a:t>
            </a:r>
          </a:p>
          <a:p>
            <a:pPr marL="514350" indent="-514350">
              <a:buClr>
                <a:schemeClr val="accent3"/>
              </a:buClr>
              <a:buFont typeface="+mj-lt"/>
              <a:buAutoNum type="arabicPeriod"/>
            </a:pPr>
            <a:r>
              <a:rPr lang="fr-FR" dirty="0"/>
              <a:t>Travailleurs concernés</a:t>
            </a:r>
          </a:p>
          <a:p>
            <a:pPr marL="514350" indent="-514350">
              <a:buClr>
                <a:schemeClr val="accent3"/>
              </a:buClr>
              <a:buFont typeface="+mj-lt"/>
              <a:buAutoNum type="arabicPeriod"/>
            </a:pPr>
            <a:r>
              <a:rPr lang="fr-FR" dirty="0">
                <a:solidFill>
                  <a:schemeClr val="accent2"/>
                </a:solidFill>
              </a:rPr>
              <a:t>Modalités d’exercice</a:t>
            </a:r>
          </a:p>
          <a:p>
            <a:pPr marL="914400" lvl="1" indent="-514350">
              <a:buClr>
                <a:schemeClr val="accent2"/>
              </a:buClr>
              <a:buFont typeface="+mj-lt"/>
              <a:buAutoNum type="arabicPeriod"/>
            </a:pPr>
            <a:r>
              <a:rPr lang="fr-FR" dirty="0"/>
              <a:t>Principe d’égalité</a:t>
            </a:r>
          </a:p>
          <a:p>
            <a:pPr marL="914400" lvl="1" indent="-514350">
              <a:buClr>
                <a:schemeClr val="accent2"/>
              </a:buClr>
              <a:buFont typeface="+mj-lt"/>
              <a:buAutoNum type="arabicPeriod"/>
            </a:pPr>
            <a:r>
              <a:rPr lang="fr-FR" dirty="0"/>
              <a:t>Organisation du travail</a:t>
            </a:r>
            <a:endParaRPr lang="fr-FR" dirty="0">
              <a:solidFill>
                <a:schemeClr val="accent2"/>
              </a:solidFill>
            </a:endParaRPr>
          </a:p>
          <a:p>
            <a:pPr marL="514350" indent="-514350">
              <a:buClr>
                <a:schemeClr val="accent3"/>
              </a:buClr>
              <a:buFont typeface="+mj-lt"/>
              <a:buAutoNum type="arabicPeriod"/>
            </a:pPr>
            <a:r>
              <a:rPr lang="fr-FR" dirty="0">
                <a:solidFill>
                  <a:schemeClr val="tx2"/>
                </a:solidFill>
              </a:rPr>
              <a:t>Mise en œuvre du télétravail occasionnel</a:t>
            </a:r>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61</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2</a:t>
            </a:r>
          </a:p>
        </p:txBody>
      </p:sp>
      <p:sp>
        <p:nvSpPr>
          <p:cNvPr id="6" name="ZoneTexte 5">
            <a:extLst>
              <a:ext uri="{FF2B5EF4-FFF2-40B4-BE49-F238E27FC236}">
                <a16:creationId xmlns:a16="http://schemas.microsoft.com/office/drawing/2014/main" id="{3C8CF81F-3B15-F842-AFF2-F48FB81D8FDA}"/>
              </a:ext>
            </a:extLst>
          </p:cNvPr>
          <p:cNvSpPr txBox="1"/>
          <p:nvPr/>
        </p:nvSpPr>
        <p:spPr>
          <a:xfrm>
            <a:off x="4215538" y="5999697"/>
            <a:ext cx="4222806" cy="646331"/>
          </a:xfrm>
          <a:prstGeom prst="rect">
            <a:avLst/>
          </a:prstGeom>
          <a:noFill/>
        </p:spPr>
        <p:txBody>
          <a:bodyPr wrap="square" rtlCol="0">
            <a:spAutoFit/>
          </a:bodyPr>
          <a:lstStyle/>
          <a:p>
            <a:r>
              <a:rPr lang="fr-BE" b="1" dirty="0">
                <a:solidFill>
                  <a:schemeClr val="accent3"/>
                </a:solidFill>
              </a:rPr>
              <a:t>Loi du 5 mars 2017 relative au travail faisable et maniable</a:t>
            </a:r>
          </a:p>
        </p:txBody>
      </p:sp>
    </p:spTree>
    <p:extLst>
      <p:ext uri="{BB962C8B-B14F-4D97-AF65-F5344CB8AC3E}">
        <p14:creationId xmlns:p14="http://schemas.microsoft.com/office/powerpoint/2010/main" val="3797535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a:bodyPr>
          <a:lstStyle/>
          <a:p>
            <a:r>
              <a:rPr lang="fr-BE" dirty="0"/>
              <a:t>Le télétravailleur occasionnel bénéficie d’une </a:t>
            </a:r>
            <a:r>
              <a:rPr lang="fr-BE" b="1" dirty="0"/>
              <a:t>égalité</a:t>
            </a:r>
            <a:r>
              <a:rPr lang="fr-BE" dirty="0"/>
              <a:t> avec un travailleur ordinaire (= celui qui effectue ses prestations dans les locaux de </a:t>
            </a:r>
            <a:r>
              <a:rPr lang="fr-BE" dirty="0" err="1"/>
              <a:t>l’asbl</a:t>
            </a:r>
            <a:r>
              <a:rPr lang="fr-BE" dirty="0"/>
              <a:t>) :</a:t>
            </a:r>
          </a:p>
          <a:p>
            <a:pPr lvl="1"/>
            <a:r>
              <a:rPr lang="fr-BE" dirty="0"/>
              <a:t>Mêmes droits en matière de conditions de travail</a:t>
            </a:r>
          </a:p>
          <a:p>
            <a:pPr lvl="1"/>
            <a:r>
              <a:rPr lang="fr-BE" dirty="0"/>
              <a:t>Mêmes charges</a:t>
            </a:r>
          </a:p>
          <a:p>
            <a:pPr lvl="1"/>
            <a:r>
              <a:rPr lang="fr-BE" dirty="0"/>
              <a:t>Mêmes normes de prestations</a:t>
            </a:r>
          </a:p>
          <a:p>
            <a:endParaRPr lang="fr-BE"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62</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Modalités d’exercice</a:t>
            </a:r>
          </a:p>
          <a:p>
            <a:pPr marL="857250" lvl="2" indent="0">
              <a:buNone/>
            </a:pPr>
            <a:r>
              <a:rPr lang="fr-FR" b="1" dirty="0">
                <a:solidFill>
                  <a:schemeClr val="accent2"/>
                </a:solidFill>
              </a:rPr>
              <a:t>1. Principe d’égalité</a:t>
            </a:r>
            <a:endParaRPr lang="fr-BE" dirty="0">
              <a:solidFill>
                <a:schemeClr val="accent2"/>
              </a:solidFill>
            </a:endParaRPr>
          </a:p>
        </p:txBody>
      </p:sp>
      <p:sp>
        <p:nvSpPr>
          <p:cNvPr id="6" name="ZoneTexte 5">
            <a:extLst>
              <a:ext uri="{FF2B5EF4-FFF2-40B4-BE49-F238E27FC236}">
                <a16:creationId xmlns:a16="http://schemas.microsoft.com/office/drawing/2014/main" id="{3A252184-CD35-F24A-AD74-FABB0A0D95AC}"/>
              </a:ext>
            </a:extLst>
          </p:cNvPr>
          <p:cNvSpPr txBox="1"/>
          <p:nvPr/>
        </p:nvSpPr>
        <p:spPr>
          <a:xfrm>
            <a:off x="5687878" y="5964493"/>
            <a:ext cx="3300005" cy="369332"/>
          </a:xfrm>
          <a:prstGeom prst="rect">
            <a:avLst/>
          </a:prstGeom>
          <a:noFill/>
        </p:spPr>
        <p:txBody>
          <a:bodyPr wrap="square" rtlCol="0">
            <a:spAutoFit/>
          </a:bodyPr>
          <a:lstStyle/>
          <a:p>
            <a:r>
              <a:rPr lang="fr-BE" b="1" dirty="0">
                <a:solidFill>
                  <a:schemeClr val="accent3"/>
                </a:solidFill>
              </a:rPr>
              <a:t>Art. 25  loi du 5 mars 2017</a:t>
            </a:r>
          </a:p>
        </p:txBody>
      </p:sp>
    </p:spTree>
    <p:extLst>
      <p:ext uri="{BB962C8B-B14F-4D97-AF65-F5344CB8AC3E}">
        <p14:creationId xmlns:p14="http://schemas.microsoft.com/office/powerpoint/2010/main" val="2897013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85000" lnSpcReduction="10000"/>
          </a:bodyPr>
          <a:lstStyle/>
          <a:p>
            <a:r>
              <a:rPr lang="fr-BE" dirty="0"/>
              <a:t>Le télétravailleur occasionnel gère l’organisation de son travail dans le cadre de la durée du travail applicable dans </a:t>
            </a:r>
            <a:r>
              <a:rPr lang="fr-BE" dirty="0" err="1"/>
              <a:t>l’asbl</a:t>
            </a:r>
            <a:r>
              <a:rPr lang="fr-BE" dirty="0"/>
              <a:t>. </a:t>
            </a:r>
          </a:p>
          <a:p>
            <a:pPr lvl="1"/>
            <a:r>
              <a:rPr lang="fr-BE" dirty="0"/>
              <a:t>Souplesse !</a:t>
            </a:r>
          </a:p>
          <a:p>
            <a:pPr lvl="1"/>
            <a:r>
              <a:rPr lang="fr-BE" dirty="0"/>
              <a:t>Prestation du nombre d’heures prévues dans l’horaire de travail</a:t>
            </a:r>
          </a:p>
          <a:p>
            <a:pPr lvl="1"/>
            <a:r>
              <a:rPr lang="fr-BE" dirty="0"/>
              <a:t>Respect de l’horaire de travail interprété de façon souple : </a:t>
            </a:r>
          </a:p>
          <a:p>
            <a:pPr lvl="2"/>
            <a:r>
              <a:rPr lang="fr-BE" dirty="0"/>
              <a:t>Pas un respect strict de l’horaire de travail</a:t>
            </a:r>
          </a:p>
          <a:p>
            <a:pPr lvl="2"/>
            <a:r>
              <a:rPr lang="fr-BE" dirty="0"/>
              <a:t>Possibilité d’interrompre le travail durant une heure pour un rendez-vous médical ou faire des courses et rattraper cette heure plus tard dans la journée, sans que cela ne soit considéré comme une heure supplémentaire.</a:t>
            </a:r>
          </a:p>
          <a:p>
            <a:endParaRPr lang="fr-BE"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63</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Modalités d’exercice</a:t>
            </a:r>
          </a:p>
          <a:p>
            <a:pPr marL="857250" lvl="2" indent="0">
              <a:buNone/>
            </a:pPr>
            <a:r>
              <a:rPr lang="fr-FR" b="1" dirty="0">
                <a:solidFill>
                  <a:schemeClr val="accent2"/>
                </a:solidFill>
              </a:rPr>
              <a:t>2. Organisation du travail </a:t>
            </a:r>
            <a:endParaRPr lang="fr-BE" dirty="0">
              <a:solidFill>
                <a:schemeClr val="accent2"/>
              </a:solidFill>
            </a:endParaRPr>
          </a:p>
        </p:txBody>
      </p:sp>
      <p:sp>
        <p:nvSpPr>
          <p:cNvPr id="5" name="ZoneTexte 4">
            <a:extLst>
              <a:ext uri="{FF2B5EF4-FFF2-40B4-BE49-F238E27FC236}">
                <a16:creationId xmlns:a16="http://schemas.microsoft.com/office/drawing/2014/main" id="{D4295ECF-29AE-9349-8F28-B5F099A15D20}"/>
              </a:ext>
            </a:extLst>
          </p:cNvPr>
          <p:cNvSpPr txBox="1"/>
          <p:nvPr/>
        </p:nvSpPr>
        <p:spPr>
          <a:xfrm>
            <a:off x="5687878" y="5964493"/>
            <a:ext cx="3300005" cy="369332"/>
          </a:xfrm>
          <a:prstGeom prst="rect">
            <a:avLst/>
          </a:prstGeom>
          <a:noFill/>
        </p:spPr>
        <p:txBody>
          <a:bodyPr wrap="square" rtlCol="0">
            <a:spAutoFit/>
          </a:bodyPr>
          <a:lstStyle/>
          <a:p>
            <a:r>
              <a:rPr lang="fr-BE" b="1" dirty="0">
                <a:solidFill>
                  <a:schemeClr val="accent3"/>
                </a:solidFill>
              </a:rPr>
              <a:t>Art. 25 loi du 5 mars 2017</a:t>
            </a:r>
          </a:p>
        </p:txBody>
      </p:sp>
    </p:spTree>
    <p:extLst>
      <p:ext uri="{BB962C8B-B14F-4D97-AF65-F5344CB8AC3E}">
        <p14:creationId xmlns:p14="http://schemas.microsoft.com/office/powerpoint/2010/main" val="4138867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occasionnel</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a:xfrm>
            <a:off x="457199" y="1600200"/>
            <a:ext cx="8345837" cy="4525963"/>
          </a:xfrm>
        </p:spPr>
        <p:txBody>
          <a:bodyPr>
            <a:normAutofit fontScale="92500" lnSpcReduction="20000"/>
          </a:bodyPr>
          <a:lstStyle/>
          <a:p>
            <a:pPr marL="514350" indent="-514350">
              <a:buClr>
                <a:schemeClr val="accent3"/>
              </a:buClr>
              <a:buFont typeface="+mj-lt"/>
              <a:buAutoNum type="arabicPeriod"/>
            </a:pPr>
            <a:r>
              <a:rPr lang="fr-FR" dirty="0"/>
              <a:t>Définition légale</a:t>
            </a:r>
          </a:p>
          <a:p>
            <a:pPr marL="514350" indent="-514350">
              <a:buClr>
                <a:schemeClr val="accent3"/>
              </a:buClr>
              <a:buFont typeface="+mj-lt"/>
              <a:buAutoNum type="arabicPeriod"/>
            </a:pPr>
            <a:r>
              <a:rPr lang="fr-FR" dirty="0"/>
              <a:t>Caractéristiques</a:t>
            </a:r>
          </a:p>
          <a:p>
            <a:pPr marL="514350" indent="-514350">
              <a:buClr>
                <a:schemeClr val="accent3"/>
              </a:buClr>
              <a:buFont typeface="+mj-lt"/>
              <a:buAutoNum type="arabicPeriod"/>
            </a:pPr>
            <a:r>
              <a:rPr lang="fr-FR" dirty="0"/>
              <a:t>Travailleurs concernés</a:t>
            </a:r>
          </a:p>
          <a:p>
            <a:pPr marL="514350" indent="-514350">
              <a:buClr>
                <a:schemeClr val="accent3"/>
              </a:buClr>
              <a:buFont typeface="+mj-lt"/>
              <a:buAutoNum type="arabicPeriod"/>
            </a:pPr>
            <a:r>
              <a:rPr lang="fr-FR" dirty="0"/>
              <a:t>Modalités d’exercice</a:t>
            </a:r>
          </a:p>
          <a:p>
            <a:pPr marL="514350" indent="-514350">
              <a:buClr>
                <a:schemeClr val="accent3"/>
              </a:buClr>
              <a:buFont typeface="+mj-lt"/>
              <a:buAutoNum type="arabicPeriod"/>
            </a:pPr>
            <a:r>
              <a:rPr lang="fr-FR" dirty="0">
                <a:solidFill>
                  <a:schemeClr val="accent2"/>
                </a:solidFill>
              </a:rPr>
              <a:t>Mise en œuvre du télétravail occasionnel</a:t>
            </a:r>
          </a:p>
          <a:p>
            <a:pPr marL="914400" lvl="1" indent="-514350">
              <a:buClr>
                <a:schemeClr val="accent2"/>
              </a:buClr>
              <a:buFont typeface="+mj-lt"/>
              <a:buAutoNum type="arabicPeriod"/>
            </a:pPr>
            <a:r>
              <a:rPr lang="fr-FR" dirty="0"/>
              <a:t>Comment mettre en œuvre le télétravail occasionnel ?</a:t>
            </a:r>
          </a:p>
          <a:p>
            <a:pPr marL="914400" lvl="1" indent="-514350">
              <a:buClr>
                <a:schemeClr val="accent2"/>
              </a:buClr>
              <a:buFont typeface="+mj-lt"/>
              <a:buAutoNum type="arabicPeriod"/>
            </a:pPr>
            <a:r>
              <a:rPr lang="fr-FR" dirty="0"/>
              <a:t>Que dois comprendre l’accord individuel obligatoire ?</a:t>
            </a:r>
          </a:p>
          <a:p>
            <a:pPr marL="914400" lvl="1" indent="-514350">
              <a:buClr>
                <a:schemeClr val="accent2"/>
              </a:buClr>
              <a:buFont typeface="+mj-lt"/>
              <a:buAutoNum type="arabicPeriod"/>
            </a:pPr>
            <a:r>
              <a:rPr lang="fr-FR" dirty="0"/>
              <a:t>Que peut comprendre l’accord individuel obligatoire ?</a:t>
            </a:r>
          </a:p>
          <a:p>
            <a:pPr marL="914400" lvl="1" indent="-514350">
              <a:buClr>
                <a:schemeClr val="accent2"/>
              </a:buClr>
              <a:buFont typeface="+mj-lt"/>
              <a:buAutoNum type="arabicPeriod"/>
            </a:pPr>
            <a:r>
              <a:rPr lang="fr-FR" dirty="0"/>
              <a:t>Établir un cadre de télétravail occasionnel</a:t>
            </a:r>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64</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2</a:t>
            </a:r>
          </a:p>
        </p:txBody>
      </p:sp>
      <p:sp>
        <p:nvSpPr>
          <p:cNvPr id="6" name="ZoneTexte 5">
            <a:extLst>
              <a:ext uri="{FF2B5EF4-FFF2-40B4-BE49-F238E27FC236}">
                <a16:creationId xmlns:a16="http://schemas.microsoft.com/office/drawing/2014/main" id="{3C8CF81F-3B15-F842-AFF2-F48FB81D8FDA}"/>
              </a:ext>
            </a:extLst>
          </p:cNvPr>
          <p:cNvSpPr txBox="1"/>
          <p:nvPr/>
        </p:nvSpPr>
        <p:spPr>
          <a:xfrm>
            <a:off x="4215538" y="5999697"/>
            <a:ext cx="4222806" cy="646331"/>
          </a:xfrm>
          <a:prstGeom prst="rect">
            <a:avLst/>
          </a:prstGeom>
          <a:noFill/>
        </p:spPr>
        <p:txBody>
          <a:bodyPr wrap="square" rtlCol="0">
            <a:spAutoFit/>
          </a:bodyPr>
          <a:lstStyle/>
          <a:p>
            <a:r>
              <a:rPr lang="fr-BE" b="1" dirty="0">
                <a:solidFill>
                  <a:schemeClr val="accent3"/>
                </a:solidFill>
              </a:rPr>
              <a:t>Loi du 5 mars 2017 relative au travail faisable et maniable</a:t>
            </a:r>
          </a:p>
        </p:txBody>
      </p:sp>
    </p:spTree>
    <p:extLst>
      <p:ext uri="{BB962C8B-B14F-4D97-AF65-F5344CB8AC3E}">
        <p14:creationId xmlns:p14="http://schemas.microsoft.com/office/powerpoint/2010/main" val="14854658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85000" lnSpcReduction="20000"/>
          </a:bodyPr>
          <a:lstStyle/>
          <a:p>
            <a:r>
              <a:rPr lang="fr-BE" dirty="0"/>
              <a:t>Pas de cadre strict afin de le mettre en œuvre </a:t>
            </a:r>
          </a:p>
          <a:p>
            <a:r>
              <a:rPr lang="fr-BE" dirty="0"/>
              <a:t>Nécessité de l’employeur et du travailleur de s’accorder sur certains points :</a:t>
            </a:r>
          </a:p>
          <a:p>
            <a:pPr lvl="1"/>
            <a:r>
              <a:rPr lang="fr-BE" b="1" dirty="0"/>
              <a:t>Accord individuel obligatoire</a:t>
            </a:r>
            <a:r>
              <a:rPr lang="fr-BE" dirty="0"/>
              <a:t> (écrit ou verbal)</a:t>
            </a:r>
          </a:p>
          <a:p>
            <a:pPr lvl="1"/>
            <a:r>
              <a:rPr lang="fr-BE" b="1" dirty="0"/>
              <a:t>Cadre et modalités du télétravail</a:t>
            </a:r>
            <a:endParaRPr lang="fr-BE" dirty="0"/>
          </a:p>
          <a:p>
            <a:r>
              <a:rPr lang="fr-BE" dirty="0"/>
              <a:t>En cas de </a:t>
            </a:r>
            <a:r>
              <a:rPr lang="fr-BE" b="1" u="sng" dirty="0"/>
              <a:t>mise en œuvre pour la première fois au sein de l’entreprise</a:t>
            </a:r>
            <a:r>
              <a:rPr lang="fr-BE" dirty="0"/>
              <a:t>, </a:t>
            </a:r>
          </a:p>
          <a:p>
            <a:pPr lvl="1"/>
            <a:r>
              <a:rPr lang="fr-BE" dirty="0"/>
              <a:t>Pas nécessaire de prévoir l’intervention de la concertation sociale.</a:t>
            </a:r>
          </a:p>
          <a:p>
            <a:pPr lvl="1"/>
            <a:r>
              <a:rPr lang="fr-BE" dirty="0"/>
              <a:t>Un simple processus d’enregistrement des jours de télétravail suffit (ex. : mail). </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65</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Mise en œuvre du télétravail occasionnel</a:t>
            </a:r>
          </a:p>
          <a:p>
            <a:pPr marL="857250" lvl="2" indent="0">
              <a:buNone/>
            </a:pPr>
            <a:r>
              <a:rPr lang="fr-FR" b="1" dirty="0">
                <a:solidFill>
                  <a:schemeClr val="accent2"/>
                </a:solidFill>
              </a:rPr>
              <a:t>1. Comment mettre en œuvre le télétravail occasionnel ? </a:t>
            </a:r>
            <a:endParaRPr lang="fr-BE" dirty="0">
              <a:solidFill>
                <a:schemeClr val="accent2"/>
              </a:solidFill>
            </a:endParaRPr>
          </a:p>
        </p:txBody>
      </p:sp>
      <p:sp>
        <p:nvSpPr>
          <p:cNvPr id="5" name="ZoneTexte 4">
            <a:extLst>
              <a:ext uri="{FF2B5EF4-FFF2-40B4-BE49-F238E27FC236}">
                <a16:creationId xmlns:a16="http://schemas.microsoft.com/office/drawing/2014/main" id="{F18196A6-1CB3-644C-A05A-97B1ACB5C099}"/>
              </a:ext>
            </a:extLst>
          </p:cNvPr>
          <p:cNvSpPr txBox="1"/>
          <p:nvPr/>
        </p:nvSpPr>
        <p:spPr>
          <a:xfrm>
            <a:off x="5687878" y="5964493"/>
            <a:ext cx="3300005" cy="369332"/>
          </a:xfrm>
          <a:prstGeom prst="rect">
            <a:avLst/>
          </a:prstGeom>
          <a:noFill/>
        </p:spPr>
        <p:txBody>
          <a:bodyPr wrap="square" rtlCol="0">
            <a:spAutoFit/>
          </a:bodyPr>
          <a:lstStyle/>
          <a:p>
            <a:r>
              <a:rPr lang="fr-BE" b="1" dirty="0">
                <a:solidFill>
                  <a:schemeClr val="accent3"/>
                </a:solidFill>
              </a:rPr>
              <a:t>Art. 26, 3  loi du 5 mars 2017</a:t>
            </a:r>
          </a:p>
        </p:txBody>
      </p:sp>
    </p:spTree>
    <p:extLst>
      <p:ext uri="{BB962C8B-B14F-4D97-AF65-F5344CB8AC3E}">
        <p14:creationId xmlns:p14="http://schemas.microsoft.com/office/powerpoint/2010/main" val="3517346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92500" lnSpcReduction="20000"/>
          </a:bodyPr>
          <a:lstStyle/>
          <a:p>
            <a:r>
              <a:rPr lang="fr-BE" b="1" dirty="0"/>
              <a:t>L’accord individuel obligatoire</a:t>
            </a:r>
            <a:r>
              <a:rPr lang="fr-BE" dirty="0"/>
              <a:t> (écrit ou oral), entre l’employeur et le télétravailleur </a:t>
            </a:r>
            <a:r>
              <a:rPr lang="fr-BE" b="1" u="sng" dirty="0"/>
              <a:t>doit comprendre : </a:t>
            </a:r>
          </a:p>
          <a:p>
            <a:pPr lvl="1"/>
            <a:r>
              <a:rPr lang="fr-BE" dirty="0"/>
              <a:t>Mise à disposition </a:t>
            </a:r>
            <a:r>
              <a:rPr lang="fr-BE" dirty="0">
                <a:solidFill>
                  <a:schemeClr val="accent2"/>
                </a:solidFill>
              </a:rPr>
              <a:t>éventuelle</a:t>
            </a:r>
            <a:r>
              <a:rPr lang="fr-BE" dirty="0"/>
              <a:t> de l’équipement et du support technique (</a:t>
            </a:r>
            <a:r>
              <a:rPr lang="fr-BE" u="sng" dirty="0"/>
              <a:t>ex. :</a:t>
            </a:r>
            <a:r>
              <a:rPr lang="fr-BE" dirty="0"/>
              <a:t> pc portable)</a:t>
            </a:r>
          </a:p>
          <a:p>
            <a:pPr lvl="1"/>
            <a:r>
              <a:rPr lang="fr-BE" dirty="0"/>
              <a:t>Disponibilité </a:t>
            </a:r>
            <a:r>
              <a:rPr lang="fr-BE" dirty="0">
                <a:solidFill>
                  <a:schemeClr val="accent2"/>
                </a:solidFill>
              </a:rPr>
              <a:t>éventuelle</a:t>
            </a:r>
            <a:r>
              <a:rPr lang="fr-BE" dirty="0"/>
              <a:t> du télétravailleur pendant le télétravail</a:t>
            </a:r>
          </a:p>
          <a:p>
            <a:pPr lvl="2"/>
            <a:r>
              <a:rPr lang="fr-BE" dirty="0"/>
              <a:t>Plages horaires déterminées où le travailleur doit être joignable (par email, téléphone …)</a:t>
            </a:r>
          </a:p>
          <a:p>
            <a:pPr lvl="1"/>
            <a:r>
              <a:rPr lang="fr-BE" dirty="0"/>
              <a:t>Prise en charge </a:t>
            </a:r>
            <a:r>
              <a:rPr lang="fr-BE" dirty="0">
                <a:solidFill>
                  <a:schemeClr val="accent2"/>
                </a:solidFill>
              </a:rPr>
              <a:t>éventuelle</a:t>
            </a:r>
            <a:r>
              <a:rPr lang="fr-BE" dirty="0"/>
              <a:t> par l’employeur des frais relatifs au télétravail occasionnel</a:t>
            </a:r>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66</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Mise en œuvre du télétravail occasionnel</a:t>
            </a:r>
          </a:p>
          <a:p>
            <a:pPr marL="857250" lvl="2" indent="0">
              <a:buNone/>
            </a:pPr>
            <a:r>
              <a:rPr lang="fr-FR" b="1" dirty="0">
                <a:solidFill>
                  <a:schemeClr val="accent2"/>
                </a:solidFill>
              </a:rPr>
              <a:t>2. Que dois comprendre l’accord individuel obligatoire ? </a:t>
            </a:r>
            <a:endParaRPr lang="fr-BE" dirty="0">
              <a:solidFill>
                <a:schemeClr val="accent2"/>
              </a:solidFill>
            </a:endParaRPr>
          </a:p>
        </p:txBody>
      </p:sp>
      <p:sp>
        <p:nvSpPr>
          <p:cNvPr id="5" name="ZoneTexte 4">
            <a:extLst>
              <a:ext uri="{FF2B5EF4-FFF2-40B4-BE49-F238E27FC236}">
                <a16:creationId xmlns:a16="http://schemas.microsoft.com/office/drawing/2014/main" id="{F18196A6-1CB3-644C-A05A-97B1ACB5C099}"/>
              </a:ext>
            </a:extLst>
          </p:cNvPr>
          <p:cNvSpPr txBox="1"/>
          <p:nvPr/>
        </p:nvSpPr>
        <p:spPr>
          <a:xfrm>
            <a:off x="5687878" y="5964493"/>
            <a:ext cx="3300005" cy="369332"/>
          </a:xfrm>
          <a:prstGeom prst="rect">
            <a:avLst/>
          </a:prstGeom>
          <a:noFill/>
        </p:spPr>
        <p:txBody>
          <a:bodyPr wrap="square" rtlCol="0">
            <a:spAutoFit/>
          </a:bodyPr>
          <a:lstStyle/>
          <a:p>
            <a:r>
              <a:rPr lang="fr-BE" b="1" dirty="0">
                <a:solidFill>
                  <a:schemeClr val="accent3"/>
                </a:solidFill>
              </a:rPr>
              <a:t>Art. 26, 3  loi du 5 mars 2017</a:t>
            </a:r>
          </a:p>
        </p:txBody>
      </p:sp>
    </p:spTree>
    <p:extLst>
      <p:ext uri="{BB962C8B-B14F-4D97-AF65-F5344CB8AC3E}">
        <p14:creationId xmlns:p14="http://schemas.microsoft.com/office/powerpoint/2010/main" val="628844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92500" lnSpcReduction="10000"/>
          </a:bodyPr>
          <a:lstStyle/>
          <a:p>
            <a:r>
              <a:rPr lang="fr-BE" b="1" dirty="0"/>
              <a:t>L’accord individuel obligatoire</a:t>
            </a:r>
            <a:r>
              <a:rPr lang="fr-BE" dirty="0"/>
              <a:t> (écrit ou oral), entre l’employeur et le télétravailleur </a:t>
            </a:r>
            <a:r>
              <a:rPr lang="fr-BE" b="1" u="sng" dirty="0"/>
              <a:t>peut comprendre</a:t>
            </a:r>
            <a:r>
              <a:rPr lang="fr-BE" dirty="0"/>
              <a:t> :</a:t>
            </a:r>
          </a:p>
          <a:p>
            <a:pPr lvl="1"/>
            <a:r>
              <a:rPr lang="fr-BE" dirty="0"/>
              <a:t>Nombre d’heures à prester</a:t>
            </a:r>
          </a:p>
          <a:p>
            <a:pPr lvl="1"/>
            <a:r>
              <a:rPr lang="fr-BE" dirty="0"/>
              <a:t>Évaluation du télétravail</a:t>
            </a:r>
          </a:p>
          <a:p>
            <a:pPr lvl="1"/>
            <a:r>
              <a:rPr lang="fr-BE" dirty="0"/>
              <a:t>Sécurité et bien-être</a:t>
            </a:r>
          </a:p>
          <a:p>
            <a:pPr lvl="1"/>
            <a:r>
              <a:rPr lang="fr-BE" dirty="0"/>
              <a:t>Contact avec la représentation sociale</a:t>
            </a:r>
          </a:p>
          <a:p>
            <a:pPr lvl="1"/>
            <a:r>
              <a:rPr lang="fr-BE" dirty="0"/>
              <a:t>La garantie d’avoir les même avantages qu’un travailleur</a:t>
            </a:r>
          </a:p>
          <a:p>
            <a:pPr lvl="1"/>
            <a:r>
              <a:rPr lang="fr-BE" dirty="0"/>
              <a:t>Formation aux outils informatiques</a:t>
            </a:r>
          </a:p>
          <a:p>
            <a:endParaRPr lang="fr-BE"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67</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Mise en œuvre du télétravail occasionnel</a:t>
            </a:r>
          </a:p>
          <a:p>
            <a:pPr marL="857250" lvl="2" indent="0">
              <a:buNone/>
            </a:pPr>
            <a:r>
              <a:rPr lang="fr-FR" b="1" dirty="0">
                <a:solidFill>
                  <a:schemeClr val="accent2"/>
                </a:solidFill>
              </a:rPr>
              <a:t>3. Que peut comprendre l’accord individuel obligatoire ? </a:t>
            </a:r>
            <a:endParaRPr lang="fr-BE" dirty="0">
              <a:solidFill>
                <a:schemeClr val="accent2"/>
              </a:solidFill>
            </a:endParaRPr>
          </a:p>
        </p:txBody>
      </p:sp>
    </p:spTree>
    <p:extLst>
      <p:ext uri="{BB962C8B-B14F-4D97-AF65-F5344CB8AC3E}">
        <p14:creationId xmlns:p14="http://schemas.microsoft.com/office/powerpoint/2010/main" val="3989319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1" y="1917146"/>
            <a:ext cx="8835482" cy="4082210"/>
          </a:xfrm>
        </p:spPr>
        <p:txBody>
          <a:bodyPr>
            <a:normAutofit fontScale="77500" lnSpcReduction="20000"/>
          </a:bodyPr>
          <a:lstStyle/>
          <a:p>
            <a:r>
              <a:rPr lang="fr-BE" dirty="0"/>
              <a:t>Fixer un </a:t>
            </a:r>
            <a:r>
              <a:rPr lang="fr-BE" b="1" dirty="0"/>
              <a:t>cadre de télétravail</a:t>
            </a:r>
            <a:r>
              <a:rPr lang="fr-BE" dirty="0"/>
              <a:t> via : </a:t>
            </a:r>
          </a:p>
          <a:p>
            <a:pPr lvl="1"/>
            <a:r>
              <a:rPr lang="fr-BE" dirty="0"/>
              <a:t>la modification du règlement de travail, </a:t>
            </a:r>
          </a:p>
          <a:p>
            <a:pPr lvl="1"/>
            <a:r>
              <a:rPr lang="fr-BE" dirty="0"/>
              <a:t>la conclusion de CCT d’entreprise</a:t>
            </a:r>
          </a:p>
          <a:p>
            <a:pPr lvl="1"/>
            <a:r>
              <a:rPr lang="fr-BE" dirty="0"/>
              <a:t>la conclusion de police fixant le cadre du télétravail. </a:t>
            </a:r>
          </a:p>
          <a:p>
            <a:r>
              <a:rPr lang="fr-BE" dirty="0"/>
              <a:t>Prévoir </a:t>
            </a:r>
            <a:r>
              <a:rPr lang="fr-BE" u="sng" dirty="0"/>
              <a:t>au minimum </a:t>
            </a:r>
            <a:r>
              <a:rPr lang="fr-BE" dirty="0"/>
              <a:t>:</a:t>
            </a:r>
          </a:p>
          <a:p>
            <a:pPr lvl="1"/>
            <a:r>
              <a:rPr lang="fr-BE" dirty="0"/>
              <a:t>Fonctions et/ou activités compatibles avec le télétravail occasionnel</a:t>
            </a:r>
          </a:p>
          <a:p>
            <a:pPr lvl="1"/>
            <a:r>
              <a:rPr lang="fr-BE" dirty="0"/>
              <a:t>Procédure nécessaire afin de demander ou accorder le télétravail</a:t>
            </a:r>
          </a:p>
          <a:p>
            <a:pPr lvl="1"/>
            <a:r>
              <a:rPr lang="fr-BE" dirty="0"/>
              <a:t>Frais pris en charge par l’employeur</a:t>
            </a:r>
          </a:p>
          <a:p>
            <a:pPr lvl="1"/>
            <a:r>
              <a:rPr lang="fr-BE" dirty="0"/>
              <a:t>Mise à disposition de l’équipement et du support technique</a:t>
            </a:r>
          </a:p>
          <a:p>
            <a:pPr lvl="1"/>
            <a:r>
              <a:rPr lang="fr-BE" dirty="0"/>
              <a:t>L’accessibilité (disponibilité) du télétravailleur pendant le télétravail</a:t>
            </a:r>
          </a:p>
          <a:p>
            <a:endParaRPr lang="fr-BE" dirty="0"/>
          </a:p>
        </p:txBody>
      </p:sp>
      <p:sp>
        <p:nvSpPr>
          <p:cNvPr id="7" name="Espace réservé du numéro de diapositive 5">
            <a:extLst>
              <a:ext uri="{FF2B5EF4-FFF2-40B4-BE49-F238E27FC236}">
                <a16:creationId xmlns:a16="http://schemas.microsoft.com/office/drawing/2014/main" id="{90D1C8F9-924E-0D4F-8715-EDF7AD96636C}"/>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68</a:t>
            </a:fld>
            <a:endParaRPr lang="fr-BE"/>
          </a:p>
        </p:txBody>
      </p:sp>
      <p:sp>
        <p:nvSpPr>
          <p:cNvPr id="9" name="Espace réservé du contenu 2"/>
          <p:cNvSpPr txBox="1">
            <a:spLocks/>
          </p:cNvSpPr>
          <p:nvPr/>
        </p:nvSpPr>
        <p:spPr>
          <a:xfrm>
            <a:off x="150985" y="513308"/>
            <a:ext cx="7900835" cy="1071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rabicPeriod" startAt="4"/>
            </a:pPr>
            <a:r>
              <a:rPr lang="fr-FR" b="1" dirty="0">
                <a:solidFill>
                  <a:schemeClr val="accent3"/>
                </a:solidFill>
              </a:rPr>
              <a:t>Mise en œuvre du télétravail occasionnel</a:t>
            </a:r>
          </a:p>
          <a:p>
            <a:pPr marL="857250" lvl="2" indent="0">
              <a:buNone/>
            </a:pPr>
            <a:r>
              <a:rPr lang="fr-FR" b="1" dirty="0">
                <a:solidFill>
                  <a:schemeClr val="accent2"/>
                </a:solidFill>
              </a:rPr>
              <a:t>4.Établir un cadre de télétravail occasionnel</a:t>
            </a:r>
            <a:endParaRPr lang="fr-BE" dirty="0">
              <a:solidFill>
                <a:schemeClr val="accent2"/>
              </a:solidFill>
            </a:endParaRPr>
          </a:p>
        </p:txBody>
      </p:sp>
      <p:sp>
        <p:nvSpPr>
          <p:cNvPr id="5" name="ZoneTexte 4">
            <a:extLst>
              <a:ext uri="{FF2B5EF4-FFF2-40B4-BE49-F238E27FC236}">
                <a16:creationId xmlns:a16="http://schemas.microsoft.com/office/drawing/2014/main" id="{51E29682-5CDC-8F41-9ADD-5C0D7A498C21}"/>
              </a:ext>
            </a:extLst>
          </p:cNvPr>
          <p:cNvSpPr txBox="1"/>
          <p:nvPr/>
        </p:nvSpPr>
        <p:spPr>
          <a:xfrm>
            <a:off x="5687878" y="5964493"/>
            <a:ext cx="3300005" cy="369332"/>
          </a:xfrm>
          <a:prstGeom prst="rect">
            <a:avLst/>
          </a:prstGeom>
          <a:noFill/>
        </p:spPr>
        <p:txBody>
          <a:bodyPr wrap="square" rtlCol="0">
            <a:spAutoFit/>
          </a:bodyPr>
          <a:lstStyle/>
          <a:p>
            <a:r>
              <a:rPr lang="fr-BE" b="1" dirty="0">
                <a:solidFill>
                  <a:schemeClr val="accent3"/>
                </a:solidFill>
              </a:rPr>
              <a:t>Art. 27  loi du 5 mars 2017</a:t>
            </a:r>
          </a:p>
        </p:txBody>
      </p:sp>
    </p:spTree>
    <p:extLst>
      <p:ext uri="{BB962C8B-B14F-4D97-AF65-F5344CB8AC3E}">
        <p14:creationId xmlns:p14="http://schemas.microsoft.com/office/powerpoint/2010/main" val="395489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F240C-2469-2D43-A4F1-8A7C1DE6B3A8}"/>
              </a:ext>
            </a:extLst>
          </p:cNvPr>
          <p:cNvSpPr>
            <a:spLocks noGrp="1"/>
          </p:cNvSpPr>
          <p:nvPr>
            <p:ph type="title"/>
          </p:nvPr>
        </p:nvSpPr>
        <p:spPr/>
        <p:txBody>
          <a:bodyPr/>
          <a:lstStyle/>
          <a:p>
            <a:r>
              <a:rPr lang="fr-FR"/>
              <a:t>Présentation de la formation</a:t>
            </a:r>
          </a:p>
        </p:txBody>
      </p:sp>
      <p:sp>
        <p:nvSpPr>
          <p:cNvPr id="3" name="Espace réservé du contenu 2">
            <a:extLst>
              <a:ext uri="{FF2B5EF4-FFF2-40B4-BE49-F238E27FC236}">
                <a16:creationId xmlns:a16="http://schemas.microsoft.com/office/drawing/2014/main" id="{D6596476-DA4D-F44F-8EF6-429B9ECB6C58}"/>
              </a:ext>
            </a:extLst>
          </p:cNvPr>
          <p:cNvSpPr>
            <a:spLocks noGrp="1"/>
          </p:cNvSpPr>
          <p:nvPr>
            <p:ph idx="1"/>
          </p:nvPr>
        </p:nvSpPr>
        <p:spPr/>
        <p:txBody>
          <a:bodyPr>
            <a:normAutofit fontScale="70000" lnSpcReduction="20000"/>
          </a:bodyPr>
          <a:lstStyle/>
          <a:p>
            <a:pPr marL="0" indent="0" algn="ctr">
              <a:buNone/>
            </a:pPr>
            <a:r>
              <a:rPr lang="fr-FR" sz="4100" dirty="0">
                <a:solidFill>
                  <a:schemeClr val="accent4"/>
                </a:solidFill>
              </a:rPr>
              <a:t>Objectifs</a:t>
            </a:r>
          </a:p>
          <a:p>
            <a:pPr>
              <a:buFontTx/>
              <a:buChar char="-"/>
            </a:pPr>
            <a:endParaRPr lang="fr-BE" dirty="0"/>
          </a:p>
          <a:p>
            <a:pPr lvl="0"/>
            <a:r>
              <a:rPr lang="fr-BE" dirty="0"/>
              <a:t>Connaître ses </a:t>
            </a:r>
            <a:r>
              <a:rPr lang="fr-BE" b="1" dirty="0"/>
              <a:t>obligations</a:t>
            </a:r>
            <a:r>
              <a:rPr lang="fr-BE" dirty="0"/>
              <a:t> en tant qu’employeur </a:t>
            </a:r>
          </a:p>
          <a:p>
            <a:pPr lvl="0"/>
            <a:r>
              <a:rPr lang="fr-BE" dirty="0"/>
              <a:t>Connaître les </a:t>
            </a:r>
            <a:r>
              <a:rPr lang="fr-BE" b="1" dirty="0"/>
              <a:t>frais et coûts obligatoires </a:t>
            </a:r>
            <a:r>
              <a:rPr lang="fr-BE" dirty="0"/>
              <a:t>inhérents au télétravail pour l’employeur</a:t>
            </a:r>
          </a:p>
          <a:p>
            <a:pPr lvl="0"/>
            <a:r>
              <a:rPr lang="fr-BE" dirty="0"/>
              <a:t>Définir un régime de télétravail correspondant à vos besoins et à ceux de vos travailleurs</a:t>
            </a:r>
          </a:p>
          <a:p>
            <a:pPr lvl="0"/>
            <a:r>
              <a:rPr lang="fr-BE" dirty="0"/>
              <a:t>Rédiger le </a:t>
            </a:r>
            <a:r>
              <a:rPr lang="fr-BE" b="1" dirty="0"/>
              <a:t>cadre légal </a:t>
            </a:r>
            <a:r>
              <a:rPr lang="fr-BE" dirty="0"/>
              <a:t>formalisant le télétravail</a:t>
            </a:r>
          </a:p>
          <a:p>
            <a:pPr lvl="0"/>
            <a:r>
              <a:rPr lang="fr-BE" dirty="0"/>
              <a:t>Mettre en œuvre des pratiques et des procédures au sein de votre </a:t>
            </a:r>
            <a:r>
              <a:rPr lang="fr-BE" dirty="0" err="1"/>
              <a:t>asbl</a:t>
            </a:r>
            <a:r>
              <a:rPr lang="fr-BE" dirty="0"/>
              <a:t> qui soient soucieuses du </a:t>
            </a:r>
            <a:r>
              <a:rPr lang="fr-BE" b="1" dirty="0"/>
              <a:t>bien-être</a:t>
            </a:r>
            <a:r>
              <a:rPr lang="fr-BE" dirty="0"/>
              <a:t> et de la </a:t>
            </a:r>
            <a:r>
              <a:rPr lang="fr-BE" b="1" dirty="0"/>
              <a:t>sécurité</a:t>
            </a:r>
            <a:r>
              <a:rPr lang="fr-BE" dirty="0"/>
              <a:t> en télétravail</a:t>
            </a:r>
          </a:p>
          <a:p>
            <a:pPr lvl="0"/>
            <a:r>
              <a:rPr lang="fr-BE" dirty="0"/>
              <a:t>Avoir une vue panoramique de l’impact du télétravail sur les </a:t>
            </a:r>
            <a:r>
              <a:rPr lang="fr-BE" b="1" dirty="0"/>
              <a:t>différentes branches de la sécurité sociale </a:t>
            </a:r>
            <a:r>
              <a:rPr lang="fr-BE" dirty="0"/>
              <a:t>et sur les </a:t>
            </a:r>
            <a:r>
              <a:rPr lang="fr-BE" b="1" dirty="0"/>
              <a:t>problématiques fiscales</a:t>
            </a:r>
          </a:p>
          <a:p>
            <a:pPr>
              <a:buClr>
                <a:schemeClr val="accent2"/>
              </a:buClr>
              <a:buFontTx/>
              <a:buChar char="-"/>
            </a:pPr>
            <a:endParaRPr lang="fr-LU" dirty="0">
              <a:highlight>
                <a:srgbClr val="FFFF00"/>
              </a:highlight>
            </a:endParaRPr>
          </a:p>
        </p:txBody>
      </p:sp>
      <p:sp>
        <p:nvSpPr>
          <p:cNvPr id="4" name="Espace réservé du numéro de diapositive 3">
            <a:extLst>
              <a:ext uri="{FF2B5EF4-FFF2-40B4-BE49-F238E27FC236}">
                <a16:creationId xmlns:a16="http://schemas.microsoft.com/office/drawing/2014/main" id="{C6F5B8B9-D69A-2D40-BFE2-B03DCC78383F}"/>
              </a:ext>
            </a:extLst>
          </p:cNvPr>
          <p:cNvSpPr>
            <a:spLocks noGrp="1"/>
          </p:cNvSpPr>
          <p:nvPr>
            <p:ph type="sldNum" sz="quarter" idx="12"/>
          </p:nvPr>
        </p:nvSpPr>
        <p:spPr/>
        <p:txBody>
          <a:bodyPr/>
          <a:lstStyle/>
          <a:p>
            <a:fld id="{B97B6845-8F0D-7747-97CD-758C5E0077C8}" type="slidenum">
              <a:rPr lang="fr-BE" smtClean="0"/>
              <a:t>6</a:t>
            </a:fld>
            <a:endParaRPr lang="fr-BE"/>
          </a:p>
        </p:txBody>
      </p:sp>
    </p:spTree>
    <p:extLst>
      <p:ext uri="{BB962C8B-B14F-4D97-AF65-F5344CB8AC3E}">
        <p14:creationId xmlns:p14="http://schemas.microsoft.com/office/powerpoint/2010/main" val="2781444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9EB89-6A13-B048-AC09-7560BAED3C2D}"/>
              </a:ext>
            </a:extLst>
          </p:cNvPr>
          <p:cNvSpPr>
            <a:spLocks noGrp="1"/>
          </p:cNvSpPr>
          <p:nvPr>
            <p:ph type="title"/>
          </p:nvPr>
        </p:nvSpPr>
        <p:spPr/>
        <p:txBody>
          <a:bodyPr>
            <a:normAutofit/>
          </a:bodyPr>
          <a:lstStyle/>
          <a:p>
            <a:r>
              <a:rPr lang="fr-FR" dirty="0"/>
              <a:t>Télétravail COVID-19</a:t>
            </a:r>
          </a:p>
        </p:txBody>
      </p:sp>
      <p:sp>
        <p:nvSpPr>
          <p:cNvPr id="3" name="Espace réservé du contenu 2">
            <a:extLst>
              <a:ext uri="{FF2B5EF4-FFF2-40B4-BE49-F238E27FC236}">
                <a16:creationId xmlns:a16="http://schemas.microsoft.com/office/drawing/2014/main" id="{C8BEBD9A-0AFD-1149-A2CC-29E6BD79CBB2}"/>
              </a:ext>
            </a:extLst>
          </p:cNvPr>
          <p:cNvSpPr>
            <a:spLocks noGrp="1"/>
          </p:cNvSpPr>
          <p:nvPr>
            <p:ph idx="1"/>
          </p:nvPr>
        </p:nvSpPr>
        <p:spPr>
          <a:xfrm>
            <a:off x="457199" y="1600200"/>
            <a:ext cx="8345837" cy="4525963"/>
          </a:xfrm>
        </p:spPr>
        <p:txBody>
          <a:bodyPr>
            <a:normAutofit fontScale="92500" lnSpcReduction="20000"/>
          </a:bodyPr>
          <a:lstStyle/>
          <a:p>
            <a:r>
              <a:rPr lang="fr-BE" dirty="0"/>
              <a:t>Le télétravail COVID-19 (ou Télétravail à domicile dans le cadre de la crise du coronavirus) :</a:t>
            </a:r>
          </a:p>
          <a:p>
            <a:pPr lvl="1"/>
            <a:r>
              <a:rPr lang="fr-BE" dirty="0"/>
              <a:t>Forme de télétravail « obligatoire » ou « recommandé »  ou « devenu la règle » lors de la crise sanitaire. </a:t>
            </a:r>
          </a:p>
          <a:p>
            <a:pPr lvl="1"/>
            <a:r>
              <a:rPr lang="fr-BE" dirty="0"/>
              <a:t>Instauré pour limiter les contacts sociaux en vue de lutter contre le coronavirus.</a:t>
            </a:r>
          </a:p>
          <a:p>
            <a:pPr lvl="1"/>
            <a:r>
              <a:rPr lang="fr-BE" dirty="0"/>
              <a:t>Pour les entreprises n’ayant pas de cadre de télétravail (</a:t>
            </a:r>
            <a:r>
              <a:rPr lang="fr-BE" dirty="0">
                <a:solidFill>
                  <a:schemeClr val="accent2"/>
                </a:solidFill>
              </a:rPr>
              <a:t>CCT supplétive</a:t>
            </a:r>
            <a:r>
              <a:rPr lang="fr-BE" dirty="0"/>
              <a:t>)</a:t>
            </a:r>
          </a:p>
          <a:p>
            <a:r>
              <a:rPr lang="fr-BE" dirty="0"/>
              <a:t>La CCT n°149 était </a:t>
            </a:r>
            <a:r>
              <a:rPr lang="fr-BE" b="1" dirty="0"/>
              <a:t>temporaire (fin le 31 mars 2022)</a:t>
            </a:r>
            <a:endParaRPr lang="fr-BE" dirty="0"/>
          </a:p>
          <a:p>
            <a:pPr>
              <a:buClr>
                <a:schemeClr val="accent3"/>
              </a:buClr>
            </a:pPr>
            <a:endParaRPr lang="fr-FR" dirty="0"/>
          </a:p>
        </p:txBody>
      </p:sp>
      <p:sp>
        <p:nvSpPr>
          <p:cNvPr id="4" name="Espace réservé du numéro de diapositive 3">
            <a:extLst>
              <a:ext uri="{FF2B5EF4-FFF2-40B4-BE49-F238E27FC236}">
                <a16:creationId xmlns:a16="http://schemas.microsoft.com/office/drawing/2014/main" id="{317C3F5E-4935-374B-BCCC-C35FD14DF45E}"/>
              </a:ext>
            </a:extLst>
          </p:cNvPr>
          <p:cNvSpPr>
            <a:spLocks noGrp="1"/>
          </p:cNvSpPr>
          <p:nvPr>
            <p:ph type="sldNum" sz="quarter" idx="12"/>
          </p:nvPr>
        </p:nvSpPr>
        <p:spPr/>
        <p:txBody>
          <a:bodyPr/>
          <a:lstStyle/>
          <a:p>
            <a:fld id="{3B64D346-CCD0-C84D-AE07-403AF05713F2}" type="slidenum">
              <a:rPr lang="fr-BE" smtClean="0"/>
              <a:t>69</a:t>
            </a:fld>
            <a:endParaRPr lang="fr-BE"/>
          </a:p>
        </p:txBody>
      </p:sp>
      <p:sp>
        <p:nvSpPr>
          <p:cNvPr id="5" name="Bouée 4">
            <a:extLst>
              <a:ext uri="{FF2B5EF4-FFF2-40B4-BE49-F238E27FC236}">
                <a16:creationId xmlns:a16="http://schemas.microsoft.com/office/drawing/2014/main" id="{04A2F8B0-4604-B24A-9B1F-C3BBA659E3D7}"/>
              </a:ext>
            </a:extLst>
          </p:cNvPr>
          <p:cNvSpPr/>
          <p:nvPr/>
        </p:nvSpPr>
        <p:spPr>
          <a:xfrm>
            <a:off x="878701" y="542609"/>
            <a:ext cx="680720" cy="660082"/>
          </a:xfrm>
          <a:prstGeom prst="donut">
            <a:avLst>
              <a:gd name="adj" fmla="val 0"/>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000" dirty="0">
                <a:solidFill>
                  <a:schemeClr val="accent2"/>
                </a:solidFill>
              </a:rPr>
              <a:t>3</a:t>
            </a:r>
          </a:p>
        </p:txBody>
      </p:sp>
      <p:sp>
        <p:nvSpPr>
          <p:cNvPr id="6" name="ZoneTexte 5">
            <a:extLst>
              <a:ext uri="{FF2B5EF4-FFF2-40B4-BE49-F238E27FC236}">
                <a16:creationId xmlns:a16="http://schemas.microsoft.com/office/drawing/2014/main" id="{3C8CF81F-3B15-F842-AFF2-F48FB81D8FDA}"/>
              </a:ext>
            </a:extLst>
          </p:cNvPr>
          <p:cNvSpPr txBox="1"/>
          <p:nvPr/>
        </p:nvSpPr>
        <p:spPr>
          <a:xfrm>
            <a:off x="4215538" y="5999697"/>
            <a:ext cx="4222806" cy="369332"/>
          </a:xfrm>
          <a:prstGeom prst="rect">
            <a:avLst/>
          </a:prstGeom>
          <a:noFill/>
        </p:spPr>
        <p:txBody>
          <a:bodyPr wrap="square" rtlCol="0">
            <a:spAutoFit/>
          </a:bodyPr>
          <a:lstStyle/>
          <a:p>
            <a:r>
              <a:rPr lang="fr-BE" b="1" dirty="0">
                <a:solidFill>
                  <a:schemeClr val="accent3"/>
                </a:solidFill>
              </a:rPr>
              <a:t>CCT n°149 du 26 janvier 2021</a:t>
            </a:r>
          </a:p>
        </p:txBody>
      </p:sp>
    </p:spTree>
    <p:extLst>
      <p:ext uri="{BB962C8B-B14F-4D97-AF65-F5344CB8AC3E}">
        <p14:creationId xmlns:p14="http://schemas.microsoft.com/office/powerpoint/2010/main" val="3365449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57D0D-9038-4C43-9519-1E3FBE359A0C}"/>
              </a:ext>
            </a:extLst>
          </p:cNvPr>
          <p:cNvSpPr>
            <a:spLocks noGrp="1"/>
          </p:cNvSpPr>
          <p:nvPr>
            <p:ph type="title"/>
          </p:nvPr>
        </p:nvSpPr>
        <p:spPr/>
        <p:txBody>
          <a:bodyPr>
            <a:normAutofit/>
          </a:bodyPr>
          <a:lstStyle/>
          <a:p>
            <a:r>
              <a:rPr lang="fr-FR" dirty="0"/>
              <a:t>Comparaison télétravail</a:t>
            </a:r>
          </a:p>
        </p:txBody>
      </p:sp>
      <p:sp>
        <p:nvSpPr>
          <p:cNvPr id="3" name="Espace réservé du contenu 2">
            <a:extLst>
              <a:ext uri="{FF2B5EF4-FFF2-40B4-BE49-F238E27FC236}">
                <a16:creationId xmlns:a16="http://schemas.microsoft.com/office/drawing/2014/main" id="{31B6574F-19E4-2F40-B152-048CCC0E44D8}"/>
              </a:ext>
            </a:extLst>
          </p:cNvPr>
          <p:cNvSpPr>
            <a:spLocks noGrp="1"/>
          </p:cNvSpPr>
          <p:nvPr>
            <p:ph sz="half" idx="1"/>
          </p:nvPr>
        </p:nvSpPr>
        <p:spPr>
          <a:ln w="34925">
            <a:solidFill>
              <a:schemeClr val="accent3"/>
            </a:solidFill>
          </a:ln>
        </p:spPr>
        <p:txBody>
          <a:bodyPr>
            <a:normAutofit lnSpcReduction="10000"/>
          </a:bodyPr>
          <a:lstStyle/>
          <a:p>
            <a:pPr marL="0" indent="0" algn="ctr">
              <a:buNone/>
            </a:pPr>
            <a:r>
              <a:rPr lang="fr-FR" b="1" dirty="0">
                <a:solidFill>
                  <a:schemeClr val="accent3"/>
                </a:solidFill>
              </a:rPr>
              <a:t>Télétravail structurel</a:t>
            </a:r>
          </a:p>
          <a:p>
            <a:r>
              <a:rPr lang="fr-FR" dirty="0"/>
              <a:t>Régulier</a:t>
            </a:r>
          </a:p>
          <a:p>
            <a:r>
              <a:rPr lang="fr-FR" dirty="0"/>
              <a:t>Accord écrit obligatoire</a:t>
            </a:r>
          </a:p>
          <a:p>
            <a:r>
              <a:rPr lang="fr-FR" dirty="0"/>
              <a:t>Souplesse de l’horaire mais disponibilité durant plage horaire fixe</a:t>
            </a:r>
          </a:p>
          <a:p>
            <a:r>
              <a:rPr lang="fr-FR" dirty="0"/>
              <a:t>Intervention obligatoire dans les frais liés au télétravail</a:t>
            </a:r>
          </a:p>
        </p:txBody>
      </p:sp>
      <p:sp>
        <p:nvSpPr>
          <p:cNvPr id="4" name="Espace réservé du contenu 3">
            <a:extLst>
              <a:ext uri="{FF2B5EF4-FFF2-40B4-BE49-F238E27FC236}">
                <a16:creationId xmlns:a16="http://schemas.microsoft.com/office/drawing/2014/main" id="{A718CCBE-1573-D94B-AC41-BDE230BB83FC}"/>
              </a:ext>
            </a:extLst>
          </p:cNvPr>
          <p:cNvSpPr>
            <a:spLocks noGrp="1"/>
          </p:cNvSpPr>
          <p:nvPr>
            <p:ph sz="half" idx="2"/>
          </p:nvPr>
        </p:nvSpPr>
        <p:spPr>
          <a:ln w="34925">
            <a:solidFill>
              <a:schemeClr val="accent3"/>
            </a:solidFill>
          </a:ln>
        </p:spPr>
        <p:txBody>
          <a:bodyPr>
            <a:normAutofit lnSpcReduction="10000"/>
          </a:bodyPr>
          <a:lstStyle/>
          <a:p>
            <a:pPr marL="0" indent="0" algn="ctr">
              <a:buNone/>
            </a:pPr>
            <a:r>
              <a:rPr lang="fr-FR" b="1" dirty="0">
                <a:solidFill>
                  <a:schemeClr val="accent3"/>
                </a:solidFill>
              </a:rPr>
              <a:t>Télétravail occasionnel</a:t>
            </a:r>
          </a:p>
          <a:p>
            <a:r>
              <a:rPr lang="fr-FR" dirty="0"/>
              <a:t>Dans 2 cas déterminés</a:t>
            </a:r>
          </a:p>
          <a:p>
            <a:r>
              <a:rPr lang="fr-FR" dirty="0"/>
              <a:t>Pas de cadre strict</a:t>
            </a:r>
          </a:p>
          <a:p>
            <a:r>
              <a:rPr lang="fr-FR" dirty="0"/>
              <a:t>Souplesse de l’horaire mais disponibilité durant plage horaire fixe</a:t>
            </a:r>
          </a:p>
          <a:p>
            <a:r>
              <a:rPr lang="fr-FR" dirty="0"/>
              <a:t>Intervention facultative dans les frais liés au télétravail</a:t>
            </a:r>
          </a:p>
          <a:p>
            <a:endParaRPr lang="fr-FR" dirty="0"/>
          </a:p>
        </p:txBody>
      </p:sp>
      <p:sp>
        <p:nvSpPr>
          <p:cNvPr id="5" name="Espace réservé du numéro de diapositive 4">
            <a:extLst>
              <a:ext uri="{FF2B5EF4-FFF2-40B4-BE49-F238E27FC236}">
                <a16:creationId xmlns:a16="http://schemas.microsoft.com/office/drawing/2014/main" id="{9D0296F1-AD44-F945-BBF2-089DEBDA1B03}"/>
              </a:ext>
            </a:extLst>
          </p:cNvPr>
          <p:cNvSpPr>
            <a:spLocks noGrp="1"/>
          </p:cNvSpPr>
          <p:nvPr>
            <p:ph type="sldNum" sz="quarter" idx="12"/>
          </p:nvPr>
        </p:nvSpPr>
        <p:spPr/>
        <p:txBody>
          <a:bodyPr/>
          <a:lstStyle/>
          <a:p>
            <a:fld id="{B97B6845-8F0D-7747-97CD-758C5E0077C8}" type="slidenum">
              <a:rPr lang="fr-BE" smtClean="0"/>
              <a:t>70</a:t>
            </a:fld>
            <a:endParaRPr lang="fr-BE"/>
          </a:p>
        </p:txBody>
      </p:sp>
    </p:spTree>
    <p:extLst>
      <p:ext uri="{BB962C8B-B14F-4D97-AF65-F5344CB8AC3E}">
        <p14:creationId xmlns:p14="http://schemas.microsoft.com/office/powerpoint/2010/main" val="7746126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819" y="218671"/>
            <a:ext cx="7414181" cy="1143000"/>
          </a:xfrm>
        </p:spPr>
        <p:txBody>
          <a:bodyPr>
            <a:normAutofit fontScale="90000"/>
          </a:bodyPr>
          <a:lstStyle/>
          <a:p>
            <a:r>
              <a:rPr lang="fr-FR"/>
              <a:t>Présentation de la formation</a:t>
            </a: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71</a:t>
            </a:fld>
            <a:endParaRPr lang="fr-BE"/>
          </a:p>
        </p:txBody>
      </p:sp>
      <p:graphicFrame>
        <p:nvGraphicFramePr>
          <p:cNvPr id="6" name="Diagramme 5"/>
          <p:cNvGraphicFramePr/>
          <p:nvPr/>
        </p:nvGraphicFramePr>
        <p:xfrm>
          <a:off x="43949" y="1237775"/>
          <a:ext cx="8943298" cy="530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929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Remboursement de frais par l’employeur</a:t>
            </a:r>
          </a:p>
        </p:txBody>
      </p:sp>
      <p:sp>
        <p:nvSpPr>
          <p:cNvPr id="3" name="Espace réservé du texte 2"/>
          <p:cNvSpPr>
            <a:spLocks noGrp="1"/>
          </p:cNvSpPr>
          <p:nvPr>
            <p:ph type="body" idx="1"/>
          </p:nvPr>
        </p:nvSpPr>
        <p:spPr>
          <a:xfrm>
            <a:off x="722313" y="1774209"/>
            <a:ext cx="7772400" cy="2649403"/>
          </a:xfrm>
        </p:spPr>
        <p:txBody>
          <a:bodyPr>
            <a:normAutofit/>
          </a:bodyPr>
          <a:lstStyle/>
          <a:p>
            <a:endParaRPr lang="fr-FR" dirty="0"/>
          </a:p>
        </p:txBody>
      </p:sp>
    </p:spTree>
    <p:extLst>
      <p:ext uri="{BB962C8B-B14F-4D97-AF65-F5344CB8AC3E}">
        <p14:creationId xmlns:p14="http://schemas.microsoft.com/office/powerpoint/2010/main" val="1382129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642" y="409172"/>
            <a:ext cx="6671373" cy="1143000"/>
          </a:xfrm>
        </p:spPr>
        <p:txBody>
          <a:bodyPr>
            <a:normAutofit/>
          </a:bodyPr>
          <a:lstStyle/>
          <a:p>
            <a:r>
              <a:rPr lang="fr-FR" dirty="0">
                <a:solidFill>
                  <a:schemeClr val="accent3"/>
                </a:solidFill>
              </a:rPr>
              <a:t>Remboursement de frais</a:t>
            </a:r>
          </a:p>
        </p:txBody>
      </p:sp>
      <p:sp>
        <p:nvSpPr>
          <p:cNvPr id="3" name="Espace réservé du contenu 2"/>
          <p:cNvSpPr>
            <a:spLocks noGrp="1"/>
          </p:cNvSpPr>
          <p:nvPr>
            <p:ph idx="1"/>
          </p:nvPr>
        </p:nvSpPr>
        <p:spPr>
          <a:xfrm>
            <a:off x="457200" y="1636177"/>
            <a:ext cx="8229600" cy="4720174"/>
          </a:xfrm>
        </p:spPr>
        <p:txBody>
          <a:bodyPr>
            <a:normAutofit/>
          </a:bodyPr>
          <a:lstStyle/>
          <a:p>
            <a:pPr marL="914400" lvl="1" indent="-457200">
              <a:buClr>
                <a:schemeClr val="accent3"/>
              </a:buClr>
              <a:buFont typeface="+mj-lt"/>
              <a:buAutoNum type="arabicPeriod"/>
            </a:pPr>
            <a:r>
              <a:rPr lang="fr-BE" dirty="0"/>
              <a:t>Quels frais ?</a:t>
            </a:r>
          </a:p>
          <a:p>
            <a:pPr marL="914400" lvl="1" indent="-457200">
              <a:buClr>
                <a:schemeClr val="accent3"/>
              </a:buClr>
              <a:buFont typeface="+mj-lt"/>
              <a:buAutoNum type="arabicPeriod"/>
            </a:pPr>
            <a:r>
              <a:rPr lang="fr-BE" dirty="0"/>
              <a:t>Mise à disposition de matériel par l’employeur </a:t>
            </a:r>
          </a:p>
          <a:p>
            <a:pPr marL="914400" lvl="1" indent="-457200">
              <a:buClr>
                <a:schemeClr val="accent3"/>
              </a:buClr>
              <a:buFont typeface="+mj-lt"/>
              <a:buAutoNum type="arabicPeriod"/>
            </a:pPr>
            <a:r>
              <a:rPr lang="fr-BE" dirty="0"/>
              <a:t>Sur le plan fiscal</a:t>
            </a:r>
          </a:p>
        </p:txBody>
      </p:sp>
      <p:sp>
        <p:nvSpPr>
          <p:cNvPr id="4" name="Espace réservé du numéro de diapositive 3"/>
          <p:cNvSpPr>
            <a:spLocks noGrp="1"/>
          </p:cNvSpPr>
          <p:nvPr>
            <p:ph type="sldNum" sz="quarter" idx="12"/>
          </p:nvPr>
        </p:nvSpPr>
        <p:spPr/>
        <p:txBody>
          <a:bodyPr/>
          <a:lstStyle/>
          <a:p>
            <a:fld id="{86A63CC1-A491-CF4D-BF4C-3F9B406D6DD4}" type="slidenum">
              <a:rPr lang="fr-BE" smtClean="0"/>
              <a:t>73</a:t>
            </a:fld>
            <a:endParaRPr lang="fr-BE"/>
          </a:p>
        </p:txBody>
      </p:sp>
    </p:spTree>
    <p:extLst>
      <p:ext uri="{BB962C8B-B14F-4D97-AF65-F5344CB8AC3E}">
        <p14:creationId xmlns:p14="http://schemas.microsoft.com/office/powerpoint/2010/main" val="660337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642" y="409172"/>
            <a:ext cx="6671373" cy="1143000"/>
          </a:xfrm>
        </p:spPr>
        <p:txBody>
          <a:bodyPr>
            <a:normAutofit/>
          </a:bodyPr>
          <a:lstStyle/>
          <a:p>
            <a:r>
              <a:rPr lang="fr-FR" dirty="0">
                <a:solidFill>
                  <a:schemeClr val="accent3"/>
                </a:solidFill>
              </a:rPr>
              <a:t>Remboursement de frais</a:t>
            </a:r>
          </a:p>
        </p:txBody>
      </p:sp>
      <p:sp>
        <p:nvSpPr>
          <p:cNvPr id="3" name="Espace réservé du contenu 2"/>
          <p:cNvSpPr>
            <a:spLocks noGrp="1"/>
          </p:cNvSpPr>
          <p:nvPr>
            <p:ph idx="1"/>
          </p:nvPr>
        </p:nvSpPr>
        <p:spPr>
          <a:xfrm>
            <a:off x="457200" y="1636177"/>
            <a:ext cx="8229600" cy="4720174"/>
          </a:xfrm>
        </p:spPr>
        <p:txBody>
          <a:bodyPr>
            <a:normAutofit/>
          </a:bodyPr>
          <a:lstStyle/>
          <a:p>
            <a:pPr marL="914400" lvl="1" indent="-457200">
              <a:buClr>
                <a:schemeClr val="accent3"/>
              </a:buClr>
              <a:buFont typeface="+mj-lt"/>
              <a:buAutoNum type="arabicPeriod"/>
            </a:pPr>
            <a:r>
              <a:rPr lang="fr-BE" dirty="0"/>
              <a:t>Quels frais ?</a:t>
            </a:r>
          </a:p>
          <a:p>
            <a:pPr marL="1314450" lvl="2" indent="-457200">
              <a:buClr>
                <a:schemeClr val="accent2"/>
              </a:buClr>
              <a:buFont typeface="+mj-lt"/>
              <a:buAutoNum type="arabicPeriod"/>
            </a:pPr>
            <a:r>
              <a:rPr lang="fr-BE" dirty="0"/>
              <a:t>Télétravail structurel</a:t>
            </a:r>
          </a:p>
          <a:p>
            <a:pPr marL="1314450" lvl="2" indent="-457200">
              <a:buClr>
                <a:schemeClr val="accent2"/>
              </a:buClr>
              <a:buFont typeface="+mj-lt"/>
              <a:buAutoNum type="arabicPeriod"/>
            </a:pPr>
            <a:r>
              <a:rPr lang="fr-BE" dirty="0"/>
              <a:t>Télétravail occasionnel</a:t>
            </a:r>
          </a:p>
          <a:p>
            <a:pPr marL="914400" lvl="1" indent="-457200">
              <a:buClr>
                <a:schemeClr val="accent3"/>
              </a:buClr>
              <a:buFont typeface="+mj-lt"/>
              <a:buAutoNum type="arabicPeriod"/>
            </a:pPr>
            <a:r>
              <a:rPr lang="fr-BE" dirty="0"/>
              <a:t>Mise à disposition de matériel par l’employeur</a:t>
            </a:r>
          </a:p>
          <a:p>
            <a:pPr marL="914400" lvl="1" indent="-457200">
              <a:buClr>
                <a:schemeClr val="accent3"/>
              </a:buClr>
              <a:buFont typeface="+mj-lt"/>
              <a:buAutoNum type="arabicPeriod"/>
            </a:pPr>
            <a:r>
              <a:rPr lang="fr-BE" dirty="0"/>
              <a:t>Sur le plan fiscal</a:t>
            </a:r>
          </a:p>
        </p:txBody>
      </p:sp>
      <p:sp>
        <p:nvSpPr>
          <p:cNvPr id="4" name="Espace réservé du numéro de diapositive 3"/>
          <p:cNvSpPr>
            <a:spLocks noGrp="1"/>
          </p:cNvSpPr>
          <p:nvPr>
            <p:ph type="sldNum" sz="quarter" idx="12"/>
          </p:nvPr>
        </p:nvSpPr>
        <p:spPr/>
        <p:txBody>
          <a:bodyPr/>
          <a:lstStyle/>
          <a:p>
            <a:fld id="{86A63CC1-A491-CF4D-BF4C-3F9B406D6DD4}" type="slidenum">
              <a:rPr lang="fr-BE" smtClean="0"/>
              <a:t>74</a:t>
            </a:fld>
            <a:endParaRPr lang="fr-BE"/>
          </a:p>
        </p:txBody>
      </p:sp>
    </p:spTree>
    <p:extLst>
      <p:ext uri="{BB962C8B-B14F-4D97-AF65-F5344CB8AC3E}">
        <p14:creationId xmlns:p14="http://schemas.microsoft.com/office/powerpoint/2010/main" val="20149758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75</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Schéma général de l’intervention</a:t>
            </a:r>
          </a:p>
        </p:txBody>
      </p:sp>
      <p:graphicFrame>
        <p:nvGraphicFramePr>
          <p:cNvPr id="3" name="Espace réservé du contenu 2">
            <a:extLst>
              <a:ext uri="{FF2B5EF4-FFF2-40B4-BE49-F238E27FC236}">
                <a16:creationId xmlns:a16="http://schemas.microsoft.com/office/drawing/2014/main" id="{C5A1A52C-1F1A-D64D-AE1F-27A9EAA8526A}"/>
              </a:ext>
            </a:extLst>
          </p:cNvPr>
          <p:cNvGraphicFramePr>
            <a:graphicFrameLocks noGrp="1"/>
          </p:cNvGraphicFramePr>
          <p:nvPr>
            <p:ph idx="1"/>
          </p:nvPr>
        </p:nvGraphicFramePr>
        <p:xfrm>
          <a:off x="457199" y="1345367"/>
          <a:ext cx="8686801" cy="5376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63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9A39BA1-3A2C-BF4E-B93B-843C08162D1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B8825E23-BE31-9942-BD4A-97D024F7582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0C313582-B27F-4547-BD95-3F85FB842D6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42EF92D8-2A59-8346-AF99-63F0F132D8C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560CC0CA-D6F6-F745-9EC7-E642FAC265F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86208DEF-AB43-2948-9DD8-8CC797418DE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1FCD183C-86E1-1A43-980E-5EF1581AC8A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C75C2508-6DA2-634A-925E-4969F2FAEB0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F435C9DE-BA74-B344-86C9-F834CCC5BE8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70FDC10A-54B3-D147-9A0D-5AF4A77639C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CF6DEA46-FD92-094B-9A98-185848E19FD1}"/>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graphicEl>
                                              <a:dgm id="{60ECD8BA-AE10-EB49-A0C6-453F78F23AB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graphicEl>
                                              <a:dgm id="{FF9C0274-A3E0-F647-8B3E-BB4D031384E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768AD662-065E-6E44-AC93-1CBB581F7A3F}"/>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graphicEl>
                                              <a:dgm id="{E7EC7133-BAB8-DD42-AA54-121C04058A0F}"/>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graphicEl>
                                              <a:dgm id="{B8176EDE-DB10-FA47-86BD-140B0F52A8E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3EE681ED-1328-9740-A4B2-0C0F96E58F4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76</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2922495" y="5953261"/>
            <a:ext cx="6221506" cy="707886"/>
          </a:xfrm>
          <a:prstGeom prst="rect">
            <a:avLst/>
          </a:prstGeom>
        </p:spPr>
        <p:txBody>
          <a:bodyPr wrap="square">
            <a:spAutoFit/>
          </a:bodyPr>
          <a:lstStyle/>
          <a:p>
            <a:pPr lvl="1"/>
            <a:r>
              <a:rPr lang="fr-FR" sz="2000" b="1" dirty="0">
                <a:solidFill>
                  <a:schemeClr val="accent3"/>
                </a:solidFill>
              </a:rPr>
              <a:t>Art. 9 CCT n°85</a:t>
            </a:r>
          </a:p>
          <a:p>
            <a:pPr lvl="1"/>
            <a:r>
              <a:rPr lang="fr-FR" sz="2000" b="1" dirty="0">
                <a:solidFill>
                  <a:schemeClr val="accent3"/>
                </a:solidFill>
              </a:rPr>
              <a:t>Art. 20, 1°, loi 3 juillet 1978</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1.     Obligation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85000" lnSpcReduction="10000"/>
          </a:bodyPr>
          <a:lstStyle/>
          <a:p>
            <a:r>
              <a:rPr lang="fr-BE" b="1" dirty="0"/>
              <a:t>Intervention obligatoire de l’employeur </a:t>
            </a:r>
            <a:r>
              <a:rPr lang="fr-BE" dirty="0"/>
              <a:t>dans le cadre du télétravail structurel pour :</a:t>
            </a:r>
          </a:p>
          <a:p>
            <a:pPr lvl="1"/>
            <a:r>
              <a:rPr lang="fr-BE" b="1" dirty="0"/>
              <a:t>Fournir</a:t>
            </a:r>
            <a:r>
              <a:rPr lang="fr-BE" dirty="0"/>
              <a:t> les équipements nécessaires au télétravail, leur installation et leur entretien (PC, …)</a:t>
            </a:r>
          </a:p>
          <a:p>
            <a:pPr lvl="2"/>
            <a:r>
              <a:rPr lang="fr-BE" b="1" dirty="0"/>
              <a:t>Si le travailleur utilise ses propres équipements</a:t>
            </a:r>
            <a:r>
              <a:rPr lang="fr-BE" dirty="0"/>
              <a:t>, l’employeur devra </a:t>
            </a:r>
            <a:r>
              <a:rPr lang="fr-BE" b="1" dirty="0"/>
              <a:t>payer</a:t>
            </a:r>
            <a:r>
              <a:rPr lang="fr-BE" dirty="0"/>
              <a:t> les </a:t>
            </a:r>
            <a:r>
              <a:rPr lang="fr-BE" dirty="0">
                <a:solidFill>
                  <a:schemeClr val="accent2"/>
                </a:solidFill>
              </a:rPr>
              <a:t>frais d’installation </a:t>
            </a:r>
            <a:r>
              <a:rPr lang="fr-BE" dirty="0"/>
              <a:t>des logiciels éventuels, les </a:t>
            </a:r>
            <a:r>
              <a:rPr lang="fr-BE" dirty="0">
                <a:solidFill>
                  <a:schemeClr val="accent2"/>
                </a:solidFill>
              </a:rPr>
              <a:t>frais de fonctionnement</a:t>
            </a:r>
            <a:r>
              <a:rPr lang="fr-BE" dirty="0"/>
              <a:t> </a:t>
            </a:r>
            <a:r>
              <a:rPr lang="fr-BE" dirty="0">
                <a:solidFill>
                  <a:schemeClr val="accent2"/>
                </a:solidFill>
              </a:rPr>
              <a:t>et d’entretien </a:t>
            </a:r>
            <a:r>
              <a:rPr lang="fr-BE" dirty="0"/>
              <a:t>et le coût de </a:t>
            </a:r>
            <a:r>
              <a:rPr lang="fr-BE" dirty="0">
                <a:solidFill>
                  <a:schemeClr val="accent2"/>
                </a:solidFill>
              </a:rPr>
              <a:t>l’amortissement</a:t>
            </a:r>
            <a:r>
              <a:rPr lang="fr-BE" dirty="0"/>
              <a:t> de l’équipement liés au télétravail.</a:t>
            </a:r>
          </a:p>
          <a:p>
            <a:pPr lvl="1"/>
            <a:r>
              <a:rPr lang="fr-BE" b="1" dirty="0"/>
              <a:t>Prendre en charge </a:t>
            </a:r>
            <a:r>
              <a:rPr lang="fr-BE" dirty="0"/>
              <a:t>le coûts des connexions et communications liées au télétravail (professionnelles !). </a:t>
            </a:r>
          </a:p>
          <a:p>
            <a:r>
              <a:rPr lang="fr-BE" dirty="0"/>
              <a:t>Sanction ? Amende pénale/administrative (Code pénal social)</a:t>
            </a:r>
          </a:p>
        </p:txBody>
      </p:sp>
    </p:spTree>
    <p:extLst>
      <p:ext uri="{BB962C8B-B14F-4D97-AF65-F5344CB8AC3E}">
        <p14:creationId xmlns:p14="http://schemas.microsoft.com/office/powerpoint/2010/main" val="7544207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77</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4298867" y="5953261"/>
            <a:ext cx="4845133" cy="707886"/>
          </a:xfrm>
          <a:prstGeom prst="rect">
            <a:avLst/>
          </a:prstGeom>
        </p:spPr>
        <p:txBody>
          <a:bodyPr wrap="square">
            <a:spAutoFit/>
          </a:bodyPr>
          <a:lstStyle/>
          <a:p>
            <a:pPr lvl="1"/>
            <a:r>
              <a:rPr lang="fr-BE" sz="2000" b="1" dirty="0">
                <a:solidFill>
                  <a:schemeClr val="accent3"/>
                </a:solidFill>
              </a:rPr>
              <a:t>Art. 31 du Code d’impôt sur les revenus de 1992</a:t>
            </a:r>
            <a:endParaRPr lang="nl-BE" sz="2000" b="1" dirty="0">
              <a:solidFill>
                <a:schemeClr val="accent3"/>
              </a:solidFill>
            </a:endParaRPr>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1.     Obligation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600200"/>
            <a:ext cx="8430126" cy="4525963"/>
          </a:xfrm>
        </p:spPr>
        <p:txBody>
          <a:bodyPr>
            <a:normAutofit/>
          </a:bodyPr>
          <a:lstStyle/>
          <a:p>
            <a:r>
              <a:rPr lang="fr-BE" dirty="0"/>
              <a:t>En principe, toute prise en charge des </a:t>
            </a:r>
            <a:r>
              <a:rPr lang="fr-BE" dirty="0">
                <a:solidFill>
                  <a:schemeClr val="accent2"/>
                </a:solidFill>
              </a:rPr>
              <a:t>frais imputables au télétravail</a:t>
            </a:r>
            <a:r>
              <a:rPr lang="fr-BE" dirty="0"/>
              <a:t> par l’employeur constitue de la </a:t>
            </a:r>
            <a:r>
              <a:rPr lang="fr-BE" b="1" dirty="0"/>
              <a:t>rémunération</a:t>
            </a:r>
            <a:r>
              <a:rPr lang="fr-BE" dirty="0"/>
              <a:t>, qui est </a:t>
            </a:r>
            <a:r>
              <a:rPr lang="fr-BE" b="1" dirty="0"/>
              <a:t>imposable</a:t>
            </a:r>
            <a:r>
              <a:rPr lang="fr-BE" dirty="0"/>
              <a:t> sur le plan fiscal dans le chef du travailleur.</a:t>
            </a:r>
          </a:p>
          <a:p>
            <a:pPr lvl="1"/>
            <a:r>
              <a:rPr lang="fr-BE" dirty="0"/>
              <a:t>Rémunération = Contrepartie du travail fourni</a:t>
            </a:r>
          </a:p>
          <a:p>
            <a:pPr lvl="1"/>
            <a:r>
              <a:rPr lang="fr-BE" dirty="0"/>
              <a:t>En principe, rémunération payée en espèce (sauf ATN)</a:t>
            </a:r>
          </a:p>
        </p:txBody>
      </p:sp>
    </p:spTree>
    <p:extLst>
      <p:ext uri="{BB962C8B-B14F-4D97-AF65-F5344CB8AC3E}">
        <p14:creationId xmlns:p14="http://schemas.microsoft.com/office/powerpoint/2010/main" val="3281570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78</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2922495" y="5953261"/>
            <a:ext cx="6221506" cy="707886"/>
          </a:xfrm>
          <a:prstGeom prst="rect">
            <a:avLst/>
          </a:prstGeom>
        </p:spPr>
        <p:txBody>
          <a:bodyPr wrap="square">
            <a:spAutoFit/>
          </a:bodyPr>
          <a:lstStyle/>
          <a:p>
            <a:pPr lvl="1"/>
            <a:r>
              <a:rPr lang="fr-FR" sz="2000" b="1" dirty="0">
                <a:solidFill>
                  <a:schemeClr val="accent3"/>
                </a:solidFill>
              </a:rPr>
              <a:t>Art. 9 CCT n°85</a:t>
            </a:r>
          </a:p>
          <a:p>
            <a:pPr lvl="1"/>
            <a:r>
              <a:rPr lang="fr-FR" sz="2000" b="1" dirty="0">
                <a:solidFill>
                  <a:schemeClr val="accent3"/>
                </a:solidFill>
              </a:rPr>
              <a:t>Art. 20, 1°, loi 3 juillet 1978</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1.     Obligation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a:bodyPr>
          <a:lstStyle/>
          <a:p>
            <a:r>
              <a:rPr lang="fr-FR" dirty="0"/>
              <a:t>L’utilisation professionnelle d’un matériel privée constitue </a:t>
            </a:r>
            <a:r>
              <a:rPr lang="fr-FR" b="1" dirty="0">
                <a:solidFill>
                  <a:schemeClr val="accent2"/>
                </a:solidFill>
              </a:rPr>
              <a:t>une</a:t>
            </a:r>
            <a:r>
              <a:rPr lang="fr-FR" dirty="0"/>
              <a:t> </a:t>
            </a:r>
            <a:r>
              <a:rPr lang="fr-FR" b="1" dirty="0">
                <a:solidFill>
                  <a:schemeClr val="accent2"/>
                </a:solidFill>
              </a:rPr>
              <a:t>dépense/ un frais propre de l’employeur</a:t>
            </a:r>
            <a:r>
              <a:rPr lang="fr-FR" dirty="0"/>
              <a:t>, non soumise à taxation et à sécurité sociale.</a:t>
            </a:r>
          </a:p>
          <a:p>
            <a:r>
              <a:rPr lang="fr-BE" dirty="0"/>
              <a:t>L’employeur devra prouver que :</a:t>
            </a:r>
          </a:p>
          <a:p>
            <a:pPr lvl="2"/>
            <a:r>
              <a:rPr lang="fr-BE" dirty="0"/>
              <a:t>L’indemnité est destinée à couvrir des frais qui lui sont propres</a:t>
            </a:r>
          </a:p>
          <a:p>
            <a:pPr lvl="2"/>
            <a:r>
              <a:rPr lang="fr-BE" dirty="0"/>
              <a:t>L’indemnité a été effectivement consacrée à de tels frais</a:t>
            </a:r>
            <a:endParaRPr lang="fr-FR" dirty="0"/>
          </a:p>
        </p:txBody>
      </p:sp>
    </p:spTree>
    <p:extLst>
      <p:ext uri="{BB962C8B-B14F-4D97-AF65-F5344CB8AC3E}">
        <p14:creationId xmlns:p14="http://schemas.microsoft.com/office/powerpoint/2010/main" val="182714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07775"/>
            <a:ext cx="8229600" cy="1143000"/>
          </a:xfrm>
        </p:spPr>
        <p:txBody>
          <a:bodyPr/>
          <a:lstStyle/>
          <a:p>
            <a:r>
              <a:rPr lang="fr-FR"/>
              <a:t>Présentation de la formation</a:t>
            </a:r>
          </a:p>
        </p:txBody>
      </p:sp>
      <p:sp>
        <p:nvSpPr>
          <p:cNvPr id="3" name="Espace réservé du contenu 2"/>
          <p:cNvSpPr>
            <a:spLocks noGrp="1"/>
          </p:cNvSpPr>
          <p:nvPr>
            <p:ph idx="1"/>
          </p:nvPr>
        </p:nvSpPr>
        <p:spPr>
          <a:xfrm>
            <a:off x="457200" y="2044701"/>
            <a:ext cx="8229600" cy="4445422"/>
          </a:xfrm>
        </p:spPr>
        <p:txBody>
          <a:bodyPr>
            <a:normAutofit/>
          </a:bodyPr>
          <a:lstStyle/>
          <a:p>
            <a:pPr marL="457200" lvl="1" indent="0">
              <a:buNone/>
            </a:pPr>
            <a:r>
              <a:rPr lang="fr-FR" sz="3500" dirty="0">
                <a:solidFill>
                  <a:schemeClr val="accent4"/>
                </a:solidFill>
              </a:rPr>
              <a:t>Ce que nous ne ferons pas ensemble…</a:t>
            </a:r>
          </a:p>
          <a:p>
            <a:pPr marL="457200" lvl="1" indent="0">
              <a:buNone/>
            </a:pPr>
            <a:endParaRPr lang="fr-FR" sz="2000" dirty="0">
              <a:solidFill>
                <a:schemeClr val="accent4"/>
              </a:solidFill>
            </a:endParaRPr>
          </a:p>
          <a:p>
            <a:pPr marL="971550" lvl="1" indent="-571500">
              <a:buFontTx/>
              <a:buChar char="-"/>
              <a:defRPr/>
            </a:pPr>
            <a:endParaRPr lang="fr-FR" sz="2600" dirty="0">
              <a:cs typeface="Gill Sans MT"/>
            </a:endParaRPr>
          </a:p>
          <a:p>
            <a:pPr marL="971550" lvl="1" indent="-571500">
              <a:buFontTx/>
              <a:buChar char="-"/>
              <a:defRPr/>
            </a:pPr>
            <a:r>
              <a:rPr lang="fr-FR" sz="2600" dirty="0">
                <a:cs typeface="Gill Sans MT"/>
              </a:rPr>
              <a:t>Vérifier votre cadre juridique de télétravail</a:t>
            </a:r>
          </a:p>
          <a:p>
            <a:pPr marL="971550" lvl="1" indent="-571500">
              <a:buFontTx/>
              <a:buChar char="-"/>
              <a:defRPr/>
            </a:pPr>
            <a:r>
              <a:rPr lang="fr-FR" sz="2600" dirty="0">
                <a:cs typeface="Gill Sans MT"/>
              </a:rPr>
              <a:t>Voir en détails les accidents du travail ou le bien-être au travail ou la protection des données à caractères personnels</a:t>
            </a:r>
          </a:p>
          <a:p>
            <a:pPr marL="971550" lvl="1" indent="-571500">
              <a:buFontTx/>
              <a:buChar char="-"/>
              <a:defRPr/>
            </a:pPr>
            <a:r>
              <a:rPr lang="fr-FR" sz="2600" dirty="0">
                <a:cs typeface="Gill Sans MT"/>
              </a:rPr>
              <a:t>Voir les logiciels de télétravail en détail</a:t>
            </a: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7</a:t>
            </a:fld>
            <a:endParaRPr lang="fr-BE"/>
          </a:p>
        </p:txBody>
      </p:sp>
    </p:spTree>
    <p:extLst>
      <p:ext uri="{BB962C8B-B14F-4D97-AF65-F5344CB8AC3E}">
        <p14:creationId xmlns:p14="http://schemas.microsoft.com/office/powerpoint/2010/main" val="2893049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79</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2922495" y="5953261"/>
            <a:ext cx="6221506" cy="707886"/>
          </a:xfrm>
          <a:prstGeom prst="rect">
            <a:avLst/>
          </a:prstGeom>
        </p:spPr>
        <p:txBody>
          <a:bodyPr wrap="square">
            <a:spAutoFit/>
          </a:bodyPr>
          <a:lstStyle/>
          <a:p>
            <a:pPr lvl="1"/>
            <a:r>
              <a:rPr lang="fr-FR" sz="2000" b="1" dirty="0">
                <a:solidFill>
                  <a:schemeClr val="accent3"/>
                </a:solidFill>
              </a:rPr>
              <a:t>Art. 9 CCT n°85</a:t>
            </a:r>
          </a:p>
          <a:p>
            <a:pPr lvl="1"/>
            <a:r>
              <a:rPr lang="fr-FR" sz="2000" b="1" dirty="0">
                <a:solidFill>
                  <a:schemeClr val="accent3"/>
                </a:solidFill>
              </a:rPr>
              <a:t>Art. 20, 1°, loi 3 juillet 1978</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1.     Obligation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85000" lnSpcReduction="10000"/>
          </a:bodyPr>
          <a:lstStyle/>
          <a:p>
            <a:r>
              <a:rPr lang="fr-FR" dirty="0"/>
              <a:t>Si le travailleur utilise un matériel mis à sa disposition à des </a:t>
            </a:r>
            <a:r>
              <a:rPr lang="fr-FR" b="1" dirty="0"/>
              <a:t>fins privées</a:t>
            </a:r>
            <a:r>
              <a:rPr lang="fr-FR" dirty="0"/>
              <a:t>, cela constituera un </a:t>
            </a:r>
            <a:r>
              <a:rPr lang="fr-FR" b="1" dirty="0">
                <a:solidFill>
                  <a:schemeClr val="accent2"/>
                </a:solidFill>
              </a:rPr>
              <a:t>avantage de toute nature</a:t>
            </a:r>
            <a:r>
              <a:rPr lang="fr-FR" dirty="0">
                <a:solidFill>
                  <a:schemeClr val="accent2"/>
                </a:solidFill>
              </a:rPr>
              <a:t> </a:t>
            </a:r>
            <a:r>
              <a:rPr lang="fr-FR" dirty="0"/>
              <a:t>(ATN) dans son chef</a:t>
            </a:r>
          </a:p>
          <a:p>
            <a:pPr marL="457200" lvl="1" indent="0">
              <a:buNone/>
            </a:pPr>
            <a:r>
              <a:rPr lang="fr-FR" dirty="0"/>
              <a:t>= montant taxable que le travailleur devra payer pour l’utilisation de la partie relative à l’utilisation privée du matériel.</a:t>
            </a:r>
          </a:p>
          <a:p>
            <a:pPr lvl="1"/>
            <a:r>
              <a:rPr lang="fr-FR" dirty="0"/>
              <a:t>Notion d’ATN non définie légalement</a:t>
            </a:r>
          </a:p>
          <a:p>
            <a:pPr lvl="1"/>
            <a:r>
              <a:rPr lang="fr-FR" dirty="0"/>
              <a:t>Couvre tout enrichissement patrimonial pour le travailleur</a:t>
            </a:r>
          </a:p>
          <a:p>
            <a:pPr lvl="1"/>
            <a:r>
              <a:rPr lang="fr-FR" dirty="0"/>
              <a:t>Pas forcément égal au prix du travail effectué</a:t>
            </a:r>
          </a:p>
          <a:p>
            <a:pPr lvl="1"/>
            <a:r>
              <a:rPr lang="fr-FR" dirty="0"/>
              <a:t>Pas d’ATN si reçu pour une autre raison que le travail effectué/ si aurait pu l’avoir sans le travail effectué</a:t>
            </a:r>
            <a:endParaRPr lang="fr-BE" dirty="0"/>
          </a:p>
        </p:txBody>
      </p:sp>
    </p:spTree>
    <p:extLst>
      <p:ext uri="{BB962C8B-B14F-4D97-AF65-F5344CB8AC3E}">
        <p14:creationId xmlns:p14="http://schemas.microsoft.com/office/powerpoint/2010/main" val="28862535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80</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2.     Systèmes d’interventions existants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199" y="1600200"/>
            <a:ext cx="8526379" cy="4525963"/>
          </a:xfrm>
        </p:spPr>
        <p:txBody>
          <a:bodyPr>
            <a:normAutofit lnSpcReduction="10000"/>
          </a:bodyPr>
          <a:lstStyle/>
          <a:p>
            <a:r>
              <a:rPr lang="fr-BE" b="1" dirty="0">
                <a:solidFill>
                  <a:schemeClr val="accent2"/>
                </a:solidFill>
              </a:rPr>
              <a:t>Au début du télétravail</a:t>
            </a:r>
            <a:r>
              <a:rPr lang="fr-BE" dirty="0"/>
              <a:t>, l’employeur et le travailleur doivent </a:t>
            </a:r>
            <a:r>
              <a:rPr lang="fr-BE" b="1" dirty="0">
                <a:solidFill>
                  <a:schemeClr val="accent2"/>
                </a:solidFill>
              </a:rPr>
              <a:t>se mettre d’accord </a:t>
            </a:r>
            <a:r>
              <a:rPr lang="fr-BE" dirty="0"/>
              <a:t>pour la fixation des coûts en fonction des jours de télétravail prestés. </a:t>
            </a:r>
          </a:p>
          <a:p>
            <a:r>
              <a:rPr lang="fr-BE" dirty="0"/>
              <a:t>2 systèmes existent afin de déterminer le montant pris en charge par l’employeur ( = dépenses propres à l’employeur), </a:t>
            </a:r>
          </a:p>
          <a:p>
            <a:pPr lvl="1"/>
            <a:r>
              <a:rPr lang="fr-BE" dirty="0"/>
              <a:t>Le remboursement de frais réels</a:t>
            </a:r>
          </a:p>
          <a:p>
            <a:pPr lvl="1"/>
            <a:r>
              <a:rPr lang="fr-BE" dirty="0"/>
              <a:t>Le forfait (indemnité de défraiement forfaitaire)</a:t>
            </a:r>
          </a:p>
          <a:p>
            <a:endParaRPr lang="fr-BE" dirty="0"/>
          </a:p>
        </p:txBody>
      </p:sp>
    </p:spTree>
    <p:extLst>
      <p:ext uri="{BB962C8B-B14F-4D97-AF65-F5344CB8AC3E}">
        <p14:creationId xmlns:p14="http://schemas.microsoft.com/office/powerpoint/2010/main" val="9824179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142706A-F356-0E4F-BCDE-F26896C38B13}"/>
              </a:ext>
            </a:extLst>
          </p:cNvPr>
          <p:cNvSpPr>
            <a:spLocks noGrp="1"/>
          </p:cNvSpPr>
          <p:nvPr>
            <p:ph type="body" idx="1"/>
          </p:nvPr>
        </p:nvSpPr>
        <p:spPr>
          <a:xfrm>
            <a:off x="596684" y="1304926"/>
            <a:ext cx="4040188" cy="639762"/>
          </a:xfrm>
        </p:spPr>
        <p:txBody>
          <a:bodyPr>
            <a:normAutofit fontScale="92500" lnSpcReduction="20000"/>
          </a:bodyPr>
          <a:lstStyle/>
          <a:p>
            <a:pPr algn="ctr"/>
            <a:r>
              <a:rPr lang="fr-FR" dirty="0"/>
              <a:t>Le forfait</a:t>
            </a:r>
          </a:p>
        </p:txBody>
      </p:sp>
      <p:sp>
        <p:nvSpPr>
          <p:cNvPr id="4" name="Espace réservé du contenu 3">
            <a:extLst>
              <a:ext uri="{FF2B5EF4-FFF2-40B4-BE49-F238E27FC236}">
                <a16:creationId xmlns:a16="http://schemas.microsoft.com/office/drawing/2014/main" id="{CA2C30FE-83D0-FF45-928A-D9844B6D40E4}"/>
              </a:ext>
            </a:extLst>
          </p:cNvPr>
          <p:cNvSpPr>
            <a:spLocks noGrp="1"/>
          </p:cNvSpPr>
          <p:nvPr>
            <p:ph sz="half" idx="2"/>
          </p:nvPr>
        </p:nvSpPr>
        <p:spPr/>
        <p:txBody>
          <a:bodyPr>
            <a:normAutofit/>
          </a:bodyPr>
          <a:lstStyle/>
          <a:p>
            <a:pPr lvl="0"/>
            <a:r>
              <a:rPr lang="fr-BE" sz="2000" dirty="0"/>
              <a:t>montant mensuel </a:t>
            </a:r>
            <a:r>
              <a:rPr lang="fr-BE" sz="2000" u="sng" dirty="0"/>
              <a:t>plafonné</a:t>
            </a:r>
            <a:r>
              <a:rPr lang="fr-BE" sz="2000" dirty="0"/>
              <a:t> (montant variable d’une année à l’autre). </a:t>
            </a:r>
          </a:p>
          <a:p>
            <a:pPr lvl="0"/>
            <a:r>
              <a:rPr lang="fr-BE" sz="2000" dirty="0"/>
              <a:t>L’employeur devra prouver :</a:t>
            </a:r>
          </a:p>
          <a:p>
            <a:pPr lvl="1"/>
            <a:r>
              <a:rPr lang="fr-BE" dirty="0"/>
              <a:t>Le travailleur utilise les frais dans le cadre de son activité professionnelle</a:t>
            </a:r>
          </a:p>
          <a:p>
            <a:pPr lvl="1"/>
            <a:r>
              <a:rPr lang="fr-BE" b="1" u="sng" dirty="0"/>
              <a:t>ET</a:t>
            </a:r>
            <a:r>
              <a:rPr lang="fr-BE" dirty="0"/>
              <a:t> Le montant octroyé ne dépasse pas le plafond maximum autorisé</a:t>
            </a:r>
          </a:p>
          <a:p>
            <a:endParaRPr lang="fr-FR" dirty="0"/>
          </a:p>
        </p:txBody>
      </p:sp>
      <p:sp>
        <p:nvSpPr>
          <p:cNvPr id="5" name="Espace réservé du texte 4">
            <a:extLst>
              <a:ext uri="{FF2B5EF4-FFF2-40B4-BE49-F238E27FC236}">
                <a16:creationId xmlns:a16="http://schemas.microsoft.com/office/drawing/2014/main" id="{84448BBB-82E5-3043-82FF-DB512ACDA706}"/>
              </a:ext>
            </a:extLst>
          </p:cNvPr>
          <p:cNvSpPr>
            <a:spLocks noGrp="1"/>
          </p:cNvSpPr>
          <p:nvPr>
            <p:ph type="body" sz="quarter" idx="3"/>
          </p:nvPr>
        </p:nvSpPr>
        <p:spPr>
          <a:xfrm>
            <a:off x="4985986" y="1535113"/>
            <a:ext cx="4041775" cy="639762"/>
          </a:xfrm>
        </p:spPr>
        <p:txBody>
          <a:bodyPr>
            <a:normAutofit fontScale="92500" lnSpcReduction="20000"/>
          </a:bodyPr>
          <a:lstStyle/>
          <a:p>
            <a:pPr algn="ctr"/>
            <a:r>
              <a:rPr lang="fr-FR" dirty="0"/>
              <a:t>Le remboursement de frais réel</a:t>
            </a:r>
          </a:p>
        </p:txBody>
      </p:sp>
      <p:sp>
        <p:nvSpPr>
          <p:cNvPr id="6" name="Espace réservé du contenu 5">
            <a:extLst>
              <a:ext uri="{FF2B5EF4-FFF2-40B4-BE49-F238E27FC236}">
                <a16:creationId xmlns:a16="http://schemas.microsoft.com/office/drawing/2014/main" id="{14D767BA-0335-D64F-8214-4CBD3EEADD67}"/>
              </a:ext>
            </a:extLst>
          </p:cNvPr>
          <p:cNvSpPr>
            <a:spLocks noGrp="1"/>
          </p:cNvSpPr>
          <p:nvPr>
            <p:ph sz="quarter" idx="4"/>
          </p:nvPr>
        </p:nvSpPr>
        <p:spPr>
          <a:xfrm>
            <a:off x="4645025" y="2174875"/>
            <a:ext cx="4160308" cy="3951288"/>
          </a:xfrm>
        </p:spPr>
        <p:txBody>
          <a:bodyPr>
            <a:normAutofit/>
          </a:bodyPr>
          <a:lstStyle/>
          <a:p>
            <a:pPr lvl="1">
              <a:buClr>
                <a:schemeClr val="accent3"/>
              </a:buClr>
              <a:buFont typeface="Arial" panose="020B0604020202020204" pitchFamily="34" charset="0"/>
              <a:buChar char="•"/>
            </a:pPr>
            <a:r>
              <a:rPr lang="fr-BE" dirty="0"/>
              <a:t>Le travailleur fournira le justificatif (ticket de caisse, facture …) attestant de la dépense chaque mois</a:t>
            </a:r>
          </a:p>
          <a:p>
            <a:pPr lvl="1">
              <a:buClr>
                <a:schemeClr val="accent3"/>
              </a:buClr>
              <a:buFont typeface="Arial" panose="020B0604020202020204" pitchFamily="34" charset="0"/>
              <a:buChar char="•"/>
            </a:pPr>
            <a:r>
              <a:rPr lang="fr-BE" dirty="0"/>
              <a:t> Les dépenses doivent être nécessaires pour exercer l’activité professionnelle de manière normale</a:t>
            </a:r>
          </a:p>
          <a:p>
            <a:endParaRPr lang="fr-FR" dirty="0"/>
          </a:p>
        </p:txBody>
      </p:sp>
      <p:sp>
        <p:nvSpPr>
          <p:cNvPr id="7" name="Espace réservé du numéro de diapositive 6">
            <a:extLst>
              <a:ext uri="{FF2B5EF4-FFF2-40B4-BE49-F238E27FC236}">
                <a16:creationId xmlns:a16="http://schemas.microsoft.com/office/drawing/2014/main" id="{C14433AE-0A74-6843-B8D3-1E726979CB77}"/>
              </a:ext>
            </a:extLst>
          </p:cNvPr>
          <p:cNvSpPr>
            <a:spLocks noGrp="1"/>
          </p:cNvSpPr>
          <p:nvPr>
            <p:ph type="sldNum" sz="quarter" idx="12"/>
          </p:nvPr>
        </p:nvSpPr>
        <p:spPr/>
        <p:txBody>
          <a:bodyPr/>
          <a:lstStyle/>
          <a:p>
            <a:fld id="{B97B6845-8F0D-7747-97CD-758C5E0077C8}" type="slidenum">
              <a:rPr lang="fr-BE" smtClean="0"/>
              <a:t>81</a:t>
            </a:fld>
            <a:endParaRPr lang="fr-BE" dirty="0"/>
          </a:p>
        </p:txBody>
      </p:sp>
      <p:sp>
        <p:nvSpPr>
          <p:cNvPr id="8" name="Titre 1">
            <a:extLst>
              <a:ext uri="{FF2B5EF4-FFF2-40B4-BE49-F238E27FC236}">
                <a16:creationId xmlns:a16="http://schemas.microsoft.com/office/drawing/2014/main" id="{4F1E1CC1-5795-6644-92FD-8185145A1B34}"/>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2.   Systèmes d’interventions existants</a:t>
            </a:r>
          </a:p>
        </p:txBody>
      </p:sp>
      <p:sp>
        <p:nvSpPr>
          <p:cNvPr id="9" name="Rectangle 8">
            <a:extLst>
              <a:ext uri="{FF2B5EF4-FFF2-40B4-BE49-F238E27FC236}">
                <a16:creationId xmlns:a16="http://schemas.microsoft.com/office/drawing/2014/main" id="{39CAEC84-83C5-6642-89AF-8F9F941CC7E8}"/>
              </a:ext>
            </a:extLst>
          </p:cNvPr>
          <p:cNvSpPr/>
          <p:nvPr/>
        </p:nvSpPr>
        <p:spPr>
          <a:xfrm>
            <a:off x="6639766" y="5911408"/>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0" name="ZoneTexte 9">
            <a:extLst>
              <a:ext uri="{FF2B5EF4-FFF2-40B4-BE49-F238E27FC236}">
                <a16:creationId xmlns:a16="http://schemas.microsoft.com/office/drawing/2014/main" id="{754B3D38-7F4C-3B46-AF83-18B0D2B0C79C}"/>
              </a:ext>
            </a:extLst>
          </p:cNvPr>
          <p:cNvSpPr txBox="1"/>
          <p:nvPr/>
        </p:nvSpPr>
        <p:spPr>
          <a:xfrm>
            <a:off x="1146875" y="6048574"/>
            <a:ext cx="5517396" cy="672901"/>
          </a:xfrm>
          <a:prstGeom prst="rect">
            <a:avLst/>
          </a:prstGeom>
        </p:spPr>
        <p:txBody>
          <a:bodyPr vert="horz" wrap="square" lIns="91440" tIns="45720" rIns="91440" bIns="45720" rtlCol="0" anchor="ctr">
            <a:normAutofit fontScale="92500" lnSpcReduction="20000"/>
          </a:bodyPr>
          <a:lstStyle/>
          <a:p>
            <a:r>
              <a:rPr lang="fr-BE" sz="2400" dirty="0"/>
              <a:t>Ces deux systèmes ne sont pas cumulatifs : choisir l’un </a:t>
            </a:r>
            <a:r>
              <a:rPr lang="fr-BE" sz="2400" b="1" u="sng" dirty="0"/>
              <a:t>ou</a:t>
            </a:r>
            <a:r>
              <a:rPr lang="fr-BE" sz="2400" dirty="0"/>
              <a:t> l’autre</a:t>
            </a:r>
          </a:p>
          <a:p>
            <a:endParaRPr lang="fr-FR" sz="1100" b="1" dirty="0"/>
          </a:p>
        </p:txBody>
      </p:sp>
      <p:cxnSp>
        <p:nvCxnSpPr>
          <p:cNvPr id="12" name="Connecteur droit avec flèche 11">
            <a:extLst>
              <a:ext uri="{FF2B5EF4-FFF2-40B4-BE49-F238E27FC236}">
                <a16:creationId xmlns:a16="http://schemas.microsoft.com/office/drawing/2014/main" id="{4B678462-E086-F54B-BDBA-F83B3EC49637}"/>
              </a:ext>
            </a:extLst>
          </p:cNvPr>
          <p:cNvCxnSpPr>
            <a:cxnSpLocks/>
          </p:cNvCxnSpPr>
          <p:nvPr/>
        </p:nvCxnSpPr>
        <p:spPr>
          <a:xfrm>
            <a:off x="3911734" y="1726220"/>
            <a:ext cx="119823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D158AB08-F767-404F-A759-15E7BB61C264}"/>
              </a:ext>
            </a:extLst>
          </p:cNvPr>
          <p:cNvSpPr txBox="1"/>
          <p:nvPr/>
        </p:nvSpPr>
        <p:spPr>
          <a:xfrm>
            <a:off x="4134034" y="6215828"/>
            <a:ext cx="3198113" cy="672901"/>
          </a:xfrm>
          <a:prstGeom prst="rect">
            <a:avLst/>
          </a:prstGeom>
        </p:spPr>
        <p:txBody>
          <a:bodyPr vert="horz" wrap="square" lIns="91440" tIns="45720" rIns="91440" bIns="45720" rtlCol="0" anchor="ctr">
            <a:normAutofit/>
          </a:bodyPr>
          <a:lstStyle/>
          <a:p>
            <a:r>
              <a:rPr lang="fr-BE" sz="2400" dirty="0">
                <a:solidFill>
                  <a:schemeClr val="accent2"/>
                </a:solidFill>
              </a:rPr>
              <a:t> EXISTE 1 EXCEPTION</a:t>
            </a:r>
          </a:p>
          <a:p>
            <a:endParaRPr lang="fr-FR" sz="1100" b="1" dirty="0"/>
          </a:p>
        </p:txBody>
      </p:sp>
      <p:sp>
        <p:nvSpPr>
          <p:cNvPr id="2" name="Flèche vers la droite 1">
            <a:extLst>
              <a:ext uri="{FF2B5EF4-FFF2-40B4-BE49-F238E27FC236}">
                <a16:creationId xmlns:a16="http://schemas.microsoft.com/office/drawing/2014/main" id="{4841FFC2-2EDB-2944-B3D1-87AD38D759CC}"/>
              </a:ext>
            </a:extLst>
          </p:cNvPr>
          <p:cNvSpPr/>
          <p:nvPr/>
        </p:nvSpPr>
        <p:spPr>
          <a:xfrm>
            <a:off x="3861939" y="6370736"/>
            <a:ext cx="272095" cy="1261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B73C2298-6B0F-814C-804A-0A586414540D}"/>
              </a:ext>
            </a:extLst>
          </p:cNvPr>
          <p:cNvCxnSpPr>
            <a:cxnSpLocks/>
          </p:cNvCxnSpPr>
          <p:nvPr/>
        </p:nvCxnSpPr>
        <p:spPr>
          <a:xfrm>
            <a:off x="4645025" y="1944688"/>
            <a:ext cx="0" cy="396672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56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82</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Schéma général de l’intervention</a:t>
            </a:r>
          </a:p>
        </p:txBody>
      </p:sp>
      <p:graphicFrame>
        <p:nvGraphicFramePr>
          <p:cNvPr id="3" name="Espace réservé du contenu 2">
            <a:extLst>
              <a:ext uri="{FF2B5EF4-FFF2-40B4-BE49-F238E27FC236}">
                <a16:creationId xmlns:a16="http://schemas.microsoft.com/office/drawing/2014/main" id="{C5A1A52C-1F1A-D64D-AE1F-27A9EAA8526A}"/>
              </a:ext>
            </a:extLst>
          </p:cNvPr>
          <p:cNvGraphicFramePr>
            <a:graphicFrameLocks noGrp="1"/>
          </p:cNvGraphicFramePr>
          <p:nvPr>
            <p:ph idx="1"/>
          </p:nvPr>
        </p:nvGraphicFramePr>
        <p:xfrm>
          <a:off x="457200" y="1345367"/>
          <a:ext cx="8229600" cy="501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avec flèche 5">
            <a:extLst>
              <a:ext uri="{FF2B5EF4-FFF2-40B4-BE49-F238E27FC236}">
                <a16:creationId xmlns:a16="http://schemas.microsoft.com/office/drawing/2014/main" id="{A6A29DAB-B2FF-6349-81B4-9A5CD19C1422}"/>
              </a:ext>
            </a:extLst>
          </p:cNvPr>
          <p:cNvCxnSpPr>
            <a:cxnSpLocks/>
          </p:cNvCxnSpPr>
          <p:nvPr/>
        </p:nvCxnSpPr>
        <p:spPr>
          <a:xfrm flipH="1">
            <a:off x="4750130" y="4756294"/>
            <a:ext cx="1520042" cy="756339"/>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C53D5E0A-0701-2042-8FD1-FCE74AC4CA1B}"/>
              </a:ext>
            </a:extLst>
          </p:cNvPr>
          <p:cNvSpPr txBox="1"/>
          <p:nvPr/>
        </p:nvSpPr>
        <p:spPr>
          <a:xfrm>
            <a:off x="4572000" y="4796735"/>
            <a:ext cx="1353312" cy="451921"/>
          </a:xfrm>
          <a:prstGeom prst="rect">
            <a:avLst/>
          </a:prstGeom>
        </p:spPr>
        <p:txBody>
          <a:bodyPr vert="horz" wrap="square" lIns="91440" tIns="45720" rIns="91440" bIns="45720" rtlCol="0" anchor="ctr">
            <a:normAutofit/>
          </a:bodyPr>
          <a:lstStyle/>
          <a:p>
            <a:r>
              <a:rPr lang="fr-FR" sz="1100" b="1" dirty="0"/>
              <a:t>Pas de cumul autorisé</a:t>
            </a:r>
          </a:p>
        </p:txBody>
      </p:sp>
    </p:spTree>
    <p:extLst>
      <p:ext uri="{BB962C8B-B14F-4D97-AF65-F5344CB8AC3E}">
        <p14:creationId xmlns:p14="http://schemas.microsoft.com/office/powerpoint/2010/main" val="193298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9A39BA1-3A2C-BF4E-B93B-843C08162D1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B8825E23-BE31-9942-BD4A-97D024F7582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F435C9DE-BA74-B344-86C9-F834CCC5BE8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70FDC10A-54B3-D147-9A0D-5AF4A77639C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CF6DEA46-FD92-094B-9A98-185848E19FD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BEFCD894-D699-364D-8F35-C18BE9797866}"/>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7997E5B4-53D2-E54B-904C-13220B8A25B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FEB5292F-1261-FB4C-B703-75747CB7B24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79168AAC-3F3B-7A42-9E84-21450943686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B3E25E2C-5689-3C42-A5A5-874EEC7D69C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6D23581A-BCD7-E542-AD5D-9548A1D20DA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graphicEl>
                                              <a:dgm id="{E7EC7133-BAB8-DD42-AA54-121C04058A0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graphicEl>
                                              <a:dgm id="{B8176EDE-DB10-FA47-86BD-140B0F52A8E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3EE681ED-1328-9740-A4B2-0C0F96E58F44}"/>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graphicEl>
                                              <a:dgm id="{2B3659A2-F669-1D4F-AFA4-DCFEBDB35DDF}"/>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graphicEl>
                                              <a:dgm id="{B15A4AAE-2137-654E-843A-74C309DB799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62EC74AD-9BF4-9F4A-92D5-9F08910239B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graphicEl>
                                              <a:dgm id="{7ACCCDA0-6F29-FC4F-85C4-104F057986DB}"/>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graphicEl>
                                              <a:dgm id="{3D163E3A-21AB-1A42-B203-9A96DC286BCF}"/>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graphicEl>
                                              <a:dgm id="{9CA968C2-DD2A-C44C-9CBB-6FECE5C3DF2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graphicEl>
                                              <a:dgm id="{CA68B1E9-F66A-4749-96E3-9C458738E4E8}"/>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graphicEl>
                                              <a:dgm id="{34B7D916-05AD-714A-B21A-4BE3BB3B5500}"/>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graphicEl>
                                              <a:dgm id="{37A37354-7688-C94C-98D1-4FD6F013E2DC}"/>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graphicEl>
                                              <a:dgm id="{5A99CB3E-0D9F-E941-A019-416E6111F921}"/>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graphicEl>
                                              <a:dgm id="{4BA518B5-AE62-FB4A-9B7F-FD0978185136}"/>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graphicEl>
                                              <a:dgm id="{6DED0203-9F96-964D-86CC-4DC7020548A8}"/>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graphicEl>
                                              <a:dgm id="{1B7FB27F-9337-BE44-8BDA-B1350D09C175}"/>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
                                            <p:graphicEl>
                                              <a:dgm id="{F023881E-957B-B846-A00E-2D5150BEC852}"/>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graphicEl>
                                              <a:dgm id="{07EFF8E6-881D-1D48-8F54-CFE4C70AB2BA}"/>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graphicEl>
                                              <a:dgm id="{B35E3AAF-56D6-D448-8EE0-E5A1CAD192DB}"/>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
                                            <p:graphicEl>
                                              <a:dgm id="{04A78917-F7F9-7647-ACB5-19D5361BACA8}"/>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
                                            <p:graphicEl>
                                              <a:dgm id="{7423A6A7-2CC6-A741-941C-20FFC89FCC2A}"/>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
                                            <p:graphicEl>
                                              <a:dgm id="{0CDB72A9-7BB6-FC40-9D86-18FAA454C438}"/>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graphicEl>
                                              <a:dgm id="{05329A03-75ED-0541-BED2-B42648EB289E}"/>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
                                            <p:graphicEl>
                                              <a:dgm id="{DEEEA5B1-6155-5A4C-B47D-328593708FF9}"/>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graphicEl>
                                              <a:dgm id="{2C9EFDF9-85BD-F34D-A8EF-C0847EECB3C6}"/>
                                            </p:graphic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
                                            <p:graphicEl>
                                              <a:dgm id="{358B6FF9-887C-0F47-8BE6-1581D6A9DB79}"/>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
                                            <p:graphicEl>
                                              <a:dgm id="{929A8D7A-A5A4-DA4F-8602-7F2E222C52EF}"/>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
                                            <p:graphicEl>
                                              <a:dgm id="{0D46DC39-26A8-A04D-A2CA-70B39CAC2174}"/>
                                            </p:graphic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
                                            <p:graphicEl>
                                              <a:dgm id="{65D8766F-5F5E-0142-9640-4450A1E50879}"/>
                                            </p:graphic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
                                            <p:graphicEl>
                                              <a:dgm id="{2A8F1E56-A04B-C241-AF19-C47272461613}"/>
                                            </p:graphic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
                                            <p:graphicEl>
                                              <a:dgm id="{2F6A0E73-4CC1-5543-AE21-9CEDD65BBCE9}"/>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
                                            <p:graphicEl>
                                              <a:dgm id="{5D2399CB-7AE7-7E48-9CBB-A306CBBEBAA5}"/>
                                            </p:graphic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
                                            <p:graphicEl>
                                              <a:dgm id="{141B8D12-F987-844A-9596-791058C4B6AF}"/>
                                            </p:graphic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
                                            <p:graphicEl>
                                              <a:dgm id="{E5E61B5F-A40E-3849-B37A-FC85D47BB047}"/>
                                            </p:graphic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
                                            <p:graphicEl>
                                              <a:dgm id="{CD7748F5-3035-934C-A8C8-C97D7C37C33D}"/>
                                            </p:graphic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
                                            <p:graphicEl>
                                              <a:dgm id="{9BD2F813-9F1C-4649-95C6-81CBD4582E05}"/>
                                            </p:graphic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83</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3.     Types d’indemnités forfaitaires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lnSpcReduction="10000"/>
          </a:bodyPr>
          <a:lstStyle/>
          <a:p>
            <a:r>
              <a:rPr lang="fr-BE" dirty="0"/>
              <a:t>Le télétravailleur pourra bénéficier de :</a:t>
            </a:r>
          </a:p>
          <a:p>
            <a:pPr lvl="1"/>
            <a:r>
              <a:rPr lang="fr-BE" dirty="0"/>
              <a:t>L’indemnité de bureau </a:t>
            </a:r>
          </a:p>
          <a:p>
            <a:pPr lvl="1"/>
            <a:r>
              <a:rPr lang="fr-BE" b="1" dirty="0">
                <a:solidFill>
                  <a:schemeClr val="accent2"/>
                </a:solidFill>
              </a:rPr>
              <a:t>ET</a:t>
            </a:r>
            <a:r>
              <a:rPr lang="fr-BE" dirty="0"/>
              <a:t> l’indemnité forfaitaire pour l’utilisation professionnelle d’une connexion Internet ou d’un abonnement internet privé </a:t>
            </a:r>
          </a:p>
          <a:p>
            <a:pPr lvl="1"/>
            <a:r>
              <a:rPr lang="fr-BE" b="1" dirty="0">
                <a:solidFill>
                  <a:schemeClr val="accent2"/>
                </a:solidFill>
              </a:rPr>
              <a:t>ET</a:t>
            </a:r>
            <a:r>
              <a:rPr lang="fr-BE" dirty="0"/>
              <a:t> (choix entre une des deux indemnités)</a:t>
            </a:r>
          </a:p>
          <a:p>
            <a:pPr lvl="2"/>
            <a:r>
              <a:rPr lang="fr-BE" b="1" dirty="0">
                <a:solidFill>
                  <a:schemeClr val="accent2"/>
                </a:solidFill>
              </a:rPr>
              <a:t>OU</a:t>
            </a:r>
            <a:r>
              <a:rPr lang="fr-BE" dirty="0"/>
              <a:t> indemnité forfaitaire pour l’utilisation personnelle d’un ordinateur privé</a:t>
            </a:r>
          </a:p>
          <a:p>
            <a:pPr lvl="2"/>
            <a:r>
              <a:rPr lang="fr-BE" b="1" dirty="0">
                <a:solidFill>
                  <a:schemeClr val="accent2"/>
                </a:solidFill>
              </a:rPr>
              <a:t>OU</a:t>
            </a:r>
            <a:r>
              <a:rPr lang="fr-BE" dirty="0"/>
              <a:t> l’indemnité forfaitaire pour l’utilisation professionnelle d’un 2</a:t>
            </a:r>
            <a:r>
              <a:rPr lang="fr-BE" baseline="30000" dirty="0"/>
              <a:t>e</a:t>
            </a:r>
            <a:r>
              <a:rPr lang="fr-BE" dirty="0"/>
              <a:t> écran d’ordinateur, d’une imprimante et/ ou d’un scanners personnel, </a:t>
            </a:r>
            <a:r>
              <a:rPr lang="fr-BE" u="sng" dirty="0"/>
              <a:t>sans ordinateur privé</a:t>
            </a:r>
          </a:p>
        </p:txBody>
      </p:sp>
    </p:spTree>
    <p:extLst>
      <p:ext uri="{BB962C8B-B14F-4D97-AF65-F5344CB8AC3E}">
        <p14:creationId xmlns:p14="http://schemas.microsoft.com/office/powerpoint/2010/main" val="36849718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84</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3. 1.    L’indemnité de bureau</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600200"/>
            <a:ext cx="8378042" cy="4525963"/>
          </a:xfrm>
        </p:spPr>
        <p:txBody>
          <a:bodyPr>
            <a:normAutofit fontScale="70000" lnSpcReduction="20000"/>
          </a:bodyPr>
          <a:lstStyle/>
          <a:p>
            <a:r>
              <a:rPr lang="fr-BE" dirty="0"/>
              <a:t>Indemnité forfaitaire ( = 1 montant unique)</a:t>
            </a:r>
          </a:p>
          <a:p>
            <a:r>
              <a:rPr lang="fr-BE" dirty="0"/>
              <a:t>Ce montant comprend tous les équipements nécessaires au télétravail :</a:t>
            </a:r>
          </a:p>
          <a:p>
            <a:pPr lvl="1"/>
            <a:r>
              <a:rPr lang="fr-BE" dirty="0"/>
              <a:t>Frais liés à l’environnement de travail dans le logement du travailleur (espace de travail, location et amortissement éventuels de l’espace)</a:t>
            </a:r>
          </a:p>
          <a:p>
            <a:pPr lvl="1"/>
            <a:r>
              <a:rPr lang="fr-BE" dirty="0"/>
              <a:t>Frais de base (chauffage, d’eau ou d’électricité …)</a:t>
            </a:r>
          </a:p>
          <a:p>
            <a:pPr lvl="1"/>
            <a:r>
              <a:rPr lang="fr-BE" dirty="0"/>
              <a:t>Frais de petits matériels de bureau (</a:t>
            </a:r>
            <a:r>
              <a:rPr lang="fr-BE" dirty="0" err="1"/>
              <a:t>bics</a:t>
            </a:r>
            <a:r>
              <a:rPr lang="fr-BE" dirty="0"/>
              <a:t>, dossiers, blocs de feuilles …)</a:t>
            </a:r>
          </a:p>
          <a:p>
            <a:pPr lvl="1"/>
            <a:r>
              <a:rPr lang="fr-BE" dirty="0"/>
              <a:t>Fourniture informatiques et d’impression (clé </a:t>
            </a:r>
            <a:r>
              <a:rPr lang="fr-BE" dirty="0" err="1"/>
              <a:t>usb</a:t>
            </a:r>
            <a:r>
              <a:rPr lang="fr-BE" dirty="0"/>
              <a:t>, papier, tapis de souris, encre …)</a:t>
            </a:r>
          </a:p>
          <a:p>
            <a:pPr lvl="1"/>
            <a:r>
              <a:rPr lang="fr-BE" dirty="0"/>
              <a:t>Frais téléphoniques</a:t>
            </a:r>
          </a:p>
          <a:p>
            <a:pPr lvl="1"/>
            <a:r>
              <a:rPr lang="fr-BE" dirty="0"/>
              <a:t>Frais d’entretien</a:t>
            </a:r>
          </a:p>
          <a:p>
            <a:pPr lvl="1"/>
            <a:r>
              <a:rPr lang="fr-BE" dirty="0"/>
              <a:t>Frais d’assurance</a:t>
            </a:r>
          </a:p>
          <a:p>
            <a:pPr lvl="1"/>
            <a:r>
              <a:rPr lang="fr-BE" dirty="0"/>
              <a:t>Précompte immobilier</a:t>
            </a:r>
          </a:p>
          <a:p>
            <a:pPr lvl="1"/>
            <a:r>
              <a:rPr lang="fr-BE" dirty="0"/>
              <a:t>Boissons et nourritures (café, eau, snacks …)</a:t>
            </a:r>
          </a:p>
        </p:txBody>
      </p:sp>
    </p:spTree>
    <p:extLst>
      <p:ext uri="{BB962C8B-B14F-4D97-AF65-F5344CB8AC3E}">
        <p14:creationId xmlns:p14="http://schemas.microsoft.com/office/powerpoint/2010/main" val="506143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85</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3. 1.    L’indemnité de bureau</a:t>
            </a:r>
          </a:p>
        </p:txBody>
      </p:sp>
      <p:graphicFrame>
        <p:nvGraphicFramePr>
          <p:cNvPr id="5" name="Espace réservé du contenu 4">
            <a:extLst>
              <a:ext uri="{FF2B5EF4-FFF2-40B4-BE49-F238E27FC236}">
                <a16:creationId xmlns:a16="http://schemas.microsoft.com/office/drawing/2014/main" id="{7CDB1F26-1444-37BE-1554-E7193406706E}"/>
              </a:ext>
            </a:extLst>
          </p:cNvPr>
          <p:cNvGraphicFramePr>
            <a:graphicFrameLocks noGrp="1"/>
          </p:cNvGraphicFramePr>
          <p:nvPr>
            <p:ph idx="1"/>
          </p:nvPr>
        </p:nvGraphicFramePr>
        <p:xfrm>
          <a:off x="457200" y="1280979"/>
          <a:ext cx="879909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7121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86</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3. 1.    L’indemnité de bureau</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600200"/>
            <a:ext cx="8378042" cy="4525963"/>
          </a:xfrm>
        </p:spPr>
        <p:txBody>
          <a:bodyPr>
            <a:normAutofit fontScale="85000" lnSpcReduction="20000"/>
          </a:bodyPr>
          <a:lstStyle/>
          <a:p>
            <a:r>
              <a:rPr lang="fr-BE" dirty="0"/>
              <a:t>Indemnité  forfaitaire d’un montant </a:t>
            </a:r>
            <a:r>
              <a:rPr lang="fr-BE" u="sng" dirty="0"/>
              <a:t>plafonné</a:t>
            </a:r>
            <a:r>
              <a:rPr lang="fr-BE" dirty="0"/>
              <a:t> à maximum </a:t>
            </a:r>
            <a:r>
              <a:rPr lang="fr-BE" dirty="0">
                <a:solidFill>
                  <a:schemeClr val="accent2"/>
                </a:solidFill>
              </a:rPr>
              <a:t>142,95 €/mois (du 01/06/22-31/08/22 : 140, 15 €/mois)</a:t>
            </a:r>
          </a:p>
          <a:p>
            <a:pPr lvl="1"/>
            <a:r>
              <a:rPr lang="fr-BE" dirty="0"/>
              <a:t>En cas de dépassement, justifier la hauteur du montant</a:t>
            </a:r>
          </a:p>
          <a:p>
            <a:pPr lvl="1"/>
            <a:r>
              <a:rPr lang="fr-BE" dirty="0"/>
              <a:t>Quid des travailleurs à temps partiel ?</a:t>
            </a:r>
          </a:p>
          <a:p>
            <a:pPr lvl="1"/>
            <a:r>
              <a:rPr lang="fr-BE" dirty="0"/>
              <a:t>Payable durant les congés annuels</a:t>
            </a:r>
          </a:p>
          <a:p>
            <a:r>
              <a:rPr lang="fr-BE" dirty="0"/>
              <a:t>Accordée aux travailleurs qui télétravaillent une partie substantielle de leur temps de travail ( 1 journée par semaine)</a:t>
            </a:r>
          </a:p>
          <a:p>
            <a:pPr lvl="1"/>
            <a:r>
              <a:rPr lang="fr-BE" dirty="0"/>
              <a:t> 1 jour/semaine ; 2 ½ journées/</a:t>
            </a:r>
            <a:r>
              <a:rPr lang="fr-BE" dirty="0" err="1"/>
              <a:t>sem</a:t>
            </a:r>
            <a:r>
              <a:rPr lang="fr-BE" dirty="0"/>
              <a:t> ; plusieurs jours comprenant quelques heures pdt le temps normal de travail (2h/j sur 5 jours) ; 1 semaine/mois</a:t>
            </a:r>
          </a:p>
          <a:p>
            <a:pPr lvl="1"/>
            <a:r>
              <a:rPr lang="fr-BE" dirty="0"/>
              <a:t>Évaluation sur base mensuelle</a:t>
            </a:r>
          </a:p>
        </p:txBody>
      </p:sp>
    </p:spTree>
    <p:extLst>
      <p:ext uri="{BB962C8B-B14F-4D97-AF65-F5344CB8AC3E}">
        <p14:creationId xmlns:p14="http://schemas.microsoft.com/office/powerpoint/2010/main" val="37545962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87</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953262"/>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3. 1.    L’indemnité de bureau</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600200"/>
            <a:ext cx="8378042" cy="4525963"/>
          </a:xfrm>
        </p:spPr>
        <p:txBody>
          <a:bodyPr>
            <a:normAutofit fontScale="70000" lnSpcReduction="20000"/>
          </a:bodyPr>
          <a:lstStyle/>
          <a:p>
            <a:r>
              <a:rPr lang="fr-BE" b="1" dirty="0">
                <a:solidFill>
                  <a:schemeClr val="accent2"/>
                </a:solidFill>
              </a:rPr>
              <a:t>2 possibilités :</a:t>
            </a:r>
          </a:p>
          <a:p>
            <a:pPr lvl="1"/>
            <a:r>
              <a:rPr lang="fr-BE" dirty="0"/>
              <a:t>Indemnité de bureau</a:t>
            </a:r>
          </a:p>
          <a:p>
            <a:pPr lvl="1"/>
            <a:r>
              <a:rPr lang="fr-BE" b="1" u="sng" dirty="0"/>
              <a:t>OU</a:t>
            </a:r>
            <a:r>
              <a:rPr lang="fr-BE" dirty="0"/>
              <a:t> Indemnité équivalente à 10 % de la rémunération brute </a:t>
            </a:r>
            <a:r>
              <a:rPr lang="fr-BE" b="1" dirty="0"/>
              <a:t>(jusqu’au 31 mai 2022)</a:t>
            </a:r>
          </a:p>
          <a:p>
            <a:r>
              <a:rPr lang="fr-BE" b="1" dirty="0">
                <a:solidFill>
                  <a:schemeClr val="accent2"/>
                </a:solidFill>
              </a:rPr>
              <a:t>Condition :</a:t>
            </a:r>
          </a:p>
          <a:p>
            <a:pPr lvl="1"/>
            <a:r>
              <a:rPr lang="fr-BE" dirty="0"/>
              <a:t>Effectuer du télétravail structurel (1 jour de télétravail/semaine en moyenne)</a:t>
            </a:r>
          </a:p>
          <a:p>
            <a:pPr lvl="1"/>
            <a:r>
              <a:rPr lang="fr-BE" dirty="0"/>
              <a:t>L’employeur ne prend pas en charge les frais de bureau d’une autre manière (</a:t>
            </a:r>
            <a:r>
              <a:rPr lang="fr-BE" u="sng" dirty="0"/>
              <a:t>ex. :  </a:t>
            </a:r>
            <a:r>
              <a:rPr lang="fr-BE" dirty="0"/>
              <a:t>frais d’électricité)</a:t>
            </a:r>
          </a:p>
          <a:p>
            <a:r>
              <a:rPr lang="fr-BE" b="1" dirty="0">
                <a:solidFill>
                  <a:schemeClr val="accent2"/>
                </a:solidFill>
              </a:rPr>
              <a:t>Intérêt de cette indemnité forfaitaire</a:t>
            </a:r>
          </a:p>
          <a:p>
            <a:pPr lvl="1"/>
            <a:r>
              <a:rPr lang="fr-BE" dirty="0"/>
              <a:t>Évite les discussion</a:t>
            </a:r>
          </a:p>
          <a:p>
            <a:pPr lvl="1"/>
            <a:r>
              <a:rPr lang="fr-BE" dirty="0"/>
              <a:t>Permet d’avoir un montant maximum à suivre</a:t>
            </a:r>
          </a:p>
          <a:p>
            <a:pPr lvl="1"/>
            <a:r>
              <a:rPr lang="fr-BE" dirty="0"/>
              <a:t>Peut être revu à la hausse par le fisc (coût de la vie, indexation …)</a:t>
            </a:r>
          </a:p>
          <a:p>
            <a:pPr lvl="1"/>
            <a:endParaRPr lang="fr-BE" dirty="0"/>
          </a:p>
        </p:txBody>
      </p:sp>
    </p:spTree>
    <p:extLst>
      <p:ext uri="{BB962C8B-B14F-4D97-AF65-F5344CB8AC3E}">
        <p14:creationId xmlns:p14="http://schemas.microsoft.com/office/powerpoint/2010/main" val="725414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88</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4259767" y="5648464"/>
            <a:ext cx="4884234" cy="707886"/>
          </a:xfrm>
          <a:prstGeom prst="rect">
            <a:avLst/>
          </a:prstGeom>
        </p:spPr>
        <p:txBody>
          <a:bodyPr wrap="square">
            <a:spAutoFit/>
          </a:bodyPr>
          <a:lstStyle/>
          <a:p>
            <a:pPr lvl="1"/>
            <a:r>
              <a:rPr lang="fr-FR" sz="2000" b="1" dirty="0">
                <a:solidFill>
                  <a:schemeClr val="accent3"/>
                </a:solidFill>
              </a:rPr>
              <a:t>Art. 9 CCT n°85</a:t>
            </a:r>
          </a:p>
          <a:p>
            <a:pPr lvl="1"/>
            <a:r>
              <a:rPr lang="fr-FR" sz="2000" b="1" dirty="0">
                <a:solidFill>
                  <a:schemeClr val="accent3"/>
                </a:solidFill>
              </a:rPr>
              <a:t>Art. 119.6 de la loi du 3 juillet 1978</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Autre système  : indemnité pour les frais de bureaux       dans le cadre du télétravail structurel</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lnSpcReduction="10000"/>
          </a:bodyPr>
          <a:lstStyle/>
          <a:p>
            <a:r>
              <a:rPr lang="fr-BE" dirty="0"/>
              <a:t>L’employeur pouvait rembourser les frais liés au télétravail à concurrence de </a:t>
            </a:r>
            <a:r>
              <a:rPr lang="fr-BE" dirty="0">
                <a:solidFill>
                  <a:schemeClr val="accent2"/>
                </a:solidFill>
              </a:rPr>
              <a:t>10 % de la rémunération brute </a:t>
            </a:r>
            <a:r>
              <a:rPr lang="fr-BE" dirty="0"/>
              <a:t>(limitée à la partie du salaire relatif aux prestations en télétravail)</a:t>
            </a:r>
          </a:p>
          <a:p>
            <a:pPr lvl="1"/>
            <a:r>
              <a:rPr lang="fr-BE" u="sng" dirty="0"/>
              <a:t>ex. </a:t>
            </a:r>
            <a:r>
              <a:rPr lang="fr-BE" dirty="0"/>
              <a:t>: 2 jours TT par semaine (travailleur temps plein). Salaire 2000 €/mois. Intervention max. : 10 % x 2000 € x 2/5 = 80 €</a:t>
            </a:r>
          </a:p>
          <a:p>
            <a:pPr lvl="1"/>
            <a:r>
              <a:rPr lang="fr-BE" dirty="0"/>
              <a:t>SUPPRESSION de ce système depuis le 1</a:t>
            </a:r>
            <a:r>
              <a:rPr lang="fr-BE" baseline="30000" dirty="0"/>
              <a:t>e</a:t>
            </a:r>
            <a:r>
              <a:rPr lang="fr-BE" dirty="0"/>
              <a:t> juin 2022</a:t>
            </a:r>
          </a:p>
          <a:p>
            <a:pPr lvl="2"/>
            <a:r>
              <a:rPr lang="fr-BE" dirty="0"/>
              <a:t>Sauf pour les travailleurs qui le recevait déjà avant le 1</a:t>
            </a:r>
            <a:r>
              <a:rPr lang="fr-BE" baseline="30000" dirty="0"/>
              <a:t>e</a:t>
            </a:r>
            <a:r>
              <a:rPr lang="fr-BE" dirty="0"/>
              <a:t> juin 2022 ET si la partie relative au télétravail n’a pas augmenté dans leur temps de travail</a:t>
            </a:r>
          </a:p>
        </p:txBody>
      </p:sp>
    </p:spTree>
    <p:extLst>
      <p:ext uri="{BB962C8B-B14F-4D97-AF65-F5344CB8AC3E}">
        <p14:creationId xmlns:p14="http://schemas.microsoft.com/office/powerpoint/2010/main" val="277107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900300" y="2056571"/>
            <a:ext cx="3563766" cy="3165413"/>
          </a:xfrm>
          <a:prstGeom prst="rect">
            <a:avLst/>
          </a:prstGeom>
        </p:spPr>
      </p:pic>
      <p:graphicFrame>
        <p:nvGraphicFramePr>
          <p:cNvPr id="5" name="Diagramme 4"/>
          <p:cNvGraphicFramePr/>
          <p:nvPr/>
        </p:nvGraphicFramePr>
        <p:xfrm>
          <a:off x="1234910" y="1725105"/>
          <a:ext cx="7124775" cy="4520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re 1">
            <a:extLst>
              <a:ext uri="{FF2B5EF4-FFF2-40B4-BE49-F238E27FC236}">
                <a16:creationId xmlns:a16="http://schemas.microsoft.com/office/drawing/2014/main" id="{195DA37B-137D-4E49-93F7-55F8EE235443}"/>
              </a:ext>
            </a:extLst>
          </p:cNvPr>
          <p:cNvSpPr txBox="1">
            <a:spLocks/>
          </p:cNvSpPr>
          <p:nvPr/>
        </p:nvSpPr>
        <p:spPr>
          <a:xfrm>
            <a:off x="242842" y="275753"/>
            <a:ext cx="719163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r>
              <a:rPr lang="fr-FR"/>
              <a:t>Présentation de la formation </a:t>
            </a:r>
          </a:p>
        </p:txBody>
      </p:sp>
      <p:sp>
        <p:nvSpPr>
          <p:cNvPr id="4" name="Rectangle 3">
            <a:extLst>
              <a:ext uri="{FF2B5EF4-FFF2-40B4-BE49-F238E27FC236}">
                <a16:creationId xmlns:a16="http://schemas.microsoft.com/office/drawing/2014/main" id="{4AD37EE2-011A-3B47-8630-196D51A879A2}"/>
              </a:ext>
            </a:extLst>
          </p:cNvPr>
          <p:cNvSpPr/>
          <p:nvPr/>
        </p:nvSpPr>
        <p:spPr>
          <a:xfrm>
            <a:off x="-298390" y="1520870"/>
            <a:ext cx="3070314" cy="1077218"/>
          </a:xfrm>
          <a:prstGeom prst="rect">
            <a:avLst/>
          </a:prstGeom>
        </p:spPr>
        <p:txBody>
          <a:bodyPr wrap="square">
            <a:spAutoFit/>
          </a:bodyPr>
          <a:lstStyle/>
          <a:p>
            <a:pPr lvl="1"/>
            <a:r>
              <a:rPr lang="fr-FR" sz="3200">
                <a:solidFill>
                  <a:schemeClr val="accent4"/>
                </a:solidFill>
              </a:rPr>
              <a:t>Les méthodes </a:t>
            </a:r>
          </a:p>
          <a:p>
            <a:pPr lvl="1"/>
            <a:r>
              <a:rPr lang="fr-FR" sz="3200">
                <a:solidFill>
                  <a:schemeClr val="accent4"/>
                </a:solidFill>
              </a:rPr>
              <a:t>pédagogiques</a:t>
            </a:r>
          </a:p>
        </p:txBody>
      </p:sp>
      <p:sp>
        <p:nvSpPr>
          <p:cNvPr id="9" name="Espace réservé du numéro de diapositive 5">
            <a:extLst>
              <a:ext uri="{FF2B5EF4-FFF2-40B4-BE49-F238E27FC236}">
                <a16:creationId xmlns:a16="http://schemas.microsoft.com/office/drawing/2014/main" id="{EF857615-8533-F84C-A526-9A491024037B}"/>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8</a:t>
            </a:fld>
            <a:endParaRPr lang="fr-BE"/>
          </a:p>
        </p:txBody>
      </p:sp>
    </p:spTree>
    <p:extLst>
      <p:ext uri="{BB962C8B-B14F-4D97-AF65-F5344CB8AC3E}">
        <p14:creationId xmlns:p14="http://schemas.microsoft.com/office/powerpoint/2010/main" val="12241053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89</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3.2.     Indemnité forfaitaire</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a:bodyPr>
          <a:lstStyle/>
          <a:p>
            <a:r>
              <a:rPr lang="fr-BE" dirty="0"/>
              <a:t>Forfait mensuel pour l’utilisation d’un </a:t>
            </a:r>
            <a:r>
              <a:rPr lang="fr-BE" dirty="0">
                <a:solidFill>
                  <a:schemeClr val="accent2"/>
                </a:solidFill>
              </a:rPr>
              <a:t>ordinateur</a:t>
            </a:r>
            <a:r>
              <a:rPr lang="fr-BE" dirty="0"/>
              <a:t> </a:t>
            </a:r>
            <a:r>
              <a:rPr lang="fr-BE" b="1" dirty="0"/>
              <a:t>personnel</a:t>
            </a:r>
            <a:r>
              <a:rPr lang="fr-BE" dirty="0"/>
              <a:t> avec </a:t>
            </a:r>
            <a:r>
              <a:rPr lang="fr-BE" u="sng" dirty="0">
                <a:solidFill>
                  <a:schemeClr val="accent2"/>
                </a:solidFill>
              </a:rPr>
              <a:t>périphériques</a:t>
            </a:r>
            <a:r>
              <a:rPr lang="fr-BE" dirty="0"/>
              <a:t> (privé) et/ou d’une connexion Internet personnelle (privée) </a:t>
            </a:r>
            <a:r>
              <a:rPr lang="fr-BE" b="1" dirty="0"/>
              <a:t>à des fins professionnelles</a:t>
            </a:r>
            <a:r>
              <a:rPr lang="fr-BE" dirty="0"/>
              <a:t> :</a:t>
            </a:r>
          </a:p>
          <a:p>
            <a:pPr lvl="1"/>
            <a:r>
              <a:rPr lang="fr-BE" dirty="0"/>
              <a:t>Forfait de 20 €/ mois max. pour l’utilisation de son propre ordinateur avec périphériques</a:t>
            </a:r>
          </a:p>
          <a:p>
            <a:pPr lvl="1"/>
            <a:r>
              <a:rPr lang="fr-BE" dirty="0"/>
              <a:t>Forfait de 20 €/mois max. pour l’utilisation de sa propre connexion Internet</a:t>
            </a:r>
          </a:p>
        </p:txBody>
      </p:sp>
    </p:spTree>
    <p:extLst>
      <p:ext uri="{BB962C8B-B14F-4D97-AF65-F5344CB8AC3E}">
        <p14:creationId xmlns:p14="http://schemas.microsoft.com/office/powerpoint/2010/main" val="26329476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90</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3.3. Forfaits périphériques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77500" lnSpcReduction="20000"/>
          </a:bodyPr>
          <a:lstStyle/>
          <a:p>
            <a:r>
              <a:rPr lang="fr-BE" dirty="0"/>
              <a:t>L’employeur peut aussi intervenir pour :</a:t>
            </a:r>
          </a:p>
          <a:p>
            <a:pPr lvl="1"/>
            <a:r>
              <a:rPr lang="fr-BE" dirty="0"/>
              <a:t>Un forfait de 5 €/mois max. pour l’utilisation d’un </a:t>
            </a:r>
            <a:r>
              <a:rPr lang="fr-BE" b="1" dirty="0">
                <a:solidFill>
                  <a:schemeClr val="accent2"/>
                </a:solidFill>
              </a:rPr>
              <a:t>deuxième écran d’ordinateur</a:t>
            </a:r>
            <a:r>
              <a:rPr lang="fr-BE" dirty="0"/>
              <a:t> à des fins professionnelles</a:t>
            </a:r>
          </a:p>
          <a:p>
            <a:pPr lvl="1"/>
            <a:r>
              <a:rPr lang="fr-BE" dirty="0"/>
              <a:t>Un forfait de 5 €/mois max. pour l’utilisation d’une </a:t>
            </a:r>
            <a:r>
              <a:rPr lang="fr-BE" b="1" dirty="0">
                <a:solidFill>
                  <a:schemeClr val="accent2"/>
                </a:solidFill>
              </a:rPr>
              <a:t>imprimante personnelles</a:t>
            </a:r>
            <a:r>
              <a:rPr lang="fr-BE" dirty="0"/>
              <a:t> à des fins professionnelles</a:t>
            </a:r>
          </a:p>
          <a:p>
            <a:pPr lvl="1"/>
            <a:r>
              <a:rPr lang="fr-BE" dirty="0"/>
              <a:t>Un forfait de 5 €/mois max. pour l’utilisation d’un </a:t>
            </a:r>
            <a:r>
              <a:rPr lang="fr-BE" b="1" dirty="0">
                <a:solidFill>
                  <a:schemeClr val="accent2"/>
                </a:solidFill>
              </a:rPr>
              <a:t>scanner personne</a:t>
            </a:r>
            <a:r>
              <a:rPr lang="fr-BE" dirty="0"/>
              <a:t>l à des fins professionnelles </a:t>
            </a:r>
          </a:p>
          <a:p>
            <a:r>
              <a:rPr lang="fr-BE" dirty="0"/>
              <a:t>Cela implique cependant de </a:t>
            </a:r>
            <a:r>
              <a:rPr lang="fr-BE" b="1" u="sng" dirty="0"/>
              <a:t>ne pas utiliser à des fins professionnelles un ordinateur privé </a:t>
            </a:r>
            <a:r>
              <a:rPr lang="fr-BE" dirty="0"/>
              <a:t>! (pas de cumul avec cette indemnité)</a:t>
            </a:r>
          </a:p>
          <a:p>
            <a:r>
              <a:rPr lang="fr-BE" dirty="0"/>
              <a:t>Maximum 10 €/ mois  (5 € + 5 €)</a:t>
            </a:r>
          </a:p>
          <a:p>
            <a:r>
              <a:rPr lang="fr-BE" dirty="0"/>
              <a:t>Pendant 3 ans maximum</a:t>
            </a:r>
          </a:p>
          <a:p>
            <a:pPr marL="457200" lvl="1" indent="0">
              <a:buNone/>
            </a:pPr>
            <a:endParaRPr lang="fr-BE" dirty="0"/>
          </a:p>
        </p:txBody>
      </p:sp>
    </p:spTree>
    <p:extLst>
      <p:ext uri="{BB962C8B-B14F-4D97-AF65-F5344CB8AC3E}">
        <p14:creationId xmlns:p14="http://schemas.microsoft.com/office/powerpoint/2010/main" val="36689103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91</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4.     Obligation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lnSpcReduction="10000"/>
          </a:bodyPr>
          <a:lstStyle/>
          <a:p>
            <a:r>
              <a:rPr lang="fr-BE" dirty="0"/>
              <a:t>Attribuer des </a:t>
            </a:r>
            <a:r>
              <a:rPr lang="fr-BE" b="1" dirty="0">
                <a:solidFill>
                  <a:schemeClr val="accent2"/>
                </a:solidFill>
              </a:rPr>
              <a:t>chèques-repas</a:t>
            </a:r>
            <a:r>
              <a:rPr lang="fr-BE" dirty="0"/>
              <a:t> aux télétravailleurs :</a:t>
            </a:r>
          </a:p>
          <a:p>
            <a:pPr lvl="1"/>
            <a:r>
              <a:rPr lang="fr-BE" dirty="0"/>
              <a:t>Si c’est </a:t>
            </a:r>
            <a:r>
              <a:rPr lang="fr-BE" b="1" u="sng" dirty="0"/>
              <a:t>prévu par CCT</a:t>
            </a:r>
          </a:p>
          <a:p>
            <a:pPr lvl="2"/>
            <a:r>
              <a:rPr lang="fr-BE" dirty="0"/>
              <a:t>Égalité avec les autres travailleurs</a:t>
            </a:r>
          </a:p>
          <a:p>
            <a:pPr lvl="1"/>
            <a:r>
              <a:rPr lang="fr-BE" dirty="0"/>
              <a:t>Pour chaque jour de télétravail presté</a:t>
            </a:r>
          </a:p>
          <a:p>
            <a:pPr lvl="1"/>
            <a:r>
              <a:rPr lang="fr-BE" dirty="0"/>
              <a:t>Si pas prévu par CCT,  possibilité de conditionner l’octroi de chèques-repas ou de les limiter à certains groupes de télétravailleurs</a:t>
            </a:r>
          </a:p>
          <a:p>
            <a:pPr lvl="2"/>
            <a:r>
              <a:rPr lang="fr-BE" u="sng" dirty="0"/>
              <a:t>Ex. :</a:t>
            </a:r>
            <a:r>
              <a:rPr lang="fr-BE" dirty="0"/>
              <a:t>  Accorder des chèques-repas que pour les jours où le travailleur travaille dans les locaux de </a:t>
            </a:r>
            <a:r>
              <a:rPr lang="fr-BE" dirty="0" err="1"/>
              <a:t>l’asbl</a:t>
            </a:r>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14696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92</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5.     Faculté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a:bodyPr>
          <a:lstStyle/>
          <a:p>
            <a:r>
              <a:rPr lang="fr-BE" dirty="0"/>
              <a:t>L’employeur n’accorde pas </a:t>
            </a:r>
            <a:r>
              <a:rPr lang="fr-BE" b="1" dirty="0">
                <a:solidFill>
                  <a:schemeClr val="accent2"/>
                </a:solidFill>
              </a:rPr>
              <a:t>des indemnités pour les déplacements domicile-travail</a:t>
            </a:r>
            <a:r>
              <a:rPr lang="fr-BE" b="1" dirty="0"/>
              <a:t> </a:t>
            </a:r>
            <a:r>
              <a:rPr lang="fr-BE" dirty="0"/>
              <a:t>pendant la journée de télétravail.</a:t>
            </a:r>
          </a:p>
          <a:p>
            <a:pPr marL="0" indent="0">
              <a:buNone/>
            </a:pPr>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6253079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93</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5.     Faculté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a:bodyPr>
          <a:lstStyle/>
          <a:p>
            <a:r>
              <a:rPr lang="fr-BE" dirty="0"/>
              <a:t>L’employeur n’a </a:t>
            </a:r>
            <a:r>
              <a:rPr lang="fr-BE" u="sng" dirty="0">
                <a:solidFill>
                  <a:schemeClr val="accent2"/>
                </a:solidFill>
              </a:rPr>
              <a:t>pas d’obligation </a:t>
            </a:r>
            <a:r>
              <a:rPr lang="fr-BE" dirty="0"/>
              <a:t>d’attribuer une indemnité au télétravailleur durant une période de chômage temporaire </a:t>
            </a:r>
            <a:r>
              <a:rPr lang="fr-BE" u="sng" dirty="0"/>
              <a:t>ou</a:t>
            </a:r>
            <a:r>
              <a:rPr lang="fr-BE" dirty="0"/>
              <a:t> de maladie</a:t>
            </a:r>
          </a:p>
          <a:p>
            <a:pPr lvl="1"/>
            <a:r>
              <a:rPr lang="fr-BE" dirty="0"/>
              <a:t>Suspension du contrat de travail (le travailleur ne dépense rien)</a:t>
            </a:r>
          </a:p>
          <a:p>
            <a:r>
              <a:rPr lang="fr-BE" dirty="0"/>
              <a:t>Qu’en est-il des </a:t>
            </a:r>
            <a:r>
              <a:rPr lang="fr-BE" dirty="0">
                <a:solidFill>
                  <a:schemeClr val="accent2"/>
                </a:solidFill>
              </a:rPr>
              <a:t>périodes de vacances annuelles </a:t>
            </a:r>
            <a:r>
              <a:rPr lang="fr-BE" dirty="0"/>
              <a:t>?</a:t>
            </a:r>
          </a:p>
          <a:p>
            <a:pPr lvl="1"/>
            <a:r>
              <a:rPr lang="fr-BE" dirty="0"/>
              <a:t>Pas d’obligation</a:t>
            </a:r>
          </a:p>
          <a:p>
            <a:pPr lvl="1"/>
            <a:r>
              <a:rPr lang="fr-BE" dirty="0"/>
              <a:t>Possibilité d’octroyer l’indemnité de bureau (« congés annuels ordinaires »)</a:t>
            </a:r>
          </a:p>
          <a:p>
            <a:pPr lvl="1"/>
            <a:endParaRPr lang="fr-BE" dirty="0"/>
          </a:p>
          <a:p>
            <a:pPr lvl="1"/>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5175744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94</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885527"/>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6.     Autres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a:bodyPr>
          <a:lstStyle/>
          <a:p>
            <a:r>
              <a:rPr lang="fr-BE" dirty="0"/>
              <a:t>L’employeur peut intervenir dans </a:t>
            </a:r>
            <a:r>
              <a:rPr lang="fr-BE" dirty="0">
                <a:solidFill>
                  <a:schemeClr val="accent2"/>
                </a:solidFill>
              </a:rPr>
              <a:t>l’achat (ou le remboursement) de mobilier de bureau / matériel informatique financé par le travailleur</a:t>
            </a:r>
            <a:r>
              <a:rPr lang="fr-BE" dirty="0"/>
              <a:t> </a:t>
            </a:r>
          </a:p>
          <a:p>
            <a:pPr lvl="1"/>
            <a:r>
              <a:rPr lang="fr-BE" dirty="0"/>
              <a:t>liste limitative de biens (slide suivant)</a:t>
            </a:r>
          </a:p>
          <a:p>
            <a:pPr lvl="1"/>
            <a:r>
              <a:rPr lang="fr-BE" dirty="0"/>
              <a:t>Cumulable avec l’indemnité de bureau</a:t>
            </a:r>
          </a:p>
          <a:p>
            <a:pPr lvl="1"/>
            <a:r>
              <a:rPr lang="fr-BE" dirty="0"/>
              <a:t>Un ATN ne sera pas calculé par l’administration fiscale</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8650220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95</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6.     Autres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438738"/>
            <a:ext cx="8229600" cy="5416549"/>
          </a:xfrm>
        </p:spPr>
        <p:txBody>
          <a:bodyPr>
            <a:normAutofit fontScale="92500" lnSpcReduction="10000"/>
          </a:bodyPr>
          <a:lstStyle/>
          <a:p>
            <a:r>
              <a:rPr lang="fr-BE" dirty="0"/>
              <a:t>La liste des dépenses possible est </a:t>
            </a:r>
            <a:r>
              <a:rPr lang="fr-BE" b="1" u="sng" dirty="0"/>
              <a:t>limitative</a:t>
            </a:r>
            <a:r>
              <a:rPr lang="fr-BE" dirty="0"/>
              <a:t> :</a:t>
            </a:r>
          </a:p>
          <a:p>
            <a:pPr lvl="1"/>
            <a:r>
              <a:rPr lang="fr-BE" dirty="0"/>
              <a:t>Siège de bureau</a:t>
            </a:r>
          </a:p>
          <a:p>
            <a:pPr lvl="1"/>
            <a:r>
              <a:rPr lang="fr-BE" dirty="0"/>
              <a:t>Table de bureau</a:t>
            </a:r>
          </a:p>
          <a:p>
            <a:pPr lvl="1"/>
            <a:r>
              <a:rPr lang="fr-BE" dirty="0"/>
              <a:t>Armoire de bureau</a:t>
            </a:r>
          </a:p>
          <a:p>
            <a:pPr lvl="1"/>
            <a:r>
              <a:rPr lang="fr-BE" dirty="0"/>
              <a:t>Lampe de bureau fonctionnelle</a:t>
            </a:r>
          </a:p>
          <a:p>
            <a:pPr lvl="1"/>
            <a:r>
              <a:rPr lang="fr-BE" dirty="0"/>
              <a:t>2</a:t>
            </a:r>
            <a:r>
              <a:rPr lang="fr-BE" baseline="30000" dirty="0"/>
              <a:t>e</a:t>
            </a:r>
            <a:r>
              <a:rPr lang="fr-BE" dirty="0"/>
              <a:t> écran d’ordinateur</a:t>
            </a:r>
          </a:p>
          <a:p>
            <a:pPr lvl="1"/>
            <a:r>
              <a:rPr lang="fr-BE" dirty="0"/>
              <a:t>Imprimante et/ou scanner</a:t>
            </a:r>
          </a:p>
          <a:p>
            <a:pPr lvl="1"/>
            <a:r>
              <a:rPr lang="fr-BE" dirty="0"/>
              <a:t>Clavier</a:t>
            </a:r>
          </a:p>
          <a:p>
            <a:pPr lvl="1"/>
            <a:r>
              <a:rPr lang="fr-BE" dirty="0"/>
              <a:t>Souris (et assimilés)</a:t>
            </a:r>
          </a:p>
          <a:p>
            <a:pPr lvl="1"/>
            <a:r>
              <a:rPr lang="fr-BE" dirty="0"/>
              <a:t>Casque téléphonique</a:t>
            </a:r>
          </a:p>
          <a:p>
            <a:pPr lvl="1"/>
            <a:r>
              <a:rPr lang="fr-BE" dirty="0"/>
              <a:t>Appareillage spécifique d’ordinateur (pour personnes handicapées)</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pic>
        <p:nvPicPr>
          <p:cNvPr id="6" name="Image 5" descr="Une image contenant fauteuil, meubles, chaise&#10;&#10;Description générée automatiquement">
            <a:extLst>
              <a:ext uri="{FF2B5EF4-FFF2-40B4-BE49-F238E27FC236}">
                <a16:creationId xmlns:a16="http://schemas.microsoft.com/office/drawing/2014/main" id="{6003AD61-E2F8-7446-9654-7963756F6ED2}"/>
              </a:ext>
            </a:extLst>
          </p:cNvPr>
          <p:cNvPicPr>
            <a:picLocks noChangeAspect="1"/>
          </p:cNvPicPr>
          <p:nvPr/>
        </p:nvPicPr>
        <p:blipFill>
          <a:blip r:embed="rId3"/>
          <a:stretch>
            <a:fillRect/>
          </a:stretch>
        </p:blipFill>
        <p:spPr>
          <a:xfrm>
            <a:off x="6163221" y="2288649"/>
            <a:ext cx="2133600" cy="3226003"/>
          </a:xfrm>
          <a:prstGeom prst="rect">
            <a:avLst/>
          </a:prstGeom>
        </p:spPr>
      </p:pic>
    </p:spTree>
    <p:extLst>
      <p:ext uri="{BB962C8B-B14F-4D97-AF65-F5344CB8AC3E}">
        <p14:creationId xmlns:p14="http://schemas.microsoft.com/office/powerpoint/2010/main" val="20668818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96</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6.     Autres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lnSpcReduction="10000"/>
          </a:bodyPr>
          <a:lstStyle/>
          <a:p>
            <a:r>
              <a:rPr lang="fr-BE" dirty="0"/>
              <a:t>Conditions :</a:t>
            </a:r>
          </a:p>
          <a:p>
            <a:pPr lvl="1"/>
            <a:r>
              <a:rPr lang="fr-BE" dirty="0"/>
              <a:t>Fournir les pièces justificatives réelles (factures, tickets de caisse …)</a:t>
            </a:r>
          </a:p>
          <a:p>
            <a:pPr lvl="1"/>
            <a:r>
              <a:rPr lang="fr-BE" dirty="0"/>
              <a:t>Être liés à des investissements nécessaires pour exercer l’activité professionnelles à domicile</a:t>
            </a:r>
            <a:r>
              <a:rPr lang="fr-BE" b="1" dirty="0"/>
              <a:t> de manière normale</a:t>
            </a:r>
          </a:p>
          <a:p>
            <a:pPr lvl="1"/>
            <a:r>
              <a:rPr lang="fr-BE" dirty="0"/>
              <a:t>Dépenses ponctuelles et raisonnables</a:t>
            </a:r>
          </a:p>
          <a:p>
            <a:r>
              <a:rPr lang="fr-BE" dirty="0"/>
              <a:t>Si respect des conditions = remboursement de dépenses propres à l’employeur</a:t>
            </a:r>
          </a:p>
          <a:p>
            <a:pPr lvl="1"/>
            <a:r>
              <a:rPr lang="fr-BE" dirty="0"/>
              <a:t>Cumul autorisé avec l’indemnité de bureau</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955767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97</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6.     Autres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lnSpcReduction="20000"/>
          </a:bodyPr>
          <a:lstStyle/>
          <a:p>
            <a:r>
              <a:rPr lang="fr-BE" dirty="0"/>
              <a:t>Comment l’employeur opère le remboursement ?</a:t>
            </a:r>
          </a:p>
          <a:p>
            <a:pPr lvl="1"/>
            <a:r>
              <a:rPr lang="fr-BE" dirty="0"/>
              <a:t>L’employeur paie la totalité du montant (en une fois)</a:t>
            </a:r>
          </a:p>
          <a:p>
            <a:pPr lvl="1"/>
            <a:r>
              <a:rPr lang="fr-BE" dirty="0"/>
              <a:t>L’employeur rembourse le montant en plusieurs années</a:t>
            </a:r>
          </a:p>
          <a:p>
            <a:pPr lvl="2"/>
            <a:r>
              <a:rPr lang="fr-BE" dirty="0"/>
              <a:t>Accord avec le travailleur nécessaire</a:t>
            </a:r>
          </a:p>
          <a:p>
            <a:pPr lvl="2"/>
            <a:r>
              <a:rPr lang="fr-BE" dirty="0"/>
              <a:t>Généralement selon « </a:t>
            </a:r>
            <a:r>
              <a:rPr lang="fr-BE" i="1" dirty="0">
                <a:solidFill>
                  <a:schemeClr val="accent2"/>
                </a:solidFill>
              </a:rPr>
              <a:t>la durée normale d’utilisation </a:t>
            </a:r>
            <a:r>
              <a:rPr lang="fr-BE" dirty="0"/>
              <a:t>» (accepté par le fisc)</a:t>
            </a:r>
          </a:p>
          <a:p>
            <a:r>
              <a:rPr lang="fr-BE" dirty="0"/>
              <a:t>Si remboursements fréquents, cela doit rester raisonnable</a:t>
            </a:r>
          </a:p>
          <a:p>
            <a:pPr lvl="1"/>
            <a:r>
              <a:rPr lang="fr-BE" dirty="0"/>
              <a:t>Pas de dépenses privées</a:t>
            </a:r>
          </a:p>
          <a:p>
            <a:pPr lvl="1"/>
            <a:r>
              <a:rPr lang="fr-BE" dirty="0"/>
              <a:t>Pas de frais qui ne sont pas des « frais propres de l’employeur »</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447267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98</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occasionnel</a:t>
            </a:r>
          </a:p>
          <a:p>
            <a:pPr algn="l"/>
            <a:r>
              <a:rPr lang="fr-FR" sz="2800" dirty="0">
                <a:solidFill>
                  <a:schemeClr val="accent3">
                    <a:lumMod val="50000"/>
                  </a:schemeClr>
                </a:solidFill>
              </a:rPr>
              <a:t>1.     Introduction</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a:bodyPr>
          <a:lstStyle/>
          <a:p>
            <a:r>
              <a:rPr lang="fr-BE" dirty="0"/>
              <a:t>L’employeur n’a </a:t>
            </a:r>
            <a:r>
              <a:rPr lang="fr-BE" b="1" dirty="0">
                <a:solidFill>
                  <a:schemeClr val="accent2"/>
                </a:solidFill>
              </a:rPr>
              <a:t>pas d’obligation</a:t>
            </a:r>
            <a:r>
              <a:rPr lang="fr-BE" dirty="0">
                <a:solidFill>
                  <a:schemeClr val="accent2"/>
                </a:solidFill>
              </a:rPr>
              <a:t> </a:t>
            </a:r>
            <a:r>
              <a:rPr lang="fr-BE" dirty="0"/>
              <a:t>d’intervenir pour les frais occasionnés par le travailleur dans le cadre du télétravail occasionnel (vs télétravail structurel). </a:t>
            </a:r>
          </a:p>
          <a:p>
            <a:pPr lvl="1"/>
            <a:r>
              <a:rPr lang="fr-BE" dirty="0"/>
              <a:t>S’explique en raison de la fréquence de ce type de télétravail</a:t>
            </a:r>
          </a:p>
          <a:p>
            <a:pPr lvl="1"/>
            <a:r>
              <a:rPr lang="fr-BE" dirty="0"/>
              <a:t>Choix de l’employeur</a:t>
            </a:r>
          </a:p>
          <a:p>
            <a:pPr lvl="1"/>
            <a:r>
              <a:rPr lang="fr-BE" dirty="0"/>
              <a:t>En cas d’intervention, cela doit être prévu de façon conventionnelle</a:t>
            </a:r>
          </a:p>
        </p:txBody>
      </p:sp>
    </p:spTree>
    <p:extLst>
      <p:ext uri="{BB962C8B-B14F-4D97-AF65-F5344CB8AC3E}">
        <p14:creationId xmlns:p14="http://schemas.microsoft.com/office/powerpoint/2010/main" val="2498810180"/>
      </p:ext>
    </p:extLst>
  </p:cSld>
  <p:clrMapOvr>
    <a:masterClrMapping/>
  </p:clrMapOvr>
</p:sld>
</file>

<file path=ppt/theme/theme1.xml><?xml version="1.0" encoding="utf-8"?>
<a:theme xmlns:a="http://schemas.openxmlformats.org/drawingml/2006/main" name="Chapitre 1">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Pop urbain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01BD0D29-6B9A-E14F-B729-D4E4AEEF46B9}"/>
    </a:ext>
  </a:extLst>
</a:theme>
</file>

<file path=ppt/theme/theme2.xml><?xml version="1.0" encoding="utf-8"?>
<a:theme xmlns:a="http://schemas.openxmlformats.org/drawingml/2006/main" name="Chapitre 2">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69EBAC19-2CA1-B549-82CF-872523D18179}"/>
    </a:ext>
  </a:extLst>
</a:theme>
</file>

<file path=ppt/theme/theme3.xml><?xml version="1.0" encoding="utf-8"?>
<a:theme xmlns:a="http://schemas.openxmlformats.org/drawingml/2006/main" name="Chapitre 3">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20EDFFF2-8612-0943-A362-0DC96ED0C1DF}"/>
    </a:ext>
  </a:extLst>
</a:theme>
</file>

<file path=ppt/theme/theme4.xml><?xml version="1.0" encoding="utf-8"?>
<a:theme xmlns:a="http://schemas.openxmlformats.org/drawingml/2006/main" name="Chapitre 4">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C89B9AC0-6537-5141-AF17-81CFB96E48F0}"/>
    </a:ext>
  </a:extLst>
</a:theme>
</file>

<file path=ppt/theme/theme5.xml><?xml version="1.0" encoding="utf-8"?>
<a:theme xmlns:a="http://schemas.openxmlformats.org/drawingml/2006/main" name="Chapitre 5">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7B9320B3-E36D-894E-98A2-C3B187C38D69}"/>
    </a:ext>
  </a:extLst>
</a:theme>
</file>

<file path=ppt/theme/theme6.xml><?xml version="1.0" encoding="utf-8"?>
<a:theme xmlns:a="http://schemas.openxmlformats.org/drawingml/2006/main" name="Chapitre 6">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Pop urbain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09A34537-923C-1140-8D78-B0304DAA72A6}"/>
    </a:ext>
  </a:extLst>
</a:theme>
</file>

<file path=ppt/theme/theme7.xml><?xml version="1.0" encoding="utf-8"?>
<a:theme xmlns:a="http://schemas.openxmlformats.org/drawingml/2006/main" name="Titre 2">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DE559CAC-9175-924B-A6F2-C32ACBC9B20E}"/>
    </a:ext>
  </a:ext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EA39C7C0FC1D46ADFAEAAABA6276C3" ma:contentTypeVersion="12" ma:contentTypeDescription="Crée un document." ma:contentTypeScope="" ma:versionID="4c4d5f6d6d79154bc893524b57c5e5b6">
  <xsd:schema xmlns:xsd="http://www.w3.org/2001/XMLSchema" xmlns:xs="http://www.w3.org/2001/XMLSchema" xmlns:p="http://schemas.microsoft.com/office/2006/metadata/properties" xmlns:ns2="446d56c8-cf91-45b9-a114-157447c7b50d" xmlns:ns3="a10c3cd7-19a7-4849-b021-a98ba33a4d6b" targetNamespace="http://schemas.microsoft.com/office/2006/metadata/properties" ma:root="true" ma:fieldsID="f8b4d3001bc6ba4ec6eb9b18e9535a37" ns2:_="" ns3:_="">
    <xsd:import namespace="446d56c8-cf91-45b9-a114-157447c7b50d"/>
    <xsd:import namespace="a10c3cd7-19a7-4849-b021-a98ba33a4d6b"/>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Enlignepourle15_x002f_04"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d56c8-cf91-45b9-a114-157447c7b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État de validation" ma:internalName="_x00c9_tat_x0020_de_x0020_validation">
      <xsd:simpleType>
        <xsd:restriction base="dms:Text"/>
      </xsd:simpleType>
    </xsd:element>
    <xsd:element name="Enlignepourle15_x002f_04" ma:index="13" nillable="true" ma:displayName="À mettre en ligne" ma:default="0" ma:format="Dropdown" ma:internalName="Enlignepourle15_x002f_04">
      <xsd:simpleType>
        <xsd:restriction base="dms:Boolea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0c3cd7-19a7-4849-b021-a98ba33a4d6b"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nlignepourle15_x002f_04 xmlns="446d56c8-cf91-45b9-a114-157447c7b50d">false</Enlignepourle15_x002f_04>
    <_Flow_SignoffStatus xmlns="446d56c8-cf91-45b9-a114-157447c7b50d" xsi:nil="true"/>
  </documentManagement>
</p:properties>
</file>

<file path=customXml/itemProps1.xml><?xml version="1.0" encoding="utf-8"?>
<ds:datastoreItem xmlns:ds="http://schemas.openxmlformats.org/officeDocument/2006/customXml" ds:itemID="{96703DD9-6963-4548-808A-9B5CC8266578}">
  <ds:schemaRefs>
    <ds:schemaRef ds:uri="http://schemas.microsoft.com/sharepoint/v3/contenttype/forms"/>
  </ds:schemaRefs>
</ds:datastoreItem>
</file>

<file path=customXml/itemProps2.xml><?xml version="1.0" encoding="utf-8"?>
<ds:datastoreItem xmlns:ds="http://schemas.openxmlformats.org/officeDocument/2006/customXml" ds:itemID="{A7860DA4-2F7B-41F4-BBDA-0CCA9BEB3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d56c8-cf91-45b9-a114-157447c7b50d"/>
    <ds:schemaRef ds:uri="a10c3cd7-19a7-4849-b021-a98ba33a4d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2A9697-97AD-4C23-A8A5-BF43AB9B4700}">
  <ds:schemaRefs>
    <ds:schemaRef ds:uri="http://www.w3.org/XML/1998/namespace"/>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46d56c8-cf91-45b9-a114-157447c7b50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Modèle CESSoC le bon!</Template>
  <TotalTime>6</TotalTime>
  <Words>16581</Words>
  <Application>Microsoft Macintosh PowerPoint</Application>
  <PresentationFormat>Affichage à l'écran (4:3)</PresentationFormat>
  <Paragraphs>1746</Paragraphs>
  <Slides>114</Slides>
  <Notes>101</Notes>
  <HiddenSlides>0</HiddenSlides>
  <MMClips>0</MMClips>
  <ScaleCrop>false</ScaleCrop>
  <HeadingPairs>
    <vt:vector size="6" baseType="variant">
      <vt:variant>
        <vt:lpstr>Polices utilisées</vt:lpstr>
      </vt:variant>
      <vt:variant>
        <vt:i4>5</vt:i4>
      </vt:variant>
      <vt:variant>
        <vt:lpstr>Thème</vt:lpstr>
      </vt:variant>
      <vt:variant>
        <vt:i4>7</vt:i4>
      </vt:variant>
      <vt:variant>
        <vt:lpstr>Titres des diapositives</vt:lpstr>
      </vt:variant>
      <vt:variant>
        <vt:i4>114</vt:i4>
      </vt:variant>
    </vt:vector>
  </HeadingPairs>
  <TitlesOfParts>
    <vt:vector size="126" baseType="lpstr">
      <vt:lpstr>Arial</vt:lpstr>
      <vt:lpstr>Calibri</vt:lpstr>
      <vt:lpstr>Gill Sans</vt:lpstr>
      <vt:lpstr>Gill Sans MT</vt:lpstr>
      <vt:lpstr>Gill Sans Std</vt:lpstr>
      <vt:lpstr>Chapitre 1</vt:lpstr>
      <vt:lpstr>Chapitre 2</vt:lpstr>
      <vt:lpstr>Chapitre 3</vt:lpstr>
      <vt:lpstr>Chapitre 4</vt:lpstr>
      <vt:lpstr>Chapitre 5</vt:lpstr>
      <vt:lpstr>Chapitre 6</vt:lpstr>
      <vt:lpstr>Titre 2</vt:lpstr>
      <vt:lpstr>Le télétravail</vt:lpstr>
      <vt:lpstr>Présentation</vt:lpstr>
      <vt:lpstr>Présentation</vt:lpstr>
      <vt:lpstr>Présentation PowerPoint</vt:lpstr>
      <vt:lpstr>Présentation des participants</vt:lpstr>
      <vt:lpstr>Présentation de la formation</vt:lpstr>
      <vt:lpstr>Présentation de la formation</vt:lpstr>
      <vt:lpstr>Présentation de la formation</vt:lpstr>
      <vt:lpstr>Présentation PowerPoint</vt:lpstr>
      <vt:lpstr>Présentation de la formation</vt:lpstr>
      <vt:lpstr>Présentation de la formation</vt:lpstr>
      <vt:lpstr>Introduction</vt:lpstr>
      <vt:lpstr>Télétravail</vt:lpstr>
      <vt:lpstr>Télétravailleur</vt:lpstr>
      <vt:lpstr>Phénomène de société</vt:lpstr>
      <vt:lpstr>Télétravail = CHOIX</vt:lpstr>
      <vt:lpstr>Mettre en place le télétravail dans son asbl</vt:lpstr>
      <vt:lpstr>Quelques outils numériques</vt:lpstr>
      <vt:lpstr>Travail à domicile  (pour information)</vt:lpstr>
      <vt:lpstr>Présentation de la formation</vt:lpstr>
      <vt:lpstr>Typologie du télétravail</vt:lpstr>
      <vt:lpstr>Typologie</vt:lpstr>
      <vt:lpstr>Typologie</vt:lpstr>
      <vt:lpstr>Télétravail structurel</vt:lpstr>
      <vt:lpstr>Définition légale</vt:lpstr>
      <vt:lpstr>Définition légale</vt:lpstr>
      <vt:lpstr>Télétravail structurel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Télétravail structurel</vt:lpstr>
      <vt:lpstr>Présentation PowerPoint</vt:lpstr>
      <vt:lpstr>Télétravail structurel</vt:lpstr>
      <vt:lpstr>Présentation PowerPoint</vt:lpstr>
      <vt:lpstr>Présentation PowerPoint</vt:lpstr>
      <vt:lpstr>Présentation PowerPoint</vt:lpstr>
      <vt:lpstr>Présentation PowerPoint</vt:lpstr>
      <vt:lpstr>Télétravail structurel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Télétravail occasionnel</vt:lpstr>
      <vt:lpstr>Présentation PowerPoint</vt:lpstr>
      <vt:lpstr>Présentation PowerPoint</vt:lpstr>
      <vt:lpstr>Télétravail occasionnel</vt:lpstr>
      <vt:lpstr>Présentation PowerPoint</vt:lpstr>
      <vt:lpstr>Présentation PowerPoint</vt:lpstr>
      <vt:lpstr>Présentation PowerPoint</vt:lpstr>
      <vt:lpstr>Présentation PowerPoint</vt:lpstr>
      <vt:lpstr>Présentation PowerPoint</vt:lpstr>
      <vt:lpstr>Télétravail occasionnel</vt:lpstr>
      <vt:lpstr>Présentation PowerPoint</vt:lpstr>
      <vt:lpstr>Télétravail occasionnel</vt:lpstr>
      <vt:lpstr>Présentation PowerPoint</vt:lpstr>
      <vt:lpstr>Présentation PowerPoint</vt:lpstr>
      <vt:lpstr>Télétravail occasionnel</vt:lpstr>
      <vt:lpstr>Présentation PowerPoint</vt:lpstr>
      <vt:lpstr>Présentation PowerPoint</vt:lpstr>
      <vt:lpstr>Présentation PowerPoint</vt:lpstr>
      <vt:lpstr>Présentation PowerPoint</vt:lpstr>
      <vt:lpstr>Télétravail COVID-19</vt:lpstr>
      <vt:lpstr>Comparaison télétravail</vt:lpstr>
      <vt:lpstr>Présentation de la formation</vt:lpstr>
      <vt:lpstr>Remboursement de frais par l’employeur</vt:lpstr>
      <vt:lpstr>Remboursement de frais</vt:lpstr>
      <vt:lpstr>Remboursement de frais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Remboursement de frais</vt:lpstr>
      <vt:lpstr>Présentation PowerPoint</vt:lpstr>
      <vt:lpstr>Présentation PowerPoint</vt:lpstr>
      <vt:lpstr>Présentation PowerPoint</vt:lpstr>
      <vt:lpstr>Présentation PowerPoint</vt:lpstr>
      <vt:lpstr>Présentation PowerPoint</vt:lpstr>
      <vt:lpstr>Remboursement de frais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télétravail</dc:title>
  <dc:creator>Georges Kramvoussanos</dc:creator>
  <cp:lastModifiedBy>Georges Kramvoussanos</cp:lastModifiedBy>
  <cp:revision>1</cp:revision>
  <dcterms:created xsi:type="dcterms:W3CDTF">2022-09-12T08:47:50Z</dcterms:created>
  <dcterms:modified xsi:type="dcterms:W3CDTF">2022-09-12T08:53:56Z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0x010100A3EA39C7C0FC1D46ADFAEAAABA6276C3</vt:lpwstr>
  </property>
</Properties>
</file>