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284" r:id="rId4"/>
    <p:sldId id="285" r:id="rId5"/>
    <p:sldId id="28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86" r:id="rId17"/>
    <p:sldId id="267" r:id="rId18"/>
    <p:sldId id="288" r:id="rId19"/>
    <p:sldId id="289" r:id="rId20"/>
    <p:sldId id="269" r:id="rId21"/>
    <p:sldId id="270" r:id="rId22"/>
    <p:sldId id="287" r:id="rId23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755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786A573-5C54-2F46-B31C-F70D9FEAFD9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BE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ECC431-90B4-0F47-B977-C741697016B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BE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DE70D8-9263-7048-9348-16FF864FAB9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r>
              <a:rPr lang="fr-BE" sz="1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@Laurence Gallez Février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DC948C-71DB-464E-A485-FC92AAA4488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BE90FC5-D9A5-924D-9ED7-344F5827272F}" type="slidenum">
              <a:t>‹N°›</a:t>
            </a:fld>
            <a:endParaRPr lang="fr-BE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54230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A502F15-D12D-2349-9320-9D38771B27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34AA6A3-C4AA-7642-B2DA-4CC9B718277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BE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D672314B-76F9-5B4B-8DF8-A61480BE71E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B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8766C8-5E8C-4444-846E-8AC162056CA1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B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D58A2B-583B-FA49-924F-FB17CCB290D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B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fr-BE"/>
              <a:t>@Laurence Gallez Février 2022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219DDB-BABB-7247-B371-8CA653F74AF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B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9AB87EE-C4E9-BB4C-B0F7-3BA8C7AEE674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42869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216000" marR="0" indent="-216000" rtl="0" hangingPunct="0">
      <a:tabLst/>
      <a:defRPr lang="fr-BE" sz="2000" b="0" i="0" u="none" strike="noStrike" kern="1200">
        <a:ln>
          <a:noFill/>
        </a:ln>
        <a:latin typeface="Arial" pitchFamily="18"/>
        <a:ea typeface="SimSu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BE77C0A-7D0F-894A-9DD1-26BBBAD6844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F3F1F44-BF20-E542-8960-0A41484599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42F7752-6B60-DF45-BD9D-2426C472E9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F6695D7-B36D-9849-8969-9C41ADD9F4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462B520-0E50-2D47-9E63-679F1A7B4D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5E95F6B-78E9-E540-881B-333100C3D6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0FF64CE-8E52-4041-AD3F-DF86535A98C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230FDD2-93D6-0447-856F-5805472D5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8468BBC-292D-5B4E-B829-3AA86B02801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0FEE2F5-2E97-574A-B83D-408C8B500A3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403503B-E92D-044D-8204-E32FC672A16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56C6367-9B90-8B4E-B456-0E61651458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191C77-E0BB-F048-960B-6D4E91E98D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9D6D3F-7258-C241-B8D2-07D5CA79E5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4146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191C77-E0BB-F048-960B-6D4E91E98D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9D6D3F-7258-C241-B8D2-07D5CA79E5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191C77-E0BB-F048-960B-6D4E91E98D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9D6D3F-7258-C241-B8D2-07D5CA79E5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6158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191C77-E0BB-F048-960B-6D4E91E98D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9D6D3F-7258-C241-B8D2-07D5CA79E5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0847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F18A88B-F96D-324B-8255-A5C9CD095E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A9C9BDB-5C26-3241-83B5-6B9DD17E96A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2E13576-61FF-C149-8CF6-B105C9B8AB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F4CBF3F-797E-C547-9885-A689522F0CC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65542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F54DDEB-91CB-1647-96C6-AADEDC8C8F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21C33E-B455-7D41-BD6D-3D7EA3C679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F54DDEB-91CB-1647-96C6-AADEDC8C8F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21C33E-B455-7D41-BD6D-3D7EA3C679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56839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2E13576-61FF-C149-8CF6-B105C9B8AB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F4CBF3F-797E-C547-9885-A689522F0CC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8521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2E13576-61FF-C149-8CF6-B105C9B8AB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F4CBF3F-797E-C547-9885-A689522F0CC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2892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2E13576-61FF-C149-8CF6-B105C9B8AB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F4CBF3F-797E-C547-9885-A689522F0CC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929D486-A76C-934E-951A-523DAA5FC27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1420878-F3B4-7E47-A619-D73AFD35B4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43770B4-AFEF-AA48-8C6A-A098C62B1F4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E53F000-4F00-9141-9A1D-1A78B91EDD8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F41DD65-F46D-A346-8841-272CE8B011D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F316D50-3458-5749-9DA8-78737456AE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47841DB-6EFD-094F-B5CE-5C4EF9D8AE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6E777D4-B968-D546-897C-1A02D6A26D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529C1-31AD-4C4B-AA31-1AB968FC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D8A48F-443C-5144-B6F6-17C67493B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7AAA8A-0E62-564A-A16B-974C767DA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567D10-3070-4545-8A20-0FA1AB7821DA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548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E172A-4E5F-9647-9823-031A3E43A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B6429F-DB09-CA4D-8287-D38EC7AB6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4986B9-E6CB-9647-AC04-6D97E68F52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0757CE9-6902-A24A-A6A2-9363057B8F9C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483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31B5188-9473-0440-B16C-EE82A3F84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32663" y="2405063"/>
            <a:ext cx="1941512" cy="274161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786A97-72FB-C049-95C8-2F5F9CFF8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06538" y="2405063"/>
            <a:ext cx="5673725" cy="27416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01F33E-EA60-654E-85AE-1C17C30D6C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790006A-C4D6-3C4F-9BF0-91BA2478DC87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7122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6982C-D2A1-C34E-9548-AEC284246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991031-4CD1-274C-858E-FF6ACBE45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B73313-5E79-E548-9B5B-25CCF0A1D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6294AEF-E65A-B242-BEA1-164B609AB7F4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5701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0876F9-43E4-444D-964F-5BFF874BA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51DE71-DA1B-2F47-8C09-1EDA0DB3C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59C513F-3452-4E4B-9DBC-D2D083C91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CA020F1-EB75-5F4D-A295-C978D98DBD08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96312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258ABA-4836-D642-AE06-733B3AA9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ABC15D-FCCA-8844-88A6-2DB024714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798999-22F1-6C48-B4AB-072648DC68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839F5AD-8FDE-824E-9405-0ABD59C1B931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8080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E84CC-C4AC-7A49-AC40-365DFA81C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657388-A2AE-774D-AB2D-A234B4222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4221162" cy="38798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0AA60C-04DD-A94C-BB5E-C30BB2617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51425" y="2160588"/>
            <a:ext cx="4222750" cy="38798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278D00-BD3A-3B4F-AEA8-6239F4B04B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0A75498-A558-EC4C-9163-57B55414CEE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6941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3235E-B474-9249-A9CF-9F45F4BC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DB3284-3F48-D040-9F47-1C4C7B1A1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18E65B-E11E-644B-B21A-7506CA1FC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29FEDC-1D13-5543-ABB6-DE4563A33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EE100CA-9214-3A46-98DB-DBB00368E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BDFAAF-A1F3-BF47-ACEA-34E71D00CE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07AF461-C5A2-1444-8E6A-2567998A5993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12684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DD066-CD41-2E41-9A1C-BAB38C456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B3E2D22-706F-504C-9930-4A18BB72CB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F9465AD-2919-7B48-B95F-AA7C15747367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4959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6CCFD03-3E5A-9F4B-89F4-F887823CA5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39698FD-1B9A-F342-A7C0-92CA8632B7EA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5678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8EDB0-E1A9-E541-8615-12710863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210339-EFE3-8341-A945-91E2A44F8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639781-8CB2-7244-B315-7CF2D6BA4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78F35B-0306-814C-AE5F-14D030D6D7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085B1AC-DE7F-5C47-8CD8-9FBD5E56B898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154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D2CA2-AE34-2248-945A-102B3095F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8EB48F-9D71-1C40-837B-07A44E054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C35FE6-F7C4-5747-AEC8-776A2FB6F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D3B4E00-8B63-DB4B-9A2A-59396E3844C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60631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21C2E-A48D-AC4C-902D-F6A46C1D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999356-E99F-924A-BA4E-BACC6A579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BD00F2-62DF-6A4B-9137-07852E759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E248C9-1095-A549-8260-B6C969F099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09448B6-D718-C244-AA8A-ED56F5DA5E7B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0157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31065-7A72-9441-8F2B-30AA8309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6550D0-9511-F84C-AAFB-D70FC5CA4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85A707-EEF7-4143-9799-D2C92DA0B8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5B90BAA-AA95-1C4F-90FD-757DB3E5DA59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0932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4D65D11-287F-3347-93BB-4136161A0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26288" y="609600"/>
            <a:ext cx="2147887" cy="5430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0681C2-AD83-3342-BD18-62323FD45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7863" y="609600"/>
            <a:ext cx="6296025" cy="5430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C7E59D-470C-6F40-B1AB-705322D437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831A048-02B7-094A-A001-9BAC2285DAFD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699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8838F-945E-654C-84B2-1041F8CB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C51392-7E49-9346-BEF7-A6122D9FB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4C775-7B84-3C4E-B603-5EC10F1BC3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07E1E44-436E-FA4B-89BF-E9A47732B722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904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CEAF0B-8DCB-A847-A21D-303C0BD91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BD5EF3-9B4A-B64A-9B4E-BBC6B99C6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6538" y="4051300"/>
            <a:ext cx="3806825" cy="109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71F9E9-7A22-E446-AC9D-AD257F33F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5763" y="4051300"/>
            <a:ext cx="3808412" cy="109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8A047B-6B74-F242-B671-D6A29BFFCE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D9DB7A1-5C99-0A43-A560-515A1379A6B8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996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41A541-CC2B-3E4F-95E8-C53DAA361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6C176F-593B-524C-A49F-767278E03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5C6743-D9B1-AD4D-9483-89F0D50D9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8A2F561-4D8C-A541-81EC-C9B76277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0B7AF0-80DE-B544-A903-731E6A341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494A8E-98D5-EF44-BA96-51A4622BCF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2141CA4-9EF9-1145-8DF2-948565B22C0D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525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6AA81-1EF8-A44E-9AA2-BAA86F6D9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2B28153-0092-3649-99C1-95EB339CAA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AD05BE-7C04-F040-B24A-06C37867CF64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777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86E9640-8B04-914D-834F-B3042D2D2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CED1977-251F-BF44-8481-80BC97D0D4F2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093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7EEA2-3EBA-764F-9FA0-F232212E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D1A930-8A3D-334D-AACC-3F55FADA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0F2A9C-FA30-DE48-B72C-C24065CAD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461A93-7292-9C4E-8F96-6DEC06CAA6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BF48E69-9895-8B4E-85E2-AEA0C5ABB016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53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7564B-4AB8-B448-86A7-0DB63EE3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11B5E9-79EE-8341-B206-D73094D78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72A773-504F-A046-B44C-95DC82AC0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85F7FD-B19E-7A47-A758-3967E8333E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762DE77-1F63-8348-B3C2-A6ED522FFBCF}" type="slidenum"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110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0EC461EE-8434-A34F-93C1-EA5949FA0C87}"/>
              </a:ext>
            </a:extLst>
          </p:cNvPr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3" name="Straight Connector 19">
              <a:extLst>
                <a:ext uri="{FF2B5EF4-FFF2-40B4-BE49-F238E27FC236}">
                  <a16:creationId xmlns:a16="http://schemas.microsoft.com/office/drawing/2014/main" id="{22E6B8E6-1D50-1345-BC80-9E28D4F6EA0B}"/>
                </a:ext>
              </a:extLst>
            </p:cNvPr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noFill/>
            <a:ln w="9360">
              <a:solidFill>
                <a:srgbClr val="BFBFB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4" name="Straight Connector 20">
              <a:extLst>
                <a:ext uri="{FF2B5EF4-FFF2-40B4-BE49-F238E27FC236}">
                  <a16:creationId xmlns:a16="http://schemas.microsoft.com/office/drawing/2014/main" id="{4429F5C2-B063-7542-A51F-932A89360113}"/>
                </a:ext>
              </a:extLst>
            </p:cNvPr>
            <p:cNvSpPr/>
            <p:nvPr/>
          </p:nvSpPr>
          <p:spPr>
            <a:xfrm flipH="1">
              <a:off x="7425000" y="3681359"/>
              <a:ext cx="4763519" cy="3176641"/>
            </a:xfrm>
            <a:prstGeom prst="line">
              <a:avLst/>
            </a:prstGeom>
            <a:noFill/>
            <a:ln w="9360">
              <a:solidFill>
                <a:srgbClr val="D9D9D9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C82B79C1-7F77-3042-B820-4294C666D875}"/>
                </a:ext>
              </a:extLst>
            </p:cNvPr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>
                <a:gd name="f0" fmla="val 0"/>
                <a:gd name="f1" fmla="val 21600"/>
                <a:gd name="f2" fmla="val 146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6515486E-8AC2-F948-8DDF-38F2055574BD}"/>
                </a:ext>
              </a:extLst>
            </p:cNvPr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>
                <a:gd name="f0" fmla="val 0"/>
                <a:gd name="f1" fmla="val 21600"/>
                <a:gd name="f2" fmla="val 100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7" name="Isosceles Triangle 23">
              <a:extLst>
                <a:ext uri="{FF2B5EF4-FFF2-40B4-BE49-F238E27FC236}">
                  <a16:creationId xmlns:a16="http://schemas.microsoft.com/office/drawing/2014/main" id="{5E2EFF45-331E-0945-A21E-10D595483635}"/>
                </a:ext>
              </a:extLst>
            </p:cNvPr>
            <p:cNvSpPr/>
            <p:nvPr/>
          </p:nvSpPr>
          <p:spPr>
            <a:xfrm>
              <a:off x="8932320" y="3048120"/>
              <a:ext cx="3259440" cy="3809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0BEEE772-F055-4B43-8A72-0718C3F3542E}"/>
                </a:ext>
              </a:extLst>
            </p:cNvPr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>
                <a:gd name="f0" fmla="val 0"/>
                <a:gd name="f1" fmla="val 21600"/>
                <a:gd name="f2" fmla="val 1869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E8025D7F-C3EB-8B45-9DC3-456336AF498A}"/>
                </a:ext>
              </a:extLst>
            </p:cNvPr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>
                <a:gd name="f0" fmla="val 0"/>
                <a:gd name="f1" fmla="val 21600"/>
                <a:gd name="f2" fmla="val 1707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A9ECC72C-4E96-294A-A4B7-60BECC1FA5CA}"/>
                </a:ext>
              </a:extLst>
            </p:cNvPr>
            <p:cNvSpPr/>
            <p:nvPr/>
          </p:nvSpPr>
          <p:spPr>
            <a:xfrm>
              <a:off x="10938960" y="-8640"/>
              <a:ext cx="1249559" cy="6866280"/>
            </a:xfrm>
            <a:custGeom>
              <a:avLst/>
              <a:gdLst>
                <a:gd name="f0" fmla="val 0"/>
                <a:gd name="f1" fmla="val 21600"/>
                <a:gd name="f2" fmla="val 1917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1" name="Isosceles Triangle 27">
              <a:extLst>
                <a:ext uri="{FF2B5EF4-FFF2-40B4-BE49-F238E27FC236}">
                  <a16:creationId xmlns:a16="http://schemas.microsoft.com/office/drawing/2014/main" id="{FC50CDE0-5EBE-3C4A-BB57-026F7294448F}"/>
                </a:ext>
              </a:extLst>
            </p:cNvPr>
            <p:cNvSpPr/>
            <p:nvPr/>
          </p:nvSpPr>
          <p:spPr>
            <a:xfrm>
              <a:off x="10371600" y="3589920"/>
              <a:ext cx="1816920" cy="326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2" name="Isosceles Triangle 28">
              <a:extLst>
                <a:ext uri="{FF2B5EF4-FFF2-40B4-BE49-F238E27FC236}">
                  <a16:creationId xmlns:a16="http://schemas.microsoft.com/office/drawing/2014/main" id="{F6B41DB4-9390-2D48-8AE2-EF5BE08F6029}"/>
                </a:ext>
              </a:extLst>
            </p:cNvPr>
            <p:cNvSpPr/>
            <p:nvPr/>
          </p:nvSpPr>
          <p:spPr>
            <a:xfrm>
              <a:off x="0" y="4013279"/>
              <a:ext cx="448199" cy="2844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0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</p:grpSp>
      <p:grpSp>
        <p:nvGrpSpPr>
          <p:cNvPr id="13" name="Group 6">
            <a:extLst>
              <a:ext uri="{FF2B5EF4-FFF2-40B4-BE49-F238E27FC236}">
                <a16:creationId xmlns:a16="http://schemas.microsoft.com/office/drawing/2014/main" id="{0168DDE8-6A4D-3542-A00D-20C46AE3FDEF}"/>
              </a:ext>
            </a:extLst>
          </p:cNvPr>
          <p:cNvGrpSpPr/>
          <p:nvPr/>
        </p:nvGrpSpPr>
        <p:grpSpPr>
          <a:xfrm>
            <a:off x="359" y="-8640"/>
            <a:ext cx="12191401" cy="6866640"/>
            <a:chOff x="359" y="-8640"/>
            <a:chExt cx="12191401" cy="6866640"/>
          </a:xfrm>
        </p:grpSpPr>
        <p:sp>
          <p:nvSpPr>
            <p:cNvPr id="14" name="Straight Connector 31">
              <a:extLst>
                <a:ext uri="{FF2B5EF4-FFF2-40B4-BE49-F238E27FC236}">
                  <a16:creationId xmlns:a16="http://schemas.microsoft.com/office/drawing/2014/main" id="{F3E5683B-5C49-7749-9078-C42CE41F7A33}"/>
                </a:ext>
              </a:extLst>
            </p:cNvPr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noFill/>
            <a:ln w="9360">
              <a:solidFill>
                <a:srgbClr val="BFBFB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5" name="Straight Connector 20">
              <a:extLst>
                <a:ext uri="{FF2B5EF4-FFF2-40B4-BE49-F238E27FC236}">
                  <a16:creationId xmlns:a16="http://schemas.microsoft.com/office/drawing/2014/main" id="{8C34472A-9A6A-2B48-BC98-42905230511C}"/>
                </a:ext>
              </a:extLst>
            </p:cNvPr>
            <p:cNvSpPr/>
            <p:nvPr/>
          </p:nvSpPr>
          <p:spPr>
            <a:xfrm flipH="1">
              <a:off x="7425000" y="3681359"/>
              <a:ext cx="4763519" cy="3176641"/>
            </a:xfrm>
            <a:prstGeom prst="line">
              <a:avLst/>
            </a:prstGeom>
            <a:noFill/>
            <a:ln w="9360">
              <a:solidFill>
                <a:srgbClr val="D9D9D9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B37F40CE-E549-0C49-9A5B-9F772A3A4BAA}"/>
                </a:ext>
              </a:extLst>
            </p:cNvPr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>
                <a:gd name="f0" fmla="val 0"/>
                <a:gd name="f1" fmla="val 21600"/>
                <a:gd name="f2" fmla="val 146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2B6F4133-501E-954F-8396-5737E925EB9C}"/>
                </a:ext>
              </a:extLst>
            </p:cNvPr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>
                <a:gd name="f0" fmla="val 0"/>
                <a:gd name="f1" fmla="val 21600"/>
                <a:gd name="f2" fmla="val 100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8" name="Isosceles Triangle 26">
              <a:extLst>
                <a:ext uri="{FF2B5EF4-FFF2-40B4-BE49-F238E27FC236}">
                  <a16:creationId xmlns:a16="http://schemas.microsoft.com/office/drawing/2014/main" id="{2E3D808A-1CEF-194D-A566-7DAB6E72041A}"/>
                </a:ext>
              </a:extLst>
            </p:cNvPr>
            <p:cNvSpPr/>
            <p:nvPr/>
          </p:nvSpPr>
          <p:spPr>
            <a:xfrm>
              <a:off x="8932320" y="3048120"/>
              <a:ext cx="3259440" cy="3809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05FEE130-4AFE-9541-96AF-3E43A4F8D1DF}"/>
                </a:ext>
              </a:extLst>
            </p:cNvPr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>
                <a:gd name="f0" fmla="val 0"/>
                <a:gd name="f1" fmla="val 21600"/>
                <a:gd name="f2" fmla="val 1869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8A19D10F-1FE5-EB40-93D3-9CED1AD1002D}"/>
                </a:ext>
              </a:extLst>
            </p:cNvPr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>
                <a:gd name="f0" fmla="val 0"/>
                <a:gd name="f1" fmla="val 21600"/>
                <a:gd name="f2" fmla="val 1707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21" name="Rectangle 29">
              <a:extLst>
                <a:ext uri="{FF2B5EF4-FFF2-40B4-BE49-F238E27FC236}">
                  <a16:creationId xmlns:a16="http://schemas.microsoft.com/office/drawing/2014/main" id="{4080A6D6-5C96-8C4A-87B4-93F19B01B053}"/>
                </a:ext>
              </a:extLst>
            </p:cNvPr>
            <p:cNvSpPr/>
            <p:nvPr/>
          </p:nvSpPr>
          <p:spPr>
            <a:xfrm>
              <a:off x="10938960" y="-8640"/>
              <a:ext cx="1249559" cy="6866280"/>
            </a:xfrm>
            <a:custGeom>
              <a:avLst/>
              <a:gdLst>
                <a:gd name="f0" fmla="val 0"/>
                <a:gd name="f1" fmla="val 21600"/>
                <a:gd name="f2" fmla="val 1917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22" name="Isosceles Triangle 30">
              <a:extLst>
                <a:ext uri="{FF2B5EF4-FFF2-40B4-BE49-F238E27FC236}">
                  <a16:creationId xmlns:a16="http://schemas.microsoft.com/office/drawing/2014/main" id="{6B06AC4D-9224-0745-BDAD-A477D3BF620E}"/>
                </a:ext>
              </a:extLst>
            </p:cNvPr>
            <p:cNvSpPr/>
            <p:nvPr/>
          </p:nvSpPr>
          <p:spPr>
            <a:xfrm>
              <a:off x="10371600" y="3589920"/>
              <a:ext cx="1816920" cy="326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23" name="Isosceles Triangle 18">
              <a:extLst>
                <a:ext uri="{FF2B5EF4-FFF2-40B4-BE49-F238E27FC236}">
                  <a16:creationId xmlns:a16="http://schemas.microsoft.com/office/drawing/2014/main" id="{0CF6694C-C4C6-FD44-9172-4D9E776EA664}"/>
                </a:ext>
              </a:extLst>
            </p:cNvPr>
            <p:cNvSpPr/>
            <p:nvPr/>
          </p:nvSpPr>
          <p:spPr>
            <a:xfrm rot="10800000">
              <a:off x="359" y="361"/>
              <a:ext cx="842400" cy="56656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</p:grpSp>
      <p:sp>
        <p:nvSpPr>
          <p:cNvPr id="24" name="Texte du titre">
            <a:extLst>
              <a:ext uri="{FF2B5EF4-FFF2-40B4-BE49-F238E27FC236}">
                <a16:creationId xmlns:a16="http://schemas.microsoft.com/office/drawing/2014/main" id="{D3A02315-C63A-1447-B51F-7874D97DC6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>
            <a:noAutofit/>
          </a:bodyPr>
          <a:lstStyle/>
          <a:p>
            <a:pPr lvl="0"/>
            <a:r>
              <a:rPr lang="fr-BE"/>
              <a:t>Click to edit the title text formatTexte du titre</a:t>
            </a:r>
          </a:p>
        </p:txBody>
      </p:sp>
      <p:sp>
        <p:nvSpPr>
          <p:cNvPr id="25" name="Texte niveau 1…">
            <a:extLst>
              <a:ext uri="{FF2B5EF4-FFF2-40B4-BE49-F238E27FC236}">
                <a16:creationId xmlns:a16="http://schemas.microsoft.com/office/drawing/2014/main" id="{283A04A5-0D98-2046-80E3-87D74BA5A6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BE"/>
              <a:t>Click to edit the outline text format</a:t>
            </a:r>
          </a:p>
          <a:p>
            <a:pPr lvl="1"/>
            <a:r>
              <a:rPr lang="fr-BE"/>
              <a:t>Second Outline Level</a:t>
            </a:r>
          </a:p>
          <a:p>
            <a:pPr lvl="2"/>
            <a:r>
              <a:rPr lang="fr-BE"/>
              <a:t>Third Outline Level</a:t>
            </a:r>
          </a:p>
          <a:p>
            <a:pPr lvl="3"/>
            <a:r>
              <a:rPr lang="fr-BE"/>
              <a:t>Fourth Outline Level</a:t>
            </a:r>
          </a:p>
          <a:p>
            <a:pPr lvl="4"/>
            <a:r>
              <a:rPr lang="fr-BE"/>
              <a:t>Fifth Outline Level</a:t>
            </a:r>
          </a:p>
          <a:p>
            <a:pPr lvl="5"/>
            <a:r>
              <a:rPr lang="fr-BE"/>
              <a:t>Sixth Outline Level</a:t>
            </a:r>
          </a:p>
          <a:p>
            <a:pPr lvl="6"/>
            <a:r>
              <a:rPr lang="fr-BE"/>
              <a:t>Seventh Outline Level</a:t>
            </a:r>
          </a:p>
          <a:p>
            <a:pPr lvl="7"/>
            <a:r>
              <a:rPr lang="fr-BE"/>
              <a:t>Eighth Outline Level</a:t>
            </a:r>
          </a:p>
          <a:p>
            <a:pPr lvl="0"/>
            <a:r>
              <a:rPr lang="fr-BE"/>
              <a:t>Ninth Outline LevelTexte niveau 1</a:t>
            </a:r>
          </a:p>
          <a:p>
            <a:pPr lvl="0"/>
            <a:r>
              <a:rPr lang="fr-BE"/>
              <a:t>Texte niveau 2</a:t>
            </a:r>
          </a:p>
          <a:p>
            <a:pPr lvl="0"/>
            <a:r>
              <a:rPr lang="fr-BE"/>
              <a:t>Texte niveau 3</a:t>
            </a:r>
          </a:p>
          <a:p>
            <a:pPr lvl="0"/>
            <a:r>
              <a:rPr lang="fr-BE"/>
              <a:t>Texte niveau 4</a:t>
            </a:r>
          </a:p>
          <a:p>
            <a:pPr lvl="0"/>
            <a:r>
              <a:rPr lang="fr-BE"/>
              <a:t>Texte niveau 5</a:t>
            </a:r>
          </a:p>
        </p:txBody>
      </p:sp>
      <p:sp>
        <p:nvSpPr>
          <p:cNvPr id="26" name="Numéro de diapositive">
            <a:extLst>
              <a:ext uri="{FF2B5EF4-FFF2-40B4-BE49-F238E27FC236}">
                <a16:creationId xmlns:a16="http://schemas.microsoft.com/office/drawing/2014/main" id="{54700CE7-999B-BF49-8162-C2FF3A5A209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050040" y="6114599"/>
            <a:ext cx="223560" cy="2181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900" b="0" i="0" u="none" strike="noStrike" kern="1200" spc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defRPr>
            </a:lvl1pPr>
          </a:lstStyle>
          <a:p>
            <a:pPr lvl="0"/>
            <a:fld id="{C96292EB-6BA6-A543-A40D-70914B1B9CC9}" type="slidenum"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0" marR="0" lvl="0" indent="0" algn="l" rtl="0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BE" sz="5400" b="0" i="0" u="none" strike="noStrike" kern="1200" spc="0">
          <a:ln>
            <a:noFill/>
          </a:ln>
          <a:solidFill>
            <a:srgbClr val="90C226"/>
          </a:solidFill>
          <a:latin typeface="Trebuchet MS" pitchFamily="18"/>
          <a:ea typeface="Trebuchet MS" pitchFamily="2"/>
          <a:cs typeface="Trebuchet MS" pitchFamily="2"/>
        </a:defRPr>
      </a:lvl1pPr>
    </p:titleStyle>
    <p:bodyStyle>
      <a:lvl1pPr marL="0" marR="0" lvl="0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1pPr>
      <a:lvl2pPr marL="0" marR="0" lvl="1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2pPr>
      <a:lvl3pPr marL="0" marR="0" lvl="2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3pPr>
      <a:lvl4pPr marL="0" marR="0" lvl="3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4pPr>
      <a:lvl5pPr marL="0" marR="0" lvl="4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5pPr>
      <a:lvl6pPr marL="0" marR="0" lvl="5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6pPr>
      <a:lvl7pPr marL="0" marR="0" lvl="6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7pPr>
      <a:lvl8pPr marL="0" marR="0" lvl="7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8pPr>
      <a:lvl9pPr marL="0" marR="0" lvl="0" indent="0" algn="l" rtl="0" hangingPunct="0">
        <a:lnSpc>
          <a:spcPct val="100000"/>
        </a:lnSpc>
        <a:spcBef>
          <a:spcPts val="1001"/>
        </a:spcBef>
        <a:spcAft>
          <a:spcPts val="0"/>
        </a:spcAft>
        <a:buNone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6150A6F8-8858-A142-AAA3-B1BB94E0C751}"/>
              </a:ext>
            </a:extLst>
          </p:cNvPr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3" name="Straight Connector 19">
              <a:extLst>
                <a:ext uri="{FF2B5EF4-FFF2-40B4-BE49-F238E27FC236}">
                  <a16:creationId xmlns:a16="http://schemas.microsoft.com/office/drawing/2014/main" id="{BFC75C62-6015-394F-B449-4A9035FEB092}"/>
                </a:ext>
              </a:extLst>
            </p:cNvPr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noFill/>
            <a:ln w="9360">
              <a:solidFill>
                <a:srgbClr val="BFBFB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4" name="Straight Connector 20">
              <a:extLst>
                <a:ext uri="{FF2B5EF4-FFF2-40B4-BE49-F238E27FC236}">
                  <a16:creationId xmlns:a16="http://schemas.microsoft.com/office/drawing/2014/main" id="{69E86919-37AD-1443-8455-B81609845D74}"/>
                </a:ext>
              </a:extLst>
            </p:cNvPr>
            <p:cNvSpPr/>
            <p:nvPr/>
          </p:nvSpPr>
          <p:spPr>
            <a:xfrm flipH="1">
              <a:off x="7425000" y="3681359"/>
              <a:ext cx="4763519" cy="3176641"/>
            </a:xfrm>
            <a:prstGeom prst="line">
              <a:avLst/>
            </a:prstGeom>
            <a:noFill/>
            <a:ln w="9360">
              <a:solidFill>
                <a:srgbClr val="D9D9D9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5A7D7A7B-AA22-5449-B72B-61F603101589}"/>
                </a:ext>
              </a:extLst>
            </p:cNvPr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>
                <a:gd name="f0" fmla="val 0"/>
                <a:gd name="f1" fmla="val 21600"/>
                <a:gd name="f2" fmla="val 146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F3DC8AB4-CA2C-8D4F-BDF8-5DCC54195A7E}"/>
                </a:ext>
              </a:extLst>
            </p:cNvPr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>
                <a:gd name="f0" fmla="val 0"/>
                <a:gd name="f1" fmla="val 21600"/>
                <a:gd name="f2" fmla="val 100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7" name="Isosceles Triangle 23">
              <a:extLst>
                <a:ext uri="{FF2B5EF4-FFF2-40B4-BE49-F238E27FC236}">
                  <a16:creationId xmlns:a16="http://schemas.microsoft.com/office/drawing/2014/main" id="{3FDBC617-396F-2042-A014-C410A0075085}"/>
                </a:ext>
              </a:extLst>
            </p:cNvPr>
            <p:cNvSpPr/>
            <p:nvPr/>
          </p:nvSpPr>
          <p:spPr>
            <a:xfrm>
              <a:off x="8932320" y="3048120"/>
              <a:ext cx="3259440" cy="3809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F47B4391-4344-4240-81F0-0FA316B0AA42}"/>
                </a:ext>
              </a:extLst>
            </p:cNvPr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>
                <a:gd name="f0" fmla="val 0"/>
                <a:gd name="f1" fmla="val 21600"/>
                <a:gd name="f2" fmla="val 1869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DC8ECA70-4ECA-424C-A4E1-899E8B518CF3}"/>
                </a:ext>
              </a:extLst>
            </p:cNvPr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>
                <a:gd name="f0" fmla="val 0"/>
                <a:gd name="f1" fmla="val 21600"/>
                <a:gd name="f2" fmla="val 1707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6AA9E791-9CF1-3444-B9EE-BA0955992289}"/>
                </a:ext>
              </a:extLst>
            </p:cNvPr>
            <p:cNvSpPr/>
            <p:nvPr/>
          </p:nvSpPr>
          <p:spPr>
            <a:xfrm>
              <a:off x="10938960" y="-8640"/>
              <a:ext cx="1249559" cy="6866280"/>
            </a:xfrm>
            <a:custGeom>
              <a:avLst/>
              <a:gdLst>
                <a:gd name="f0" fmla="val 0"/>
                <a:gd name="f1" fmla="val 21600"/>
                <a:gd name="f2" fmla="val 19173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1" name="Isosceles Triangle 27">
              <a:extLst>
                <a:ext uri="{FF2B5EF4-FFF2-40B4-BE49-F238E27FC236}">
                  <a16:creationId xmlns:a16="http://schemas.microsoft.com/office/drawing/2014/main" id="{0EE03A63-4D09-5B4C-A704-D78DFAB05F97}"/>
                </a:ext>
              </a:extLst>
            </p:cNvPr>
            <p:cNvSpPr/>
            <p:nvPr/>
          </p:nvSpPr>
          <p:spPr>
            <a:xfrm>
              <a:off x="10371600" y="3589920"/>
              <a:ext cx="1816920" cy="326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2" name="Isosceles Triangle 28">
              <a:extLst>
                <a:ext uri="{FF2B5EF4-FFF2-40B4-BE49-F238E27FC236}">
                  <a16:creationId xmlns:a16="http://schemas.microsoft.com/office/drawing/2014/main" id="{02A4A965-3867-3241-B0DE-2C22DEB013DC}"/>
                </a:ext>
              </a:extLst>
            </p:cNvPr>
            <p:cNvSpPr/>
            <p:nvPr/>
          </p:nvSpPr>
          <p:spPr>
            <a:xfrm>
              <a:off x="0" y="4013279"/>
              <a:ext cx="448199" cy="2844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0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</p:grpSp>
      <p:sp>
        <p:nvSpPr>
          <p:cNvPr id="13" name="Texte du titre">
            <a:extLst>
              <a:ext uri="{FF2B5EF4-FFF2-40B4-BE49-F238E27FC236}">
                <a16:creationId xmlns:a16="http://schemas.microsoft.com/office/drawing/2014/main" id="{E25A0CF4-F732-244E-81A4-D1F8DC9DED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BE"/>
              <a:t>Click to edit the title text formatTexte du titre</a:t>
            </a:r>
          </a:p>
        </p:txBody>
      </p:sp>
      <p:sp>
        <p:nvSpPr>
          <p:cNvPr id="14" name="Texte niveau 1…">
            <a:extLst>
              <a:ext uri="{FF2B5EF4-FFF2-40B4-BE49-F238E27FC236}">
                <a16:creationId xmlns:a16="http://schemas.microsoft.com/office/drawing/2014/main" id="{A4484F6D-CF48-514D-9767-835BA62C48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BE"/>
              <a:t>Click to edit the outline text format</a:t>
            </a:r>
          </a:p>
          <a:p>
            <a:pPr lvl="1"/>
            <a:r>
              <a:rPr lang="fr-BE"/>
              <a:t>Second Outline Level</a:t>
            </a:r>
          </a:p>
          <a:p>
            <a:pPr lvl="2"/>
            <a:r>
              <a:rPr lang="fr-BE"/>
              <a:t>Third Outline Level</a:t>
            </a:r>
          </a:p>
          <a:p>
            <a:pPr lvl="3"/>
            <a:r>
              <a:rPr lang="fr-BE"/>
              <a:t>Fourth Outline Level</a:t>
            </a:r>
          </a:p>
          <a:p>
            <a:pPr lvl="4"/>
            <a:r>
              <a:rPr lang="fr-BE"/>
              <a:t>Fifth Outline Level</a:t>
            </a:r>
          </a:p>
          <a:p>
            <a:pPr lvl="5"/>
            <a:r>
              <a:rPr lang="fr-BE"/>
              <a:t>Sixth Outline Level</a:t>
            </a:r>
          </a:p>
          <a:p>
            <a:pPr lvl="6"/>
            <a:r>
              <a:rPr lang="fr-BE"/>
              <a:t>Seventh Outline Level</a:t>
            </a:r>
          </a:p>
          <a:p>
            <a:pPr lvl="7"/>
            <a:r>
              <a:rPr lang="fr-BE"/>
              <a:t>Eighth Outline Level</a:t>
            </a:r>
          </a:p>
          <a:p>
            <a:pPr lvl="0"/>
            <a:r>
              <a:rPr lang="fr-BE"/>
              <a:t>Ninth Outline LevelTexte niveau 1</a:t>
            </a:r>
          </a:p>
          <a:p>
            <a:pPr lvl="1"/>
            <a:r>
              <a:rPr lang="fr-BE"/>
              <a:t>Texte niveau 2</a:t>
            </a:r>
          </a:p>
          <a:p>
            <a:pPr lvl="2"/>
            <a:r>
              <a:rPr lang="fr-BE"/>
              <a:t>Texte niveau 3</a:t>
            </a:r>
          </a:p>
          <a:p>
            <a:pPr lvl="3"/>
            <a:r>
              <a:rPr lang="fr-BE"/>
              <a:t>Texte niveau 4</a:t>
            </a:r>
          </a:p>
          <a:p>
            <a:pPr lvl="4"/>
            <a:r>
              <a:rPr lang="fr-BE"/>
              <a:t>Texte niveau 5</a:t>
            </a:r>
          </a:p>
        </p:txBody>
      </p:sp>
      <p:sp>
        <p:nvSpPr>
          <p:cNvPr id="15" name="Numéro de diapositive">
            <a:extLst>
              <a:ext uri="{FF2B5EF4-FFF2-40B4-BE49-F238E27FC236}">
                <a16:creationId xmlns:a16="http://schemas.microsoft.com/office/drawing/2014/main" id="{24576330-0C68-234A-A1BA-EB8286FE227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050040" y="6114599"/>
            <a:ext cx="223560" cy="2181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900" b="0" i="0" u="none" strike="noStrike" kern="1200" spc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defRPr>
            </a:lvl1pPr>
          </a:lstStyle>
          <a:p>
            <a:pPr lvl="0"/>
            <a:fld id="{D96274B9-53F5-874E-85CB-46B47D9EA9CA}" type="slidenum"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0" marR="0" lvl="0" indent="0" algn="l" rtl="0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BE" sz="3600" b="0" i="0" u="none" strike="noStrike" kern="1200" spc="0">
          <a:ln>
            <a:noFill/>
          </a:ln>
          <a:solidFill>
            <a:srgbClr val="90C226"/>
          </a:solidFill>
          <a:latin typeface="Trebuchet MS" pitchFamily="18"/>
          <a:ea typeface="Trebuchet MS" pitchFamily="2"/>
          <a:cs typeface="Trebuchet MS" pitchFamily="2"/>
        </a:defRPr>
      </a:lvl1pPr>
    </p:titleStyle>
    <p:bodyStyle>
      <a:lvl1pPr marL="0" marR="0" lvl="0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1pPr>
      <a:lvl2pPr marL="0" marR="0" lvl="1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2pPr>
      <a:lvl3pPr marL="0" marR="0" lvl="2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3pPr>
      <a:lvl4pPr marL="0" marR="0" lvl="3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4pPr>
      <a:lvl5pPr marL="0" marR="0" lvl="4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5pPr>
      <a:lvl6pPr marL="0" marR="0" lvl="5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6pPr>
      <a:lvl7pPr marL="0" marR="0" lvl="6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7pPr>
      <a:lvl8pPr marL="0" marR="0" lvl="7" indent="0" algn="l" rtl="0" hangingPunct="0">
        <a:lnSpc>
          <a:spcPct val="10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8pPr>
      <a:lvl9pPr marL="0" marR="0" lvl="0" indent="0" algn="l" rtl="0" hangingPunct="0">
        <a:lnSpc>
          <a:spcPct val="100000"/>
        </a:lnSpc>
        <a:spcBef>
          <a:spcPts val="1001"/>
        </a:spcBef>
        <a:spcAft>
          <a:spcPts val="0"/>
        </a:spcAft>
        <a:buClr>
          <a:srgbClr val="90C226"/>
        </a:buClr>
        <a:buSzPct val="80000"/>
        <a:buFont typeface="StarSymbol"/>
        <a:buChar char=""/>
        <a:tabLst/>
        <a:defRPr lang="fr-BE" sz="1800" b="0" i="0" u="none" strike="noStrike" kern="1200" spc="0">
          <a:ln>
            <a:noFill/>
          </a:ln>
          <a:solidFill>
            <a:srgbClr val="404040"/>
          </a:solidFill>
          <a:latin typeface="Trebuchet MS" pitchFamily="18"/>
          <a:ea typeface="Trebuchet MS" pitchFamily="2"/>
          <a:cs typeface="Trebuchet MS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iteur.b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hyperlink" Target="https://marchespublics.wallonie.be/home.html" TargetMode="External"/><Relationship Id="rId4" Type="http://schemas.openxmlformats.org/officeDocument/2006/relationships/hyperlink" Target="http://www.publicprocurement.b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2E9B2395-684F-364D-8C66-1C350C067A1E}"/>
              </a:ext>
            </a:extLst>
          </p:cNvPr>
          <p:cNvSpPr/>
          <p:nvPr/>
        </p:nvSpPr>
        <p:spPr>
          <a:xfrm>
            <a:off x="677160" y="206820"/>
            <a:ext cx="12191760" cy="685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BE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901A1D60-6C80-7B4E-8D45-15272BEE7629}"/>
              </a:ext>
            </a:extLst>
          </p:cNvPr>
          <p:cNvGrpSpPr/>
          <p:nvPr/>
        </p:nvGrpSpPr>
        <p:grpSpPr>
          <a:xfrm>
            <a:off x="4267080" y="-8640"/>
            <a:ext cx="4763519" cy="6866280"/>
            <a:chOff x="4267080" y="-8640"/>
            <a:chExt cx="4763519" cy="6866280"/>
          </a:xfrm>
        </p:grpSpPr>
        <p:sp>
          <p:nvSpPr>
            <p:cNvPr id="4" name="Straight Connector 10">
              <a:extLst>
                <a:ext uri="{FF2B5EF4-FFF2-40B4-BE49-F238E27FC236}">
                  <a16:creationId xmlns:a16="http://schemas.microsoft.com/office/drawing/2014/main" id="{CD57775A-4E60-5042-95DC-E4DEE6F25B78}"/>
                </a:ext>
              </a:extLst>
            </p:cNvPr>
            <p:cNvSpPr/>
            <p:nvPr/>
          </p:nvSpPr>
          <p:spPr>
            <a:xfrm>
              <a:off x="5648040" y="0"/>
              <a:ext cx="1219320" cy="6857640"/>
            </a:xfrm>
            <a:prstGeom prst="line">
              <a:avLst/>
            </a:prstGeom>
            <a:noFill/>
            <a:ln w="9360">
              <a:solidFill>
                <a:srgbClr val="6C921C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5" name="Straight Connector 11">
              <a:extLst>
                <a:ext uri="{FF2B5EF4-FFF2-40B4-BE49-F238E27FC236}">
                  <a16:creationId xmlns:a16="http://schemas.microsoft.com/office/drawing/2014/main" id="{EB70C839-0A46-E14D-9C9C-AE15B4486FE7}"/>
                </a:ext>
              </a:extLst>
            </p:cNvPr>
            <p:cNvSpPr/>
            <p:nvPr/>
          </p:nvSpPr>
          <p:spPr>
            <a:xfrm flipH="1">
              <a:off x="4267080" y="3681359"/>
              <a:ext cx="4763519" cy="3176281"/>
            </a:xfrm>
            <a:prstGeom prst="line">
              <a:avLst/>
            </a:prstGeom>
            <a:noFill/>
            <a:ln w="9360">
              <a:solidFill>
                <a:srgbClr val="808080">
                  <a:alpha val="80000"/>
                </a:srgbClr>
              </a:solidFill>
              <a:prstDash val="solid"/>
              <a:round/>
            </a:ln>
          </p:spPr>
          <p:txBody>
            <a:bodyPr vert="horz" wrap="square" lIns="45720" tIns="45720" rIns="45720" bIns="45720" anchor="t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6" name="Rectangle 23">
              <a:extLst>
                <a:ext uri="{FF2B5EF4-FFF2-40B4-BE49-F238E27FC236}">
                  <a16:creationId xmlns:a16="http://schemas.microsoft.com/office/drawing/2014/main" id="{23C909A6-9BC8-D448-B478-819D02CB0D6C}"/>
                </a:ext>
              </a:extLst>
            </p:cNvPr>
            <p:cNvSpPr/>
            <p:nvPr/>
          </p:nvSpPr>
          <p:spPr>
            <a:xfrm>
              <a:off x="5458680" y="-8640"/>
              <a:ext cx="3007080" cy="6866280"/>
            </a:xfrm>
            <a:custGeom>
              <a:avLst/>
              <a:gdLst>
                <a:gd name="f0" fmla="val 0"/>
                <a:gd name="f1" fmla="val 21600"/>
                <a:gd name="f2" fmla="val 146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2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2" y="f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7" name="Rectangle 25">
              <a:extLst>
                <a:ext uri="{FF2B5EF4-FFF2-40B4-BE49-F238E27FC236}">
                  <a16:creationId xmlns:a16="http://schemas.microsoft.com/office/drawing/2014/main" id="{E26BAB45-20D7-3946-8A43-01241C6AC8C6}"/>
                </a:ext>
              </a:extLst>
            </p:cNvPr>
            <p:cNvSpPr/>
            <p:nvPr/>
          </p:nvSpPr>
          <p:spPr>
            <a:xfrm>
              <a:off x="5880960" y="-8640"/>
              <a:ext cx="2588040" cy="6866280"/>
            </a:xfrm>
            <a:custGeom>
              <a:avLst/>
              <a:gdLst>
                <a:gd name="f0" fmla="val 0"/>
                <a:gd name="f1" fmla="val 21600"/>
                <a:gd name="f2" fmla="val 10092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8" name="Isosceles Triangle 14">
              <a:extLst>
                <a:ext uri="{FF2B5EF4-FFF2-40B4-BE49-F238E27FC236}">
                  <a16:creationId xmlns:a16="http://schemas.microsoft.com/office/drawing/2014/main" id="{3F71F3C5-46BE-6946-9918-B8C1127BEDC1}"/>
                </a:ext>
              </a:extLst>
            </p:cNvPr>
            <p:cNvSpPr/>
            <p:nvPr/>
          </p:nvSpPr>
          <p:spPr>
            <a:xfrm>
              <a:off x="5209560" y="3048120"/>
              <a:ext cx="3259440" cy="3809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9" name="Rectangle 27">
              <a:extLst>
                <a:ext uri="{FF2B5EF4-FFF2-40B4-BE49-F238E27FC236}">
                  <a16:creationId xmlns:a16="http://schemas.microsoft.com/office/drawing/2014/main" id="{1ACE386C-EDD9-4349-8ADB-C0CD905C2E17}"/>
                </a:ext>
              </a:extLst>
            </p:cNvPr>
            <p:cNvSpPr/>
            <p:nvPr/>
          </p:nvSpPr>
          <p:spPr>
            <a:xfrm>
              <a:off x="5611680" y="-8640"/>
              <a:ext cx="2854080" cy="6866280"/>
            </a:xfrm>
            <a:custGeom>
              <a:avLst/>
              <a:gdLst>
                <a:gd name="f0" fmla="val 0"/>
                <a:gd name="f1" fmla="val 21600"/>
                <a:gd name="f2" fmla="val 1869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2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0" name="Isosceles Triangle 16">
              <a:extLst>
                <a:ext uri="{FF2B5EF4-FFF2-40B4-BE49-F238E27FC236}">
                  <a16:creationId xmlns:a16="http://schemas.microsoft.com/office/drawing/2014/main" id="{1F78417C-D463-2C4E-A27C-B138E525BA16}"/>
                </a:ext>
              </a:extLst>
            </p:cNvPr>
            <p:cNvSpPr/>
            <p:nvPr/>
          </p:nvSpPr>
          <p:spPr>
            <a:xfrm>
              <a:off x="6648839" y="3589920"/>
              <a:ext cx="1816920" cy="326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1"/>
                  </a:moveTo>
                  <a:lnTo>
                    <a:pt x="f1" y="f0"/>
                  </a:lnTo>
                  <a:lnTo>
                    <a:pt x="f1" y="f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</p:grpSp>
      <p:sp>
        <p:nvSpPr>
          <p:cNvPr id="11" name="Titre 1">
            <a:extLst>
              <a:ext uri="{FF2B5EF4-FFF2-40B4-BE49-F238E27FC236}">
                <a16:creationId xmlns:a16="http://schemas.microsoft.com/office/drawing/2014/main" id="{81AE0D8D-193F-D043-9E2C-B881262C6BC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1282680"/>
            <a:ext cx="5095800" cy="4306680"/>
          </a:xfrm>
        </p:spPr>
        <p:txBody>
          <a:bodyPr anchor="ctr"/>
          <a:lstStyle/>
          <a:p>
            <a:pPr lvl="0"/>
            <a:r>
              <a:rPr lang="fr-BE" sz="3600" dirty="0"/>
              <a:t>Formation Marchés publics</a:t>
            </a:r>
            <a:br>
              <a:rPr lang="fr-BE" sz="3600" dirty="0"/>
            </a:br>
            <a:br>
              <a:rPr lang="fr-BE" sz="3600"/>
            </a:br>
            <a:r>
              <a:rPr lang="fr-BE" sz="2400"/>
              <a:t>10 Novembre 2022</a:t>
            </a:r>
            <a:endParaRPr lang="fr-BE" sz="2400" dirty="0"/>
          </a:p>
        </p:txBody>
      </p:sp>
      <p:sp>
        <p:nvSpPr>
          <p:cNvPr id="12" name="Freeform: Shape 18">
            <a:extLst>
              <a:ext uri="{FF2B5EF4-FFF2-40B4-BE49-F238E27FC236}">
                <a16:creationId xmlns:a16="http://schemas.microsoft.com/office/drawing/2014/main" id="{2E1348B9-0205-7E4A-B026-5812E1D08027}"/>
              </a:ext>
            </a:extLst>
          </p:cNvPr>
          <p:cNvSpPr/>
          <p:nvPr/>
        </p:nvSpPr>
        <p:spPr>
          <a:xfrm>
            <a:off x="7136640" y="-8640"/>
            <a:ext cx="5074560" cy="6866280"/>
          </a:xfrm>
          <a:custGeom>
            <a:avLst/>
            <a:gdLst>
              <a:gd name="f0" fmla="val 0"/>
              <a:gd name="f1" fmla="val 21600"/>
              <a:gd name="f2" fmla="val 5320"/>
              <a:gd name="f3" fmla="val 27"/>
              <a:gd name="f4" fmla="val 4722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2" y="f0"/>
                </a:lnTo>
                <a:lnTo>
                  <a:pt x="f2" y="f3"/>
                </a:lnTo>
                <a:lnTo>
                  <a:pt x="f1" y="f3"/>
                </a:lnTo>
                <a:lnTo>
                  <a:pt x="f1" y="f1"/>
                </a:lnTo>
                <a:lnTo>
                  <a:pt x="f4" y="f1"/>
                </a:lnTo>
                <a:close/>
              </a:path>
            </a:pathLst>
          </a:custGeom>
          <a:solidFill>
            <a:srgbClr val="90C226"/>
          </a:solidFill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BE" sz="18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962E5220-27F0-474E-BB7F-C4BA9BF07B19}"/>
              </a:ext>
            </a:extLst>
          </p:cNvPr>
          <p:cNvSpPr/>
          <p:nvPr/>
        </p:nvSpPr>
        <p:spPr>
          <a:xfrm>
            <a:off x="10231200" y="6258330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1A43F60-B5A4-B148-B873-645BEB430178}"/>
              </a:ext>
            </a:extLst>
          </p:cNvPr>
          <p:cNvSpPr txBox="1"/>
          <p:nvPr/>
        </p:nvSpPr>
        <p:spPr>
          <a:xfrm>
            <a:off x="356574" y="6259924"/>
            <a:ext cx="47764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Formation Marchés publics-</a:t>
            </a:r>
            <a:r>
              <a:rPr lang="fr-FR" sz="900" dirty="0" err="1"/>
              <a:t>Cessoc</a:t>
            </a:r>
            <a:endParaRPr lang="fr-FR" sz="900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1F8E9425-E8B6-8D41-B28C-0411A405E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6490" y="345780"/>
            <a:ext cx="1593070" cy="12032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F13B1-0365-CA4C-8691-D949AB812CD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582840"/>
            <a:ext cx="8596440" cy="730440"/>
          </a:xfrm>
        </p:spPr>
        <p:txBody>
          <a:bodyPr/>
          <a:lstStyle/>
          <a:p>
            <a:pPr lvl="0"/>
            <a:r>
              <a:rPr lang="fr-BE" dirty="0"/>
              <a:t>D. Modes d’attribution</a:t>
            </a:r>
          </a:p>
        </p:txBody>
      </p:sp>
      <p:grpSp>
        <p:nvGrpSpPr>
          <p:cNvPr id="3" name="Espace réservé du contenu 8">
            <a:extLst>
              <a:ext uri="{FF2B5EF4-FFF2-40B4-BE49-F238E27FC236}">
                <a16:creationId xmlns:a16="http://schemas.microsoft.com/office/drawing/2014/main" id="{5D5393C6-F3A5-A94C-971F-B311A393441A}"/>
              </a:ext>
            </a:extLst>
          </p:cNvPr>
          <p:cNvGrpSpPr/>
          <p:nvPr/>
        </p:nvGrpSpPr>
        <p:grpSpPr>
          <a:xfrm>
            <a:off x="677160" y="2353319"/>
            <a:ext cx="8596800" cy="2945879"/>
            <a:chOff x="677160" y="2353319"/>
            <a:chExt cx="8596800" cy="2945879"/>
          </a:xfrm>
        </p:grpSpPr>
        <p:grpSp>
          <p:nvGrpSpPr>
            <p:cNvPr id="4" name="Groupe">
              <a:extLst>
                <a:ext uri="{FF2B5EF4-FFF2-40B4-BE49-F238E27FC236}">
                  <a16:creationId xmlns:a16="http://schemas.microsoft.com/office/drawing/2014/main" id="{22FF9409-EAEC-224B-A109-0480D9ECDEB2}"/>
                </a:ext>
              </a:extLst>
            </p:cNvPr>
            <p:cNvGrpSpPr/>
            <p:nvPr/>
          </p:nvGrpSpPr>
          <p:grpSpPr>
            <a:xfrm>
              <a:off x="677160" y="4571279"/>
              <a:ext cx="8596440" cy="727919"/>
              <a:chOff x="677160" y="4571279"/>
              <a:chExt cx="8596440" cy="727919"/>
            </a:xfrm>
          </p:grpSpPr>
          <p:sp>
            <p:nvSpPr>
              <p:cNvPr id="5" name="Rectangle">
                <a:extLst>
                  <a:ext uri="{FF2B5EF4-FFF2-40B4-BE49-F238E27FC236}">
                    <a16:creationId xmlns:a16="http://schemas.microsoft.com/office/drawing/2014/main" id="{8660483F-176B-F04F-8CEB-288D67F6960E}"/>
                  </a:ext>
                </a:extLst>
              </p:cNvPr>
              <p:cNvSpPr/>
              <p:nvPr/>
            </p:nvSpPr>
            <p:spPr>
              <a:xfrm>
                <a:off x="677160" y="4571279"/>
                <a:ext cx="8596440" cy="7279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6" name="Sélection et attribution">
                <a:extLst>
                  <a:ext uri="{FF2B5EF4-FFF2-40B4-BE49-F238E27FC236}">
                    <a16:creationId xmlns:a16="http://schemas.microsoft.com/office/drawing/2014/main" id="{43EC5D8A-4416-F047-AF9D-8EF132FC812F}"/>
                  </a:ext>
                </a:extLst>
              </p:cNvPr>
              <p:cNvSpPr/>
              <p:nvPr/>
            </p:nvSpPr>
            <p:spPr>
              <a:xfrm>
                <a:off x="677160" y="4599720"/>
                <a:ext cx="8596440" cy="6706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70640" tIns="170640" rIns="170640" bIns="17064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1001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4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Sélection et attribution</a:t>
                </a:r>
              </a:p>
            </p:txBody>
          </p:sp>
        </p:grpSp>
        <p:grpSp>
          <p:nvGrpSpPr>
            <p:cNvPr id="7" name="Groupe">
              <a:extLst>
                <a:ext uri="{FF2B5EF4-FFF2-40B4-BE49-F238E27FC236}">
                  <a16:creationId xmlns:a16="http://schemas.microsoft.com/office/drawing/2014/main" id="{70A408E3-C51F-A14C-A079-37C31F9DE6DB}"/>
                </a:ext>
              </a:extLst>
            </p:cNvPr>
            <p:cNvGrpSpPr/>
            <p:nvPr/>
          </p:nvGrpSpPr>
          <p:grpSpPr>
            <a:xfrm>
              <a:off x="677160" y="3462479"/>
              <a:ext cx="8596800" cy="1119600"/>
              <a:chOff x="677160" y="3462479"/>
              <a:chExt cx="8596800" cy="1119600"/>
            </a:xfrm>
          </p:grpSpPr>
          <p:sp>
            <p:nvSpPr>
              <p:cNvPr id="8" name="Figure">
                <a:extLst>
                  <a:ext uri="{FF2B5EF4-FFF2-40B4-BE49-F238E27FC236}">
                    <a16:creationId xmlns:a16="http://schemas.microsoft.com/office/drawing/2014/main" id="{33EDDF43-CACC-8A42-9780-FBBE09FD9E33}"/>
                  </a:ext>
                </a:extLst>
              </p:cNvPr>
              <p:cNvSpPr/>
              <p:nvPr/>
            </p:nvSpPr>
            <p:spPr>
              <a:xfrm rot="10800000">
                <a:off x="677520" y="3462479"/>
                <a:ext cx="8596440" cy="111960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448"/>
                  <a:gd name="f4" fmla="val 5400"/>
                  <a:gd name="f5" fmla="val 10096"/>
                  <a:gd name="f6" fmla="val 10800"/>
                  <a:gd name="f7" fmla="val 11504"/>
                  <a:gd name="f8" fmla="val 11152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9" name="Publicité">
                <a:extLst>
                  <a:ext uri="{FF2B5EF4-FFF2-40B4-BE49-F238E27FC236}">
                    <a16:creationId xmlns:a16="http://schemas.microsoft.com/office/drawing/2014/main" id="{C7C3D96D-F382-D149-B97C-1E0C52BFB5EB}"/>
                  </a:ext>
                </a:extLst>
              </p:cNvPr>
              <p:cNvSpPr/>
              <p:nvPr/>
            </p:nvSpPr>
            <p:spPr>
              <a:xfrm>
                <a:off x="677160" y="3490560"/>
                <a:ext cx="8596440" cy="6706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70640" tIns="170640" rIns="170640" bIns="17064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1001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4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Publicité</a:t>
                </a:r>
              </a:p>
            </p:txBody>
          </p:sp>
        </p:grpSp>
        <p:grpSp>
          <p:nvGrpSpPr>
            <p:cNvPr id="10" name="Groupe">
              <a:extLst>
                <a:ext uri="{FF2B5EF4-FFF2-40B4-BE49-F238E27FC236}">
                  <a16:creationId xmlns:a16="http://schemas.microsoft.com/office/drawing/2014/main" id="{38BD9620-DA09-EB4F-84D6-B41C298AE80C}"/>
                </a:ext>
              </a:extLst>
            </p:cNvPr>
            <p:cNvGrpSpPr/>
            <p:nvPr/>
          </p:nvGrpSpPr>
          <p:grpSpPr>
            <a:xfrm>
              <a:off x="677160" y="2353319"/>
              <a:ext cx="8596800" cy="1119600"/>
              <a:chOff x="677160" y="2353319"/>
              <a:chExt cx="8596800" cy="1119600"/>
            </a:xfrm>
          </p:grpSpPr>
          <p:sp>
            <p:nvSpPr>
              <p:cNvPr id="11" name="Figure">
                <a:extLst>
                  <a:ext uri="{FF2B5EF4-FFF2-40B4-BE49-F238E27FC236}">
                    <a16:creationId xmlns:a16="http://schemas.microsoft.com/office/drawing/2014/main" id="{7F3D67BC-2843-614C-8A57-E8C52CEC0B8F}"/>
                  </a:ext>
                </a:extLst>
              </p:cNvPr>
              <p:cNvSpPr/>
              <p:nvPr/>
            </p:nvSpPr>
            <p:spPr>
              <a:xfrm rot="10800000">
                <a:off x="677520" y="2353319"/>
                <a:ext cx="8596440" cy="111960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448"/>
                  <a:gd name="f4" fmla="val 5400"/>
                  <a:gd name="f5" fmla="val 10096"/>
                  <a:gd name="f6" fmla="val 10800"/>
                  <a:gd name="f7" fmla="val 11504"/>
                  <a:gd name="f8" fmla="val 11152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2" name="Procédure ouverte (1 phase)">
                <a:extLst>
                  <a:ext uri="{FF2B5EF4-FFF2-40B4-BE49-F238E27FC236}">
                    <a16:creationId xmlns:a16="http://schemas.microsoft.com/office/drawing/2014/main" id="{84B43A2F-8A7B-2547-9AA1-275C5A2F4F16}"/>
                  </a:ext>
                </a:extLst>
              </p:cNvPr>
              <p:cNvSpPr/>
              <p:nvPr/>
            </p:nvSpPr>
            <p:spPr>
              <a:xfrm>
                <a:off x="677160" y="2381399"/>
                <a:ext cx="8596440" cy="6706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70640" tIns="170640" rIns="170640" bIns="17064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1001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4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Procédure ouverte (1 phase)</a:t>
                </a:r>
              </a:p>
            </p:txBody>
          </p:sp>
        </p:grpSp>
      </p:grpSp>
      <p:sp>
        <p:nvSpPr>
          <p:cNvPr id="13" name="ZoneTexte 9">
            <a:extLst>
              <a:ext uri="{FF2B5EF4-FFF2-40B4-BE49-F238E27FC236}">
                <a16:creationId xmlns:a16="http://schemas.microsoft.com/office/drawing/2014/main" id="{8DB3A179-BBC2-894E-9379-D69D01523B35}"/>
              </a:ext>
            </a:extLst>
          </p:cNvPr>
          <p:cNvSpPr/>
          <p:nvPr/>
        </p:nvSpPr>
        <p:spPr>
          <a:xfrm>
            <a:off x="722880" y="1411560"/>
            <a:ext cx="453096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20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Calibri" pitchFamily="2"/>
                <a:cs typeface="Calibri" pitchFamily="2"/>
              </a:rPr>
              <a:t>Comment?</a:t>
            </a:r>
          </a:p>
        </p:txBody>
      </p:sp>
      <p:sp>
        <p:nvSpPr>
          <p:cNvPr id="14" name="ZoneTexte 10">
            <a:extLst>
              <a:ext uri="{FF2B5EF4-FFF2-40B4-BE49-F238E27FC236}">
                <a16:creationId xmlns:a16="http://schemas.microsoft.com/office/drawing/2014/main" id="{C5B6D319-24E6-7646-9B8D-A06B8CA8591B}"/>
              </a:ext>
            </a:extLst>
          </p:cNvPr>
          <p:cNvSpPr/>
          <p:nvPr/>
        </p:nvSpPr>
        <p:spPr>
          <a:xfrm>
            <a:off x="722880" y="5786640"/>
            <a:ext cx="5669640" cy="34126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Condition: au choix du pouvoir adjudicateur</a:t>
            </a:r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3E71411C-7C5A-3446-88FF-204D0B7A48CC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48D26742-ED6D-2B2B-2953-454C9B9B3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A35A0-9EF3-2D40-B231-BAAAF8AEA5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582840"/>
            <a:ext cx="8596440" cy="730440"/>
          </a:xfrm>
        </p:spPr>
        <p:txBody>
          <a:bodyPr/>
          <a:lstStyle/>
          <a:p>
            <a:pPr lvl="0"/>
            <a:r>
              <a:rPr lang="fr-BE" dirty="0"/>
              <a:t>D. Modes d’attribution</a:t>
            </a:r>
          </a:p>
        </p:txBody>
      </p:sp>
      <p:grpSp>
        <p:nvGrpSpPr>
          <p:cNvPr id="3" name="Espace réservé du contenu 8">
            <a:extLst>
              <a:ext uri="{FF2B5EF4-FFF2-40B4-BE49-F238E27FC236}">
                <a16:creationId xmlns:a16="http://schemas.microsoft.com/office/drawing/2014/main" id="{E1F6F0CA-4F7A-D049-98D1-8673E44E3EB6}"/>
              </a:ext>
            </a:extLst>
          </p:cNvPr>
          <p:cNvGrpSpPr/>
          <p:nvPr/>
        </p:nvGrpSpPr>
        <p:grpSpPr>
          <a:xfrm>
            <a:off x="677160" y="2350080"/>
            <a:ext cx="8596800" cy="3093120"/>
            <a:chOff x="677160" y="2350080"/>
            <a:chExt cx="8596800" cy="3093120"/>
          </a:xfrm>
        </p:grpSpPr>
        <p:grpSp>
          <p:nvGrpSpPr>
            <p:cNvPr id="4" name="Groupe">
              <a:extLst>
                <a:ext uri="{FF2B5EF4-FFF2-40B4-BE49-F238E27FC236}">
                  <a16:creationId xmlns:a16="http://schemas.microsoft.com/office/drawing/2014/main" id="{96DE5094-4E78-3A4F-81D4-83409E99019A}"/>
                </a:ext>
              </a:extLst>
            </p:cNvPr>
            <p:cNvGrpSpPr/>
            <p:nvPr/>
          </p:nvGrpSpPr>
          <p:grpSpPr>
            <a:xfrm>
              <a:off x="677160" y="4884120"/>
              <a:ext cx="8596440" cy="559080"/>
              <a:chOff x="677160" y="4884120"/>
              <a:chExt cx="8596440" cy="559080"/>
            </a:xfrm>
          </p:grpSpPr>
          <p:sp>
            <p:nvSpPr>
              <p:cNvPr id="5" name="Rectangle">
                <a:extLst>
                  <a:ext uri="{FF2B5EF4-FFF2-40B4-BE49-F238E27FC236}">
                    <a16:creationId xmlns:a16="http://schemas.microsoft.com/office/drawing/2014/main" id="{85EF83B1-FBC9-1447-B06E-EE3378D2BB4A}"/>
                  </a:ext>
                </a:extLst>
              </p:cNvPr>
              <p:cNvSpPr/>
              <p:nvPr/>
            </p:nvSpPr>
            <p:spPr>
              <a:xfrm>
                <a:off x="677160" y="4886640"/>
                <a:ext cx="8596440" cy="5540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6" name="Attribution (2)">
                <a:extLst>
                  <a:ext uri="{FF2B5EF4-FFF2-40B4-BE49-F238E27FC236}">
                    <a16:creationId xmlns:a16="http://schemas.microsoft.com/office/drawing/2014/main" id="{C9202E7C-18FC-9C48-8BAD-F90FC29A233A}"/>
                  </a:ext>
                </a:extLst>
              </p:cNvPr>
              <p:cNvSpPr/>
              <p:nvPr/>
            </p:nvSpPr>
            <p:spPr>
              <a:xfrm>
                <a:off x="677160" y="4884120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Attribution (2)</a:t>
                </a:r>
              </a:p>
            </p:txBody>
          </p:sp>
        </p:grpSp>
        <p:grpSp>
          <p:nvGrpSpPr>
            <p:cNvPr id="7" name="Groupe">
              <a:extLst>
                <a:ext uri="{FF2B5EF4-FFF2-40B4-BE49-F238E27FC236}">
                  <a16:creationId xmlns:a16="http://schemas.microsoft.com/office/drawing/2014/main" id="{8B097FA7-6375-D64F-AA86-0ED1F673C325}"/>
                </a:ext>
              </a:extLst>
            </p:cNvPr>
            <p:cNvGrpSpPr/>
            <p:nvPr/>
          </p:nvGrpSpPr>
          <p:grpSpPr>
            <a:xfrm>
              <a:off x="677160" y="4039559"/>
              <a:ext cx="8596800" cy="855361"/>
              <a:chOff x="677160" y="4039559"/>
              <a:chExt cx="8596800" cy="855361"/>
            </a:xfrm>
          </p:grpSpPr>
          <p:sp>
            <p:nvSpPr>
              <p:cNvPr id="8" name="Figure">
                <a:extLst>
                  <a:ext uri="{FF2B5EF4-FFF2-40B4-BE49-F238E27FC236}">
                    <a16:creationId xmlns:a16="http://schemas.microsoft.com/office/drawing/2014/main" id="{283D0D8A-A80C-D04A-8D2B-0BE401627946}"/>
                  </a:ext>
                </a:extLst>
              </p:cNvPr>
              <p:cNvSpPr/>
              <p:nvPr/>
            </p:nvSpPr>
            <p:spPr>
              <a:xfrm rot="10800000">
                <a:off x="677520" y="4042800"/>
                <a:ext cx="8596440" cy="85212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532"/>
                  <a:gd name="f4" fmla="val 5400"/>
                  <a:gd name="f5" fmla="val 10264"/>
                  <a:gd name="f6" fmla="val 10800"/>
                  <a:gd name="f7" fmla="val 11336"/>
                  <a:gd name="f8" fmla="val 1106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9" name="Sélection (1)">
                <a:extLst>
                  <a:ext uri="{FF2B5EF4-FFF2-40B4-BE49-F238E27FC236}">
                    <a16:creationId xmlns:a16="http://schemas.microsoft.com/office/drawing/2014/main" id="{8E6BB7E3-E24E-4F42-B57C-25072D57E51B}"/>
                  </a:ext>
                </a:extLst>
              </p:cNvPr>
              <p:cNvSpPr/>
              <p:nvPr/>
            </p:nvSpPr>
            <p:spPr>
              <a:xfrm>
                <a:off x="677160" y="4039559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Sélection (1)</a:t>
                </a:r>
              </a:p>
            </p:txBody>
          </p:sp>
        </p:grpSp>
        <p:grpSp>
          <p:nvGrpSpPr>
            <p:cNvPr id="10" name="Groupe">
              <a:extLst>
                <a:ext uri="{FF2B5EF4-FFF2-40B4-BE49-F238E27FC236}">
                  <a16:creationId xmlns:a16="http://schemas.microsoft.com/office/drawing/2014/main" id="{C0921D25-A51F-0149-B656-AF5EC63AFCE8}"/>
                </a:ext>
              </a:extLst>
            </p:cNvPr>
            <p:cNvGrpSpPr/>
            <p:nvPr/>
          </p:nvGrpSpPr>
          <p:grpSpPr>
            <a:xfrm>
              <a:off x="677160" y="3195360"/>
              <a:ext cx="8596800" cy="855360"/>
              <a:chOff x="677160" y="3195360"/>
              <a:chExt cx="8596800" cy="855360"/>
            </a:xfrm>
          </p:grpSpPr>
          <p:sp>
            <p:nvSpPr>
              <p:cNvPr id="11" name="Figure">
                <a:extLst>
                  <a:ext uri="{FF2B5EF4-FFF2-40B4-BE49-F238E27FC236}">
                    <a16:creationId xmlns:a16="http://schemas.microsoft.com/office/drawing/2014/main" id="{E27B0E81-89DB-D548-9E04-2312139E315F}"/>
                  </a:ext>
                </a:extLst>
              </p:cNvPr>
              <p:cNvSpPr/>
              <p:nvPr/>
            </p:nvSpPr>
            <p:spPr>
              <a:xfrm rot="10800000">
                <a:off x="677520" y="3198600"/>
                <a:ext cx="8596440" cy="85212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532"/>
                  <a:gd name="f4" fmla="val 5400"/>
                  <a:gd name="f5" fmla="val 10264"/>
                  <a:gd name="f6" fmla="val 10800"/>
                  <a:gd name="f7" fmla="val 11336"/>
                  <a:gd name="f8" fmla="val 1106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2" name="Publicité">
                <a:extLst>
                  <a:ext uri="{FF2B5EF4-FFF2-40B4-BE49-F238E27FC236}">
                    <a16:creationId xmlns:a16="http://schemas.microsoft.com/office/drawing/2014/main" id="{890756A9-76AD-CD4E-A094-692967D0A392}"/>
                  </a:ext>
                </a:extLst>
              </p:cNvPr>
              <p:cNvSpPr/>
              <p:nvPr/>
            </p:nvSpPr>
            <p:spPr>
              <a:xfrm>
                <a:off x="677160" y="3195360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Publicité</a:t>
                </a:r>
              </a:p>
            </p:txBody>
          </p:sp>
        </p:grpSp>
        <p:grpSp>
          <p:nvGrpSpPr>
            <p:cNvPr id="13" name="Groupe">
              <a:extLst>
                <a:ext uri="{FF2B5EF4-FFF2-40B4-BE49-F238E27FC236}">
                  <a16:creationId xmlns:a16="http://schemas.microsoft.com/office/drawing/2014/main" id="{DCC964EC-ED66-514B-9194-80861DDC8BB5}"/>
                </a:ext>
              </a:extLst>
            </p:cNvPr>
            <p:cNvGrpSpPr/>
            <p:nvPr/>
          </p:nvGrpSpPr>
          <p:grpSpPr>
            <a:xfrm>
              <a:off x="677160" y="2350080"/>
              <a:ext cx="8596800" cy="855000"/>
              <a:chOff x="677160" y="2350080"/>
              <a:chExt cx="8596800" cy="855000"/>
            </a:xfrm>
          </p:grpSpPr>
          <p:sp>
            <p:nvSpPr>
              <p:cNvPr id="14" name="Figure">
                <a:extLst>
                  <a:ext uri="{FF2B5EF4-FFF2-40B4-BE49-F238E27FC236}">
                    <a16:creationId xmlns:a16="http://schemas.microsoft.com/office/drawing/2014/main" id="{C0CA0C0A-FB07-B941-9063-20175AD0A184}"/>
                  </a:ext>
                </a:extLst>
              </p:cNvPr>
              <p:cNvSpPr/>
              <p:nvPr/>
            </p:nvSpPr>
            <p:spPr>
              <a:xfrm rot="10800000">
                <a:off x="677520" y="2352960"/>
                <a:ext cx="8596440" cy="85212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532"/>
                  <a:gd name="f4" fmla="val 5400"/>
                  <a:gd name="f5" fmla="val 10264"/>
                  <a:gd name="f6" fmla="val 10800"/>
                  <a:gd name="f7" fmla="val 11336"/>
                  <a:gd name="f8" fmla="val 1106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5" name="Procédure restreinte (2 phases)">
                <a:extLst>
                  <a:ext uri="{FF2B5EF4-FFF2-40B4-BE49-F238E27FC236}">
                    <a16:creationId xmlns:a16="http://schemas.microsoft.com/office/drawing/2014/main" id="{77A92C3C-E534-5A46-91C1-4F6E6B603C3C}"/>
                  </a:ext>
                </a:extLst>
              </p:cNvPr>
              <p:cNvSpPr/>
              <p:nvPr/>
            </p:nvSpPr>
            <p:spPr>
              <a:xfrm>
                <a:off x="677160" y="2350080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Procédure restreinte (2 phases)</a:t>
                </a:r>
              </a:p>
            </p:txBody>
          </p:sp>
        </p:grpSp>
      </p:grpSp>
      <p:sp>
        <p:nvSpPr>
          <p:cNvPr id="16" name="ZoneTexte 9">
            <a:extLst>
              <a:ext uri="{FF2B5EF4-FFF2-40B4-BE49-F238E27FC236}">
                <a16:creationId xmlns:a16="http://schemas.microsoft.com/office/drawing/2014/main" id="{B1E25068-E99B-154D-A49E-7B9812DB3663}"/>
              </a:ext>
            </a:extLst>
          </p:cNvPr>
          <p:cNvSpPr/>
          <p:nvPr/>
        </p:nvSpPr>
        <p:spPr>
          <a:xfrm>
            <a:off x="722880" y="1411560"/>
            <a:ext cx="453096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20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Calibri" pitchFamily="2"/>
                <a:cs typeface="Calibri" pitchFamily="2"/>
              </a:rPr>
              <a:t>Comment?</a:t>
            </a:r>
          </a:p>
        </p:txBody>
      </p:sp>
      <p:sp>
        <p:nvSpPr>
          <p:cNvPr id="17" name="ZoneTexte 5">
            <a:extLst>
              <a:ext uri="{FF2B5EF4-FFF2-40B4-BE49-F238E27FC236}">
                <a16:creationId xmlns:a16="http://schemas.microsoft.com/office/drawing/2014/main" id="{C4BF2C23-915C-1949-910A-0646811B7AB4}"/>
              </a:ext>
            </a:extLst>
          </p:cNvPr>
          <p:cNvSpPr/>
          <p:nvPr/>
        </p:nvSpPr>
        <p:spPr>
          <a:xfrm>
            <a:off x="722880" y="5812200"/>
            <a:ext cx="6007320" cy="34126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Condition: au choix du pouvoir adjudicateur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56ABDE31-ED1D-D54A-BEA7-2866BC257478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BD3AEED2-36C2-F971-5A9B-BD3D99584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83A4F3-4ED5-6D4E-8586-BAC8C4BC20A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582840"/>
            <a:ext cx="8596440" cy="730440"/>
          </a:xfrm>
        </p:spPr>
        <p:txBody>
          <a:bodyPr/>
          <a:lstStyle/>
          <a:p>
            <a:pPr lvl="0"/>
            <a:r>
              <a:rPr lang="fr-BE" dirty="0"/>
              <a:t>D. Modes d’attribution</a:t>
            </a:r>
          </a:p>
        </p:txBody>
      </p:sp>
      <p:grpSp>
        <p:nvGrpSpPr>
          <p:cNvPr id="3" name="Espace réservé du contenu 8">
            <a:extLst>
              <a:ext uri="{FF2B5EF4-FFF2-40B4-BE49-F238E27FC236}">
                <a16:creationId xmlns:a16="http://schemas.microsoft.com/office/drawing/2014/main" id="{847F3CDD-F9E0-1246-89C5-4DC48112916C}"/>
              </a:ext>
            </a:extLst>
          </p:cNvPr>
          <p:cNvGrpSpPr/>
          <p:nvPr/>
        </p:nvGrpSpPr>
        <p:grpSpPr>
          <a:xfrm>
            <a:off x="677160" y="2350080"/>
            <a:ext cx="8596800" cy="3093120"/>
            <a:chOff x="677160" y="2350080"/>
            <a:chExt cx="8596800" cy="3093120"/>
          </a:xfrm>
        </p:grpSpPr>
        <p:grpSp>
          <p:nvGrpSpPr>
            <p:cNvPr id="4" name="Groupe">
              <a:extLst>
                <a:ext uri="{FF2B5EF4-FFF2-40B4-BE49-F238E27FC236}">
                  <a16:creationId xmlns:a16="http://schemas.microsoft.com/office/drawing/2014/main" id="{77A481ED-5A94-3749-B581-5028A116F041}"/>
                </a:ext>
              </a:extLst>
            </p:cNvPr>
            <p:cNvGrpSpPr/>
            <p:nvPr/>
          </p:nvGrpSpPr>
          <p:grpSpPr>
            <a:xfrm>
              <a:off x="677160" y="4884120"/>
              <a:ext cx="8596440" cy="559080"/>
              <a:chOff x="677160" y="4884120"/>
              <a:chExt cx="8596440" cy="559080"/>
            </a:xfrm>
          </p:grpSpPr>
          <p:sp>
            <p:nvSpPr>
              <p:cNvPr id="5" name="Rectangle">
                <a:extLst>
                  <a:ext uri="{FF2B5EF4-FFF2-40B4-BE49-F238E27FC236}">
                    <a16:creationId xmlns:a16="http://schemas.microsoft.com/office/drawing/2014/main" id="{27647A66-C135-444C-9843-A0FE838A8690}"/>
                  </a:ext>
                </a:extLst>
              </p:cNvPr>
              <p:cNvSpPr/>
              <p:nvPr/>
            </p:nvSpPr>
            <p:spPr>
              <a:xfrm>
                <a:off x="677160" y="4886640"/>
                <a:ext cx="8596440" cy="5540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6" name="Attribution et négociation (2)">
                <a:extLst>
                  <a:ext uri="{FF2B5EF4-FFF2-40B4-BE49-F238E27FC236}">
                    <a16:creationId xmlns:a16="http://schemas.microsoft.com/office/drawing/2014/main" id="{FEB8B317-684F-AC4E-AC65-1429B02D68E7}"/>
                  </a:ext>
                </a:extLst>
              </p:cNvPr>
              <p:cNvSpPr/>
              <p:nvPr/>
            </p:nvSpPr>
            <p:spPr>
              <a:xfrm>
                <a:off x="677160" y="4884120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Attribution et négociation (2)</a:t>
                </a:r>
              </a:p>
            </p:txBody>
          </p:sp>
        </p:grpSp>
        <p:grpSp>
          <p:nvGrpSpPr>
            <p:cNvPr id="7" name="Groupe">
              <a:extLst>
                <a:ext uri="{FF2B5EF4-FFF2-40B4-BE49-F238E27FC236}">
                  <a16:creationId xmlns:a16="http://schemas.microsoft.com/office/drawing/2014/main" id="{BA402F2E-B710-1B47-8B01-210066799D00}"/>
                </a:ext>
              </a:extLst>
            </p:cNvPr>
            <p:cNvGrpSpPr/>
            <p:nvPr/>
          </p:nvGrpSpPr>
          <p:grpSpPr>
            <a:xfrm>
              <a:off x="677160" y="4039559"/>
              <a:ext cx="8596800" cy="855361"/>
              <a:chOff x="677160" y="4039559"/>
              <a:chExt cx="8596800" cy="855361"/>
            </a:xfrm>
          </p:grpSpPr>
          <p:sp>
            <p:nvSpPr>
              <p:cNvPr id="8" name="Figure">
                <a:extLst>
                  <a:ext uri="{FF2B5EF4-FFF2-40B4-BE49-F238E27FC236}">
                    <a16:creationId xmlns:a16="http://schemas.microsoft.com/office/drawing/2014/main" id="{2383F96A-4DFF-2F46-84C5-669E19E2AA30}"/>
                  </a:ext>
                </a:extLst>
              </p:cNvPr>
              <p:cNvSpPr/>
              <p:nvPr/>
            </p:nvSpPr>
            <p:spPr>
              <a:xfrm rot="10800000">
                <a:off x="677520" y="4042800"/>
                <a:ext cx="8596440" cy="85212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532"/>
                  <a:gd name="f4" fmla="val 5400"/>
                  <a:gd name="f5" fmla="val 10264"/>
                  <a:gd name="f6" fmla="val 10800"/>
                  <a:gd name="f7" fmla="val 11336"/>
                  <a:gd name="f8" fmla="val 1106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9" name="Sélection (1)">
                <a:extLst>
                  <a:ext uri="{FF2B5EF4-FFF2-40B4-BE49-F238E27FC236}">
                    <a16:creationId xmlns:a16="http://schemas.microsoft.com/office/drawing/2014/main" id="{896BCAA7-1151-5041-ADDB-732564C55DE0}"/>
                  </a:ext>
                </a:extLst>
              </p:cNvPr>
              <p:cNvSpPr/>
              <p:nvPr/>
            </p:nvSpPr>
            <p:spPr>
              <a:xfrm>
                <a:off x="677160" y="4039559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Sélection (1)</a:t>
                </a:r>
              </a:p>
            </p:txBody>
          </p:sp>
        </p:grpSp>
        <p:grpSp>
          <p:nvGrpSpPr>
            <p:cNvPr id="10" name="Groupe">
              <a:extLst>
                <a:ext uri="{FF2B5EF4-FFF2-40B4-BE49-F238E27FC236}">
                  <a16:creationId xmlns:a16="http://schemas.microsoft.com/office/drawing/2014/main" id="{ECEC25C6-38D3-EF4E-88CA-B5D6FEF9E22E}"/>
                </a:ext>
              </a:extLst>
            </p:cNvPr>
            <p:cNvGrpSpPr/>
            <p:nvPr/>
          </p:nvGrpSpPr>
          <p:grpSpPr>
            <a:xfrm>
              <a:off x="677160" y="3195360"/>
              <a:ext cx="8596800" cy="855360"/>
              <a:chOff x="677160" y="3195360"/>
              <a:chExt cx="8596800" cy="855360"/>
            </a:xfrm>
          </p:grpSpPr>
          <p:sp>
            <p:nvSpPr>
              <p:cNvPr id="11" name="Figure">
                <a:extLst>
                  <a:ext uri="{FF2B5EF4-FFF2-40B4-BE49-F238E27FC236}">
                    <a16:creationId xmlns:a16="http://schemas.microsoft.com/office/drawing/2014/main" id="{9DBB472E-A9B1-CE44-A42B-8288A4207AD2}"/>
                  </a:ext>
                </a:extLst>
              </p:cNvPr>
              <p:cNvSpPr/>
              <p:nvPr/>
            </p:nvSpPr>
            <p:spPr>
              <a:xfrm rot="10800000">
                <a:off x="677520" y="3198600"/>
                <a:ext cx="8596440" cy="85212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532"/>
                  <a:gd name="f4" fmla="val 5400"/>
                  <a:gd name="f5" fmla="val 10264"/>
                  <a:gd name="f6" fmla="val 10800"/>
                  <a:gd name="f7" fmla="val 11336"/>
                  <a:gd name="f8" fmla="val 1106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2" name="Publicité">
                <a:extLst>
                  <a:ext uri="{FF2B5EF4-FFF2-40B4-BE49-F238E27FC236}">
                    <a16:creationId xmlns:a16="http://schemas.microsoft.com/office/drawing/2014/main" id="{031AD4C8-476B-C445-97FE-93FE0682F0F1}"/>
                  </a:ext>
                </a:extLst>
              </p:cNvPr>
              <p:cNvSpPr/>
              <p:nvPr/>
            </p:nvSpPr>
            <p:spPr>
              <a:xfrm>
                <a:off x="677160" y="3195360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Publicité</a:t>
                </a:r>
              </a:p>
            </p:txBody>
          </p:sp>
        </p:grpSp>
        <p:grpSp>
          <p:nvGrpSpPr>
            <p:cNvPr id="13" name="Groupe">
              <a:extLst>
                <a:ext uri="{FF2B5EF4-FFF2-40B4-BE49-F238E27FC236}">
                  <a16:creationId xmlns:a16="http://schemas.microsoft.com/office/drawing/2014/main" id="{487E1F29-41EA-1A40-9681-7479D1454195}"/>
                </a:ext>
              </a:extLst>
            </p:cNvPr>
            <p:cNvGrpSpPr/>
            <p:nvPr/>
          </p:nvGrpSpPr>
          <p:grpSpPr>
            <a:xfrm>
              <a:off x="677160" y="2350080"/>
              <a:ext cx="8596800" cy="855000"/>
              <a:chOff x="677160" y="2350080"/>
              <a:chExt cx="8596800" cy="855000"/>
            </a:xfrm>
          </p:grpSpPr>
          <p:sp>
            <p:nvSpPr>
              <p:cNvPr id="14" name="Figure">
                <a:extLst>
                  <a:ext uri="{FF2B5EF4-FFF2-40B4-BE49-F238E27FC236}">
                    <a16:creationId xmlns:a16="http://schemas.microsoft.com/office/drawing/2014/main" id="{0DDB00D7-ECDD-D74F-B5E0-90F3E06783B2}"/>
                  </a:ext>
                </a:extLst>
              </p:cNvPr>
              <p:cNvSpPr/>
              <p:nvPr/>
            </p:nvSpPr>
            <p:spPr>
              <a:xfrm rot="10800000">
                <a:off x="677520" y="2352960"/>
                <a:ext cx="8596440" cy="85212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532"/>
                  <a:gd name="f4" fmla="val 5400"/>
                  <a:gd name="f5" fmla="val 10264"/>
                  <a:gd name="f6" fmla="val 10800"/>
                  <a:gd name="f7" fmla="val 11336"/>
                  <a:gd name="f8" fmla="val 11068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5" name="Procédure concurrentielle avec négociation (2 phases)">
                <a:extLst>
                  <a:ext uri="{FF2B5EF4-FFF2-40B4-BE49-F238E27FC236}">
                    <a16:creationId xmlns:a16="http://schemas.microsoft.com/office/drawing/2014/main" id="{1FB7425D-8CA7-BB43-9566-8FCB48C6D85D}"/>
                  </a:ext>
                </a:extLst>
              </p:cNvPr>
              <p:cNvSpPr/>
              <p:nvPr/>
            </p:nvSpPr>
            <p:spPr>
              <a:xfrm>
                <a:off x="677160" y="2350080"/>
                <a:ext cx="8596440" cy="559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42200" tIns="142200" rIns="142200" bIns="14220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99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20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Procédure concurrentielle avec négociation (2 phases)</a:t>
                </a:r>
              </a:p>
            </p:txBody>
          </p:sp>
        </p:grpSp>
      </p:grpSp>
      <p:sp>
        <p:nvSpPr>
          <p:cNvPr id="16" name="ZoneTexte 9">
            <a:extLst>
              <a:ext uri="{FF2B5EF4-FFF2-40B4-BE49-F238E27FC236}">
                <a16:creationId xmlns:a16="http://schemas.microsoft.com/office/drawing/2014/main" id="{8A51E087-416A-214A-BD97-7C17F67FA319}"/>
              </a:ext>
            </a:extLst>
          </p:cNvPr>
          <p:cNvSpPr/>
          <p:nvPr/>
        </p:nvSpPr>
        <p:spPr>
          <a:xfrm>
            <a:off x="722880" y="1411560"/>
            <a:ext cx="453096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20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Calibri" pitchFamily="2"/>
                <a:cs typeface="Calibri" pitchFamily="2"/>
              </a:rPr>
              <a:t>Comment?</a:t>
            </a:r>
          </a:p>
        </p:txBody>
      </p:sp>
      <p:sp>
        <p:nvSpPr>
          <p:cNvPr id="17" name="ZoneTexte 5">
            <a:extLst>
              <a:ext uri="{FF2B5EF4-FFF2-40B4-BE49-F238E27FC236}">
                <a16:creationId xmlns:a16="http://schemas.microsoft.com/office/drawing/2014/main" id="{AEDBA789-F9ED-F744-9648-C60D1708AC12}"/>
              </a:ext>
            </a:extLst>
          </p:cNvPr>
          <p:cNvSpPr/>
          <p:nvPr/>
        </p:nvSpPr>
        <p:spPr>
          <a:xfrm>
            <a:off x="722880" y="5812200"/>
            <a:ext cx="7877110" cy="59165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Condition: marché de moins de 750.000 euros pour un marché de travaux et de 2</a:t>
            </a: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highlight>
                  <a:srgbClr val="FFFF00"/>
                </a:highlight>
                <a:latin typeface="Calibri" pitchFamily="18"/>
                <a:ea typeface="Calibri" pitchFamily="2"/>
                <a:cs typeface="Calibri" pitchFamily="2"/>
              </a:rPr>
              <a:t>15</a:t>
            </a: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.000 euros pour un marché de fournitures ou de services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;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DC030E4B-7D41-5441-9B84-280F7F32B8B1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D8D446C5-8D98-8F76-1B14-C29755482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3914A2-68CD-084F-9F83-9C8AF20B5FF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582840"/>
            <a:ext cx="8596440" cy="730440"/>
          </a:xfrm>
        </p:spPr>
        <p:txBody>
          <a:bodyPr/>
          <a:lstStyle/>
          <a:p>
            <a:pPr lvl="0"/>
            <a:r>
              <a:rPr lang="fr-BE" dirty="0"/>
              <a:t>D. Modes d’attribution</a:t>
            </a:r>
          </a:p>
        </p:txBody>
      </p:sp>
      <p:grpSp>
        <p:nvGrpSpPr>
          <p:cNvPr id="3" name="Espace réservé du contenu 8">
            <a:extLst>
              <a:ext uri="{FF2B5EF4-FFF2-40B4-BE49-F238E27FC236}">
                <a16:creationId xmlns:a16="http://schemas.microsoft.com/office/drawing/2014/main" id="{17F4D6FE-C768-E34E-9C5D-7E5FAE2B35FA}"/>
              </a:ext>
            </a:extLst>
          </p:cNvPr>
          <p:cNvGrpSpPr/>
          <p:nvPr/>
        </p:nvGrpSpPr>
        <p:grpSpPr>
          <a:xfrm>
            <a:off x="677160" y="1965599"/>
            <a:ext cx="8596800" cy="3088080"/>
            <a:chOff x="677160" y="1965599"/>
            <a:chExt cx="8596800" cy="3088080"/>
          </a:xfrm>
        </p:grpSpPr>
        <p:grpSp>
          <p:nvGrpSpPr>
            <p:cNvPr id="4" name="Groupe">
              <a:extLst>
                <a:ext uri="{FF2B5EF4-FFF2-40B4-BE49-F238E27FC236}">
                  <a16:creationId xmlns:a16="http://schemas.microsoft.com/office/drawing/2014/main" id="{D215E75C-E42F-FF48-8402-13C307F5A641}"/>
                </a:ext>
              </a:extLst>
            </p:cNvPr>
            <p:cNvGrpSpPr/>
            <p:nvPr/>
          </p:nvGrpSpPr>
          <p:grpSpPr>
            <a:xfrm>
              <a:off x="677160" y="4290840"/>
              <a:ext cx="8596440" cy="762839"/>
              <a:chOff x="677160" y="4290840"/>
              <a:chExt cx="8596440" cy="762839"/>
            </a:xfrm>
          </p:grpSpPr>
          <p:sp>
            <p:nvSpPr>
              <p:cNvPr id="5" name="Rectangle">
                <a:extLst>
                  <a:ext uri="{FF2B5EF4-FFF2-40B4-BE49-F238E27FC236}">
                    <a16:creationId xmlns:a16="http://schemas.microsoft.com/office/drawing/2014/main" id="{11D126D5-6562-594E-B5DF-E4D3E8A710DB}"/>
                  </a:ext>
                </a:extLst>
              </p:cNvPr>
              <p:cNvSpPr/>
              <p:nvPr/>
            </p:nvSpPr>
            <p:spPr>
              <a:xfrm>
                <a:off x="677160" y="4290840"/>
                <a:ext cx="8596440" cy="76283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6" name="Attribution et négociation">
                <a:extLst>
                  <a:ext uri="{FF2B5EF4-FFF2-40B4-BE49-F238E27FC236}">
                    <a16:creationId xmlns:a16="http://schemas.microsoft.com/office/drawing/2014/main" id="{753C7849-7C4C-9E4C-AF3E-5F136B387C3E}"/>
                  </a:ext>
                </a:extLst>
              </p:cNvPr>
              <p:cNvSpPr/>
              <p:nvPr/>
            </p:nvSpPr>
            <p:spPr>
              <a:xfrm>
                <a:off x="677160" y="4420440"/>
                <a:ext cx="8596440" cy="5032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28160" tIns="128160" rIns="128160" bIns="12816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00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18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Attribution et négociation</a:t>
                </a:r>
              </a:p>
            </p:txBody>
          </p:sp>
        </p:grpSp>
        <p:grpSp>
          <p:nvGrpSpPr>
            <p:cNvPr id="7" name="Groupe">
              <a:extLst>
                <a:ext uri="{FF2B5EF4-FFF2-40B4-BE49-F238E27FC236}">
                  <a16:creationId xmlns:a16="http://schemas.microsoft.com/office/drawing/2014/main" id="{694422C6-58CF-D24B-882E-C093FB06AE73}"/>
                </a:ext>
              </a:extLst>
            </p:cNvPr>
            <p:cNvGrpSpPr/>
            <p:nvPr/>
          </p:nvGrpSpPr>
          <p:grpSpPr>
            <a:xfrm>
              <a:off x="677160" y="3125880"/>
              <a:ext cx="8596800" cy="1173600"/>
              <a:chOff x="677160" y="3125880"/>
              <a:chExt cx="8596800" cy="1173600"/>
            </a:xfrm>
          </p:grpSpPr>
          <p:sp>
            <p:nvSpPr>
              <p:cNvPr id="8" name="Figure">
                <a:extLst>
                  <a:ext uri="{FF2B5EF4-FFF2-40B4-BE49-F238E27FC236}">
                    <a16:creationId xmlns:a16="http://schemas.microsoft.com/office/drawing/2014/main" id="{EF6CDCB0-05A5-834B-8A13-6AE6D85EE783}"/>
                  </a:ext>
                </a:extLst>
              </p:cNvPr>
              <p:cNvSpPr/>
              <p:nvPr/>
            </p:nvSpPr>
            <p:spPr>
              <a:xfrm rot="10800000">
                <a:off x="677520" y="3125880"/>
                <a:ext cx="8596440" cy="117360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431"/>
                  <a:gd name="f4" fmla="val 5400"/>
                  <a:gd name="f5" fmla="val 10063"/>
                  <a:gd name="f6" fmla="val 10800"/>
                  <a:gd name="f7" fmla="val 11537"/>
                  <a:gd name="f8" fmla="val 11169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9" name="Demande d’offre ou consultation site internet à/de plusieurs opérateurs économiques">
                <a:extLst>
                  <a:ext uri="{FF2B5EF4-FFF2-40B4-BE49-F238E27FC236}">
                    <a16:creationId xmlns:a16="http://schemas.microsoft.com/office/drawing/2014/main" id="{B5AE259A-1CCA-154F-B07F-E3A0CA9EA0E0}"/>
                  </a:ext>
                </a:extLst>
              </p:cNvPr>
              <p:cNvSpPr/>
              <p:nvPr/>
            </p:nvSpPr>
            <p:spPr>
              <a:xfrm>
                <a:off x="677160" y="3131640"/>
                <a:ext cx="8596440" cy="7498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28160" tIns="128160" rIns="128160" bIns="12816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00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18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Demande d’offre ou consultation site internet à/de plusieurs opérateurs économiques</a:t>
                </a:r>
              </a:p>
            </p:txBody>
          </p:sp>
        </p:grpSp>
        <p:grpSp>
          <p:nvGrpSpPr>
            <p:cNvPr id="10" name="Groupe">
              <a:extLst>
                <a:ext uri="{FF2B5EF4-FFF2-40B4-BE49-F238E27FC236}">
                  <a16:creationId xmlns:a16="http://schemas.microsoft.com/office/drawing/2014/main" id="{CE338ACF-96AA-BD45-9A27-7264936156C3}"/>
                </a:ext>
              </a:extLst>
            </p:cNvPr>
            <p:cNvGrpSpPr/>
            <p:nvPr/>
          </p:nvGrpSpPr>
          <p:grpSpPr>
            <a:xfrm>
              <a:off x="677160" y="1965599"/>
              <a:ext cx="8596800" cy="1173600"/>
              <a:chOff x="677160" y="1965599"/>
              <a:chExt cx="8596800" cy="1173600"/>
            </a:xfrm>
          </p:grpSpPr>
          <p:sp>
            <p:nvSpPr>
              <p:cNvPr id="11" name="Figure">
                <a:extLst>
                  <a:ext uri="{FF2B5EF4-FFF2-40B4-BE49-F238E27FC236}">
                    <a16:creationId xmlns:a16="http://schemas.microsoft.com/office/drawing/2014/main" id="{3FBA4CFB-108B-F749-AA4D-617DF10F0F3D}"/>
                  </a:ext>
                </a:extLst>
              </p:cNvPr>
              <p:cNvSpPr/>
              <p:nvPr/>
            </p:nvSpPr>
            <p:spPr>
              <a:xfrm rot="10800000">
                <a:off x="677520" y="1965599"/>
                <a:ext cx="8596440" cy="1173600"/>
              </a:xfrm>
              <a:custGeom>
                <a:avLst/>
                <a:gdLst>
                  <a:gd name="f0" fmla="val 0"/>
                  <a:gd name="f1" fmla="val 21600"/>
                  <a:gd name="f2" fmla="val 7565"/>
                  <a:gd name="f3" fmla="val 10431"/>
                  <a:gd name="f4" fmla="val 5400"/>
                  <a:gd name="f5" fmla="val 10063"/>
                  <a:gd name="f6" fmla="val 10800"/>
                  <a:gd name="f7" fmla="val 11537"/>
                  <a:gd name="f8" fmla="val 11169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2"/>
                    </a:moveTo>
                    <a:lnTo>
                      <a:pt x="f3" y="f2"/>
                    </a:lnTo>
                    <a:lnTo>
                      <a:pt x="f3" y="f4"/>
                    </a:lnTo>
                    <a:lnTo>
                      <a:pt x="f5" y="f4"/>
                    </a:lnTo>
                    <a:lnTo>
                      <a:pt x="f6" y="f0"/>
                    </a:lnTo>
                    <a:lnTo>
                      <a:pt x="f7" y="f4"/>
                    </a:lnTo>
                    <a:lnTo>
                      <a:pt x="f8" y="f4"/>
                    </a:lnTo>
                    <a:lnTo>
                      <a:pt x="f8" y="f2"/>
                    </a:lnTo>
                    <a:lnTo>
                      <a:pt x="f1" y="f2"/>
                    </a:lnTo>
                    <a:lnTo>
                      <a:pt x="f1" y="f1"/>
                    </a:lnTo>
                    <a:lnTo>
                      <a:pt x="f0" y="f1"/>
                    </a:lnTo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2" name="Procédure négociation sans publication préalable (1 phase)">
                <a:extLst>
                  <a:ext uri="{FF2B5EF4-FFF2-40B4-BE49-F238E27FC236}">
                    <a16:creationId xmlns:a16="http://schemas.microsoft.com/office/drawing/2014/main" id="{652F07F8-6036-ED4B-A21D-F00E048FBF11}"/>
                  </a:ext>
                </a:extLst>
              </p:cNvPr>
              <p:cNvSpPr/>
              <p:nvPr/>
            </p:nvSpPr>
            <p:spPr>
              <a:xfrm>
                <a:off x="677160" y="2094479"/>
                <a:ext cx="8596440" cy="5032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128160" tIns="128160" rIns="128160" bIns="12816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700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1800" b="0" i="0" u="none" strike="noStrike" kern="1200" spc="0" dirty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Procédure négociée sans publication préalable (1 phase)</a:t>
                </a:r>
              </a:p>
            </p:txBody>
          </p:sp>
        </p:grpSp>
      </p:grpSp>
      <p:sp>
        <p:nvSpPr>
          <p:cNvPr id="13" name="ZoneTexte 9">
            <a:extLst>
              <a:ext uri="{FF2B5EF4-FFF2-40B4-BE49-F238E27FC236}">
                <a16:creationId xmlns:a16="http://schemas.microsoft.com/office/drawing/2014/main" id="{BACA6FB3-01A5-CF47-A4DA-DBE8FA9DA5BD}"/>
              </a:ext>
            </a:extLst>
          </p:cNvPr>
          <p:cNvSpPr/>
          <p:nvPr/>
        </p:nvSpPr>
        <p:spPr>
          <a:xfrm>
            <a:off x="722880" y="1411560"/>
            <a:ext cx="453096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20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Calibri" pitchFamily="2"/>
                <a:cs typeface="Calibri" pitchFamily="2"/>
              </a:rPr>
              <a:t>Comment?</a:t>
            </a:r>
          </a:p>
        </p:txBody>
      </p:sp>
      <p:sp>
        <p:nvSpPr>
          <p:cNvPr id="14" name="ZoneTexte 5">
            <a:extLst>
              <a:ext uri="{FF2B5EF4-FFF2-40B4-BE49-F238E27FC236}">
                <a16:creationId xmlns:a16="http://schemas.microsoft.com/office/drawing/2014/main" id="{111509C4-7492-7342-9C4C-BF9B299B9188}"/>
              </a:ext>
            </a:extLst>
          </p:cNvPr>
          <p:cNvSpPr/>
          <p:nvPr/>
        </p:nvSpPr>
        <p:spPr>
          <a:xfrm>
            <a:off x="643320" y="5336639"/>
            <a:ext cx="6822352" cy="34126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Condition: marché de moins de </a:t>
            </a: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highlight>
                  <a:srgbClr val="FFFF00"/>
                </a:highlight>
                <a:latin typeface="Calibri" pitchFamily="18"/>
                <a:ea typeface="Calibri" pitchFamily="2"/>
                <a:cs typeface="Calibri" pitchFamily="2"/>
              </a:rPr>
              <a:t>140</a:t>
            </a:r>
            <a:r>
              <a:rPr lang="fr-BE" sz="1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.000 euros</a:t>
            </a: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AE8A9D59-C253-5B4B-A25D-36699BDF00AF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F302D55-98E5-524F-9DC8-64B576167FAF}"/>
              </a:ext>
            </a:extLst>
          </p:cNvPr>
          <p:cNvSpPr txBox="1"/>
          <p:nvPr/>
        </p:nvSpPr>
        <p:spPr>
          <a:xfrm>
            <a:off x="2615878" y="5754600"/>
            <a:ext cx="5822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hangingPunct="0">
              <a:defRPr sz="1800"/>
            </a:pPr>
            <a:r>
              <a:rPr lang="fr-BE" b="1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Règles de procédure « allégées » si moins de 30.000 euros (marché de faible montant)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7E476CB0-D7FA-5E6A-5617-3604FF1D6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 :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623754-39F6-8740-8CDC-041FEFDE7CF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615240"/>
          </a:xfrm>
        </p:spPr>
        <p:txBody>
          <a:bodyPr/>
          <a:lstStyle/>
          <a:p>
            <a:pPr lvl="0"/>
            <a:r>
              <a:rPr lang="fr-BE" sz="3200" dirty="0"/>
              <a:t>E. Critères d’attribution</a:t>
            </a:r>
          </a:p>
        </p:txBody>
      </p:sp>
      <p:grpSp>
        <p:nvGrpSpPr>
          <p:cNvPr id="3" name="Espace réservé du contenu 7">
            <a:extLst>
              <a:ext uri="{FF2B5EF4-FFF2-40B4-BE49-F238E27FC236}">
                <a16:creationId xmlns:a16="http://schemas.microsoft.com/office/drawing/2014/main" id="{F4FACAA2-36CE-384F-A37C-2C2B3CB58DC2}"/>
              </a:ext>
            </a:extLst>
          </p:cNvPr>
          <p:cNvGrpSpPr/>
          <p:nvPr/>
        </p:nvGrpSpPr>
        <p:grpSpPr>
          <a:xfrm>
            <a:off x="1632240" y="1879560"/>
            <a:ext cx="6745319" cy="4624919"/>
            <a:chOff x="1632240" y="1879560"/>
            <a:chExt cx="6745319" cy="4624919"/>
          </a:xfrm>
        </p:grpSpPr>
        <p:sp>
          <p:nvSpPr>
            <p:cNvPr id="4" name="Cercle">
              <a:extLst>
                <a:ext uri="{FF2B5EF4-FFF2-40B4-BE49-F238E27FC236}">
                  <a16:creationId xmlns:a16="http://schemas.microsoft.com/office/drawing/2014/main" id="{0CC60012-C444-8049-B0D7-3598BDDB1D3D}"/>
                </a:ext>
              </a:extLst>
            </p:cNvPr>
            <p:cNvSpPr/>
            <p:nvPr/>
          </p:nvSpPr>
          <p:spPr>
            <a:xfrm>
              <a:off x="4159080" y="2872800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5" name="Clauses sociales et éthiques">
              <a:extLst>
                <a:ext uri="{FF2B5EF4-FFF2-40B4-BE49-F238E27FC236}">
                  <a16:creationId xmlns:a16="http://schemas.microsoft.com/office/drawing/2014/main" id="{19557078-5C14-E549-BC2E-8F2E1D1BF720}"/>
                </a:ext>
              </a:extLst>
            </p:cNvPr>
            <p:cNvSpPr/>
            <p:nvPr/>
          </p:nvSpPr>
          <p:spPr>
            <a:xfrm>
              <a:off x="4039920" y="1879560"/>
              <a:ext cx="1870919" cy="4381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Clauses sociales et éthiques</a:t>
              </a:r>
            </a:p>
          </p:txBody>
        </p:sp>
        <p:sp>
          <p:nvSpPr>
            <p:cNvPr id="6" name="Cercle">
              <a:extLst>
                <a:ext uri="{FF2B5EF4-FFF2-40B4-BE49-F238E27FC236}">
                  <a16:creationId xmlns:a16="http://schemas.microsoft.com/office/drawing/2014/main" id="{E867491B-4F1C-C54A-9535-56942BF8ABA6}"/>
                </a:ext>
              </a:extLst>
            </p:cNvPr>
            <p:cNvSpPr/>
            <p:nvPr/>
          </p:nvSpPr>
          <p:spPr>
            <a:xfrm>
              <a:off x="4638240" y="3103199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7" name="Caractère esthétique et fonctionnel">
              <a:extLst>
                <a:ext uri="{FF2B5EF4-FFF2-40B4-BE49-F238E27FC236}">
                  <a16:creationId xmlns:a16="http://schemas.microsoft.com/office/drawing/2014/main" id="{74D9B4BE-B97F-C04D-A5F8-E66258375B27}"/>
                </a:ext>
              </a:extLst>
            </p:cNvPr>
            <p:cNvSpPr/>
            <p:nvPr/>
          </p:nvSpPr>
          <p:spPr>
            <a:xfrm>
              <a:off x="6472799" y="2771280"/>
              <a:ext cx="1768680" cy="657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Caractère esthétique et fonctionnel</a:t>
              </a:r>
            </a:p>
          </p:txBody>
        </p:sp>
        <p:sp>
          <p:nvSpPr>
            <p:cNvPr id="8" name="Cercle">
              <a:extLst>
                <a:ext uri="{FF2B5EF4-FFF2-40B4-BE49-F238E27FC236}">
                  <a16:creationId xmlns:a16="http://schemas.microsoft.com/office/drawing/2014/main" id="{57D4D9C7-C3F3-5344-B9CD-C13FCAF53CC9}"/>
                </a:ext>
              </a:extLst>
            </p:cNvPr>
            <p:cNvSpPr/>
            <p:nvPr/>
          </p:nvSpPr>
          <p:spPr>
            <a:xfrm>
              <a:off x="4755959" y="3621240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9" name="Prix/coût">
              <a:extLst>
                <a:ext uri="{FF2B5EF4-FFF2-40B4-BE49-F238E27FC236}">
                  <a16:creationId xmlns:a16="http://schemas.microsoft.com/office/drawing/2014/main" id="{13FCC9E7-73F1-E044-BCEA-6A748C437F7C}"/>
                </a:ext>
              </a:extLst>
            </p:cNvPr>
            <p:cNvSpPr/>
            <p:nvPr/>
          </p:nvSpPr>
          <p:spPr>
            <a:xfrm>
              <a:off x="6642719" y="4429800"/>
              <a:ext cx="1734840" cy="219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Prix/coût</a:t>
              </a:r>
            </a:p>
          </p:txBody>
        </p:sp>
        <p:sp>
          <p:nvSpPr>
            <p:cNvPr id="10" name="Cercle">
              <a:extLst>
                <a:ext uri="{FF2B5EF4-FFF2-40B4-BE49-F238E27FC236}">
                  <a16:creationId xmlns:a16="http://schemas.microsoft.com/office/drawing/2014/main" id="{B02C84F4-5C26-A641-90C2-2F71D74C0C82}"/>
                </a:ext>
              </a:extLst>
            </p:cNvPr>
            <p:cNvSpPr/>
            <p:nvPr/>
          </p:nvSpPr>
          <p:spPr>
            <a:xfrm>
              <a:off x="4424400" y="4037039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1" name="Délai de livraison">
              <a:extLst>
                <a:ext uri="{FF2B5EF4-FFF2-40B4-BE49-F238E27FC236}">
                  <a16:creationId xmlns:a16="http://schemas.microsoft.com/office/drawing/2014/main" id="{7456B687-8C46-0E44-9625-458A8BEECDE0}"/>
                </a:ext>
              </a:extLst>
            </p:cNvPr>
            <p:cNvSpPr/>
            <p:nvPr/>
          </p:nvSpPr>
          <p:spPr>
            <a:xfrm>
              <a:off x="5894280" y="5956920"/>
              <a:ext cx="1870919" cy="219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Délai de livraison</a:t>
              </a:r>
            </a:p>
          </p:txBody>
        </p:sp>
        <p:sp>
          <p:nvSpPr>
            <p:cNvPr id="12" name="Cercle">
              <a:extLst>
                <a:ext uri="{FF2B5EF4-FFF2-40B4-BE49-F238E27FC236}">
                  <a16:creationId xmlns:a16="http://schemas.microsoft.com/office/drawing/2014/main" id="{199CC16A-45DD-2340-AE0E-6208C735E5B2}"/>
                </a:ext>
              </a:extLst>
            </p:cNvPr>
            <p:cNvSpPr/>
            <p:nvPr/>
          </p:nvSpPr>
          <p:spPr>
            <a:xfrm>
              <a:off x="3893760" y="4037039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3" name="Valeur technique -Service après-vente et assistance technique">
              <a:extLst>
                <a:ext uri="{FF2B5EF4-FFF2-40B4-BE49-F238E27FC236}">
                  <a16:creationId xmlns:a16="http://schemas.microsoft.com/office/drawing/2014/main" id="{21E82E16-2E3E-9042-99F2-98830B4AD67C}"/>
                </a:ext>
              </a:extLst>
            </p:cNvPr>
            <p:cNvSpPr/>
            <p:nvPr/>
          </p:nvSpPr>
          <p:spPr>
            <a:xfrm>
              <a:off x="2185920" y="5628600"/>
              <a:ext cx="1870919" cy="87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Valeur technique -Service après-vente et assistance technique</a:t>
              </a:r>
            </a:p>
          </p:txBody>
        </p:sp>
        <p:sp>
          <p:nvSpPr>
            <p:cNvPr id="14" name="Cercle">
              <a:extLst>
                <a:ext uri="{FF2B5EF4-FFF2-40B4-BE49-F238E27FC236}">
                  <a16:creationId xmlns:a16="http://schemas.microsoft.com/office/drawing/2014/main" id="{B0F9B10E-D14C-1547-96D2-0A0D86B23A05}"/>
                </a:ext>
              </a:extLst>
            </p:cNvPr>
            <p:cNvSpPr/>
            <p:nvPr/>
          </p:nvSpPr>
          <p:spPr>
            <a:xfrm>
              <a:off x="3562200" y="3621240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5" name="Méthodologie organisationnelle -Qualité et expérience du personnel">
              <a:extLst>
                <a:ext uri="{FF2B5EF4-FFF2-40B4-BE49-F238E27FC236}">
                  <a16:creationId xmlns:a16="http://schemas.microsoft.com/office/drawing/2014/main" id="{A880DC55-09F2-D642-90D4-D1F28E6E03D0}"/>
                </a:ext>
              </a:extLst>
            </p:cNvPr>
            <p:cNvSpPr/>
            <p:nvPr/>
          </p:nvSpPr>
          <p:spPr>
            <a:xfrm>
              <a:off x="1632240" y="3958200"/>
              <a:ext cx="1734840" cy="10947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Méthodologie organisationnelle -Qualité et expérience du personnel</a:t>
              </a:r>
            </a:p>
          </p:txBody>
        </p:sp>
        <p:sp>
          <p:nvSpPr>
            <p:cNvPr id="16" name="Cercle">
              <a:extLst>
                <a:ext uri="{FF2B5EF4-FFF2-40B4-BE49-F238E27FC236}">
                  <a16:creationId xmlns:a16="http://schemas.microsoft.com/office/drawing/2014/main" id="{00C42F48-FA01-314D-9E6C-AEDB1AC35982}"/>
                </a:ext>
              </a:extLst>
            </p:cNvPr>
            <p:cNvSpPr/>
            <p:nvPr/>
          </p:nvSpPr>
          <p:spPr>
            <a:xfrm>
              <a:off x="3679920" y="3103199"/>
              <a:ext cx="1632600" cy="1632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>
                <a:alpha val="50000"/>
              </a:srgbClr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7" name="Caractéristiques environnementales">
              <a:extLst>
                <a:ext uri="{FF2B5EF4-FFF2-40B4-BE49-F238E27FC236}">
                  <a16:creationId xmlns:a16="http://schemas.microsoft.com/office/drawing/2014/main" id="{BFAF6B51-8A12-604E-BB31-CBAD8EDF4385}"/>
                </a:ext>
              </a:extLst>
            </p:cNvPr>
            <p:cNvSpPr/>
            <p:nvPr/>
          </p:nvSpPr>
          <p:spPr>
            <a:xfrm>
              <a:off x="1709640" y="2881080"/>
              <a:ext cx="1768680" cy="4381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0" tIns="0" rIns="0" bIns="0" anchor="ctr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Caractéristiques environnementales</a:t>
              </a:r>
            </a:p>
          </p:txBody>
        </p:sp>
      </p:grp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E3B21E3-AD53-C74F-A782-29DF5DA9AC43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89DBA93-51E2-B788-E485-7BDEE2361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31A7A-DEE5-F349-B606-C8AE28FDE0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BE" dirty="0"/>
              <a:t>F. Attribution et sélection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B3CCE7-67BF-B145-880D-729C75AD14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59" y="1455839"/>
            <a:ext cx="9752715" cy="474121"/>
          </a:xfrm>
        </p:spPr>
        <p:txBody>
          <a:bodyPr/>
          <a:lstStyle/>
          <a:p>
            <a:pPr marL="342900" lvl="0" indent="-34290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Ø"/>
            </a:pPr>
            <a:r>
              <a:rPr lang="fr-BE" sz="2400" b="1" u="sng" dirty="0"/>
              <a:t>Comment? Sélection qualitative</a:t>
            </a:r>
            <a:endParaRPr lang="fr-BE" sz="2000" b="1" u="sng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Situation personnelle ou capacités des opérateurs économiques</a:t>
            </a:r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Critères de sélection qualitative</a:t>
            </a:r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r>
              <a:rPr lang="fr-BE" sz="2000" dirty="0"/>
              <a:t>Causes d’exclusion 		</a:t>
            </a:r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r>
              <a:rPr lang="fr-BE" sz="2000" dirty="0"/>
              <a:t>Critères de capacité économique et financière</a:t>
            </a:r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r>
              <a:rPr lang="fr-BE" sz="2000" dirty="0"/>
              <a:t>Critères de capacité technique</a:t>
            </a:r>
            <a:endParaRPr lang="fr-BE" sz="2400" dirty="0"/>
          </a:p>
          <a:p>
            <a:pPr marL="342900" indent="-34290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itchFamily="2" charset="2"/>
              <a:buChar char="Ø"/>
            </a:pPr>
            <a:r>
              <a:rPr lang="fr-BE" sz="2400" b="1" u="sng" dirty="0">
                <a:solidFill>
                  <a:srgbClr val="000000"/>
                </a:solidFill>
                <a:latin typeface="Trebuchet MS" panose="020B0703020202090204" pitchFamily="34" charset="0"/>
                <a:ea typeface="Calibri" pitchFamily="2"/>
                <a:cs typeface="Calibri" pitchFamily="2"/>
              </a:rPr>
              <a:t>Comment? Attribution</a:t>
            </a: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Ouverture des offres et signature de l’unique offre</a:t>
            </a:r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Prix anormaux et irrégularités</a:t>
            </a:r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Comparaison des offres</a:t>
            </a:r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Conclusion du marché</a:t>
            </a:r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400" dirty="0"/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endParaRPr lang="fr-BE" sz="2400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44F7EEF7-D54C-3343-94EF-31608023DDA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8AB032-B722-672D-355F-603F121F2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33109"/>
      </p:ext>
    </p:extLst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31A7A-DEE5-F349-B606-C8AE28FDE0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1333620"/>
          </a:xfrm>
        </p:spPr>
        <p:txBody>
          <a:bodyPr/>
          <a:lstStyle/>
          <a:p>
            <a:r>
              <a:rPr lang="fr-BE" dirty="0"/>
              <a:t>G. Montant du marché</a:t>
            </a:r>
            <a:r>
              <a:rPr lang="fr-FR" dirty="0"/>
              <a:t> estimé inférieur à 30.000 € HTVA</a:t>
            </a:r>
            <a:r>
              <a:rPr lang="fr-FR" sz="3200" dirty="0"/>
              <a:t>(=Marché de faible montant)</a:t>
            </a:r>
            <a:br>
              <a:rPr lang="fr-FR" sz="3200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B3CCE7-67BF-B145-880D-729C75AD14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59" y="1943100"/>
            <a:ext cx="9752715" cy="4743449"/>
          </a:xfrm>
        </p:spPr>
        <p:txBody>
          <a:bodyPr/>
          <a:lstStyle/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dirty="0"/>
              <a:t>Bon de commande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Pas de sélection qualitative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Pas d’offre formalisée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Pas d’application de AR 14 janvier 2013 (</a:t>
            </a:r>
            <a:r>
              <a:rPr lang="fr-FR" sz="2400" i="1" dirty="0"/>
              <a:t>sauf si rendu obligatoire</a:t>
            </a:r>
            <a:r>
              <a:rPr lang="fr-FR" sz="2400" dirty="0"/>
              <a:t>)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Pas de déclaration de créance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Paiement dans les 30 jours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Avance autorisée</a:t>
            </a:r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400" dirty="0"/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endParaRPr lang="fr-BE" sz="2400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44F7EEF7-D54C-3343-94EF-31608023DDA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5A36A8D-B995-2253-EBCE-593E37804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31A7A-DEE5-F349-B606-C8AE28FDE0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1333620"/>
          </a:xfrm>
        </p:spPr>
        <p:txBody>
          <a:bodyPr/>
          <a:lstStyle/>
          <a:p>
            <a:r>
              <a:rPr lang="fr-BE" dirty="0"/>
              <a:t>G. </a:t>
            </a:r>
            <a:r>
              <a:rPr lang="fr-FR" dirty="0"/>
              <a:t>Montant estimé du marché se situe entre 30.000€ HTVA et 140.000 € HTVA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B3CCE7-67BF-B145-880D-729C75AD14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862077"/>
            <a:ext cx="9752715" cy="4743449"/>
          </a:xfrm>
        </p:spPr>
        <p:txBody>
          <a:bodyPr/>
          <a:lstStyle/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b="1" dirty="0"/>
              <a:t>CSC obligatoire</a:t>
            </a:r>
          </a:p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dirty="0"/>
              <a:t>Pas de publicité nécessaire (=procédure négociée sans publication préalable)</a:t>
            </a:r>
          </a:p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b="1" dirty="0"/>
              <a:t>Offre doit contenir certains éléments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Négociation sans formalisme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Pas de sélection qualitative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b="1" dirty="0"/>
              <a:t>AR 14 janvier 2013 applicable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b="1" dirty="0"/>
              <a:t>Vérification de la déclaration de créance dans les 30 jours et Paiement dans les 30 jours de la vérification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endParaRPr lang="fr-FR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400" dirty="0"/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endParaRPr lang="fr-BE" sz="2400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44F7EEF7-D54C-3343-94EF-31608023DDA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07A7DAB-14DB-3E22-60ED-63675B299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267372"/>
      </p:ext>
    </p:extLst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31A7A-DEE5-F349-B606-C8AE28FDE0D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1333620"/>
          </a:xfrm>
        </p:spPr>
        <p:txBody>
          <a:bodyPr/>
          <a:lstStyle/>
          <a:p>
            <a:r>
              <a:rPr lang="fr-BE" dirty="0"/>
              <a:t>G. </a:t>
            </a:r>
            <a:r>
              <a:rPr lang="fr-FR" dirty="0"/>
              <a:t>Montant estimé du marché se situe </a:t>
            </a:r>
            <a:r>
              <a:rPr lang="fr-FR"/>
              <a:t>entre 140.000 </a:t>
            </a:r>
            <a:r>
              <a:rPr lang="fr-FR" dirty="0"/>
              <a:t>€ HTVA et 215.000 € HTVA</a:t>
            </a:r>
            <a:br>
              <a:rPr lang="fr-FR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B3CCE7-67BF-B145-880D-729C75AD14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862077"/>
            <a:ext cx="9752715" cy="4743449"/>
          </a:xfrm>
        </p:spPr>
        <p:txBody>
          <a:bodyPr/>
          <a:lstStyle/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dirty="0"/>
              <a:t>CSC obligatoire</a:t>
            </a:r>
          </a:p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b="1" dirty="0"/>
              <a:t>Publicité mais pas au niveau européen</a:t>
            </a:r>
          </a:p>
          <a:p>
            <a:pPr marL="342900" indent="-342900">
              <a:buClr>
                <a:srgbClr val="92D050"/>
              </a:buClr>
              <a:buFont typeface="Wingdings" pitchFamily="2" charset="2"/>
              <a:buChar char="ü"/>
            </a:pPr>
            <a:r>
              <a:rPr lang="fr-FR" sz="2400" dirty="0"/>
              <a:t>Offre doit contenir certains éléments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Si Négociation, sans formalisme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Sélection qualitative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AR 14 janvier 2013 applicable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r>
              <a:rPr lang="fr-FR" sz="2400" dirty="0"/>
              <a:t>Vérification de la déclaration de créance dans les 30 jours et Paiement dans les 30 jours de la vérification</a:t>
            </a:r>
          </a:p>
          <a:p>
            <a:pPr marL="342900" indent="-342900">
              <a:buClr>
                <a:srgbClr val="92D050"/>
              </a:buClr>
              <a:buSzPct val="50000"/>
              <a:buFont typeface="Wingdings" pitchFamily="2" charset="2"/>
              <a:buChar char="ü"/>
            </a:pPr>
            <a:endParaRPr lang="fr-FR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endParaRPr lang="fr-BE" sz="2400" dirty="0"/>
          </a:p>
          <a:p>
            <a:pPr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400" dirty="0"/>
          </a:p>
          <a:p>
            <a:pPr lvl="1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endParaRPr lang="fr-BE" sz="2400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44F7EEF7-D54C-3343-94EF-31608023DDA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C7F69A5-90B5-B447-FC63-DEC72FD19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07779"/>
      </p:ext>
    </p:extLst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5C3FF-FA00-E94E-B75B-C6FDA58385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BE" dirty="0"/>
              <a:t>H. Exécution </a:t>
            </a:r>
            <a:r>
              <a:rPr lang="fr-BE" sz="2000" dirty="0"/>
              <a:t>(Points d’attention)</a:t>
            </a:r>
            <a:br>
              <a:rPr lang="fr-BE" b="1" u="sng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9CB3C1-D686-0E47-83AC-0567042B696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331089"/>
            <a:ext cx="8596440" cy="4800852"/>
          </a:xfrm>
        </p:spPr>
        <p:txBody>
          <a:bodyPr/>
          <a:lstStyle/>
          <a:p>
            <a:pPr marL="342900" lvl="0" indent="-34290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 pitchFamily="2" charset="2"/>
              <a:buChar char="Þ"/>
            </a:pPr>
            <a:r>
              <a:rPr lang="fr-BE" sz="2400" dirty="0"/>
              <a:t>Droits intellectuels</a:t>
            </a:r>
          </a:p>
          <a:p>
            <a:pPr marL="342900" lvl="0" indent="-34290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 pitchFamily="2" charset="2"/>
              <a:buChar char="Þ"/>
            </a:pPr>
            <a:r>
              <a:rPr lang="fr-BE" sz="2400" dirty="0"/>
              <a:t>Sous-traitance</a:t>
            </a:r>
          </a:p>
          <a:p>
            <a:pPr marL="342900" lvl="0" indent="-34290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 pitchFamily="2" charset="2"/>
              <a:buChar char="Þ"/>
            </a:pPr>
            <a:r>
              <a:rPr lang="fr-BE" sz="2400" dirty="0"/>
              <a:t>Enoncé des prix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 Réception technique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 Modifications unilatérales du marché et avenants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 Paiement, avances,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 Amendes et actions en cas de défaut d’exécution (retards et interruption)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400" dirty="0"/>
              <a:t> Fin du contrat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8DF86E15-CBB6-0347-9438-F229574F30E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0B486F-8A6C-2CA2-7D6E-3E7881C03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ECD6B-F3C5-3042-8D76-78C0DC0608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fr-BE" b="1" dirty="0"/>
              <a:t>Objectifs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50DCF-EF28-9848-9890-B94CB40BA6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455839"/>
            <a:ext cx="8596440" cy="4584960"/>
          </a:xfrm>
        </p:spPr>
        <p:txBody>
          <a:bodyPr/>
          <a:lstStyle/>
          <a:p>
            <a:pPr algn="just">
              <a:buClr>
                <a:schemeClr val="accent6"/>
              </a:buClr>
              <a:buFont typeface="Wingdings" charset="2"/>
              <a:buChar char="ü"/>
            </a:pPr>
            <a:r>
              <a:rPr lang="fr-FR" sz="2800" dirty="0"/>
              <a:t>Comprendre la logique et l’utilité d’un marché public de faible montant en fonction de ses besoins</a:t>
            </a:r>
          </a:p>
          <a:p>
            <a:pPr algn="just">
              <a:buClr>
                <a:schemeClr val="accent6"/>
              </a:buClr>
              <a:buFont typeface="Wingdings" charset="2"/>
              <a:buChar char="ü"/>
            </a:pPr>
            <a:r>
              <a:rPr lang="fr-FR" sz="2800" dirty="0"/>
              <a:t>Utiliser le vocabulaire technique</a:t>
            </a:r>
          </a:p>
          <a:p>
            <a:pPr algn="just">
              <a:buClr>
                <a:schemeClr val="accent6"/>
              </a:buClr>
              <a:buFont typeface="Wingdings" charset="2"/>
              <a:buChar char="ü"/>
            </a:pPr>
            <a:r>
              <a:rPr lang="fr-FR" sz="2800" dirty="0"/>
              <a:t>Trouver l’information utile dans la réglementation</a:t>
            </a:r>
          </a:p>
          <a:p>
            <a:pPr algn="just">
              <a:buClr>
                <a:schemeClr val="accent6"/>
              </a:buClr>
              <a:buFont typeface="Wingdings" charset="2"/>
              <a:buChar char="ü"/>
            </a:pPr>
            <a:r>
              <a:rPr lang="fr-FR" sz="2800" dirty="0"/>
              <a:t>Réaliser un marché public en tant que pouvoir adjudicateur </a:t>
            </a:r>
            <a:r>
              <a:rPr lang="fr-FR" sz="2400" dirty="0"/>
              <a:t>(</a:t>
            </a:r>
            <a:r>
              <a:rPr lang="fr-BE" sz="2400" dirty="0"/>
              <a:t>demander une offre, sélectionner les prestataires et attribuer le marché, exécuter le marché conformément à ce qui a été conclu</a:t>
            </a:r>
            <a:r>
              <a:rPr lang="fr-FR" sz="2400" dirty="0"/>
              <a:t>, …)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BAB5DF8A-7636-6740-B111-621307511108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7B6756-8D51-CD04-624E-70A368024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8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2C6C3A-C3C7-FF4D-BD6F-C62968D6BE5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934920"/>
          </a:xfrm>
        </p:spPr>
        <p:txBody>
          <a:bodyPr/>
          <a:lstStyle/>
          <a:p>
            <a:pPr lvl="0"/>
            <a:r>
              <a:rPr lang="fr-BE" b="1" dirty="0"/>
              <a:t>I. Etapes d’un marché</a:t>
            </a:r>
          </a:p>
        </p:txBody>
      </p:sp>
      <p:grpSp>
        <p:nvGrpSpPr>
          <p:cNvPr id="3" name="Espace réservé du contenu 6">
            <a:extLst>
              <a:ext uri="{FF2B5EF4-FFF2-40B4-BE49-F238E27FC236}">
                <a16:creationId xmlns:a16="http://schemas.microsoft.com/office/drawing/2014/main" id="{C9C37087-BF87-0B44-AF93-5C6160597988}"/>
              </a:ext>
            </a:extLst>
          </p:cNvPr>
          <p:cNvGrpSpPr/>
          <p:nvPr/>
        </p:nvGrpSpPr>
        <p:grpSpPr>
          <a:xfrm>
            <a:off x="677160" y="2390040"/>
            <a:ext cx="8596440" cy="3060000"/>
            <a:chOff x="677160" y="2390040"/>
            <a:chExt cx="8596440" cy="3060000"/>
          </a:xfrm>
        </p:grpSpPr>
        <p:sp>
          <p:nvSpPr>
            <p:cNvPr id="4" name="Figure">
              <a:extLst>
                <a:ext uri="{FF2B5EF4-FFF2-40B4-BE49-F238E27FC236}">
                  <a16:creationId xmlns:a16="http://schemas.microsoft.com/office/drawing/2014/main" id="{E515F9CE-19C1-5143-B182-2F5DD36E3511}"/>
                </a:ext>
              </a:extLst>
            </p:cNvPr>
            <p:cNvSpPr/>
            <p:nvPr/>
          </p:nvSpPr>
          <p:spPr>
            <a:xfrm>
              <a:off x="677160" y="3324959"/>
              <a:ext cx="8596440" cy="1551960"/>
            </a:xfrm>
            <a:custGeom>
              <a:avLst/>
              <a:gdLst>
                <a:gd name="f0" fmla="val 0"/>
                <a:gd name="f1" fmla="val 21600"/>
                <a:gd name="f2" fmla="val 5400"/>
                <a:gd name="f3" fmla="val 19650"/>
                <a:gd name="f4" fmla="val 10800"/>
                <a:gd name="f5" fmla="val 16200"/>
                <a:gd name="f6" fmla="val 975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2"/>
                  </a:moveTo>
                  <a:lnTo>
                    <a:pt x="f3" y="f2"/>
                  </a:lnTo>
                  <a:lnTo>
                    <a:pt x="f3" y="f0"/>
                  </a:lnTo>
                  <a:lnTo>
                    <a:pt x="f1" y="f4"/>
                  </a:lnTo>
                  <a:lnTo>
                    <a:pt x="f3" y="f1"/>
                  </a:lnTo>
                  <a:lnTo>
                    <a:pt x="f3" y="f5"/>
                  </a:lnTo>
                  <a:lnTo>
                    <a:pt x="f0" y="f5"/>
                  </a:lnTo>
                  <a:lnTo>
                    <a:pt x="f6" y="f4"/>
                  </a:lnTo>
                  <a:close/>
                </a:path>
              </a:pathLst>
            </a:custGeom>
            <a:solidFill>
              <a:srgbClr val="DBE9CB"/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5" name="Objet du marché et estimation">
              <a:extLst>
                <a:ext uri="{FF2B5EF4-FFF2-40B4-BE49-F238E27FC236}">
                  <a16:creationId xmlns:a16="http://schemas.microsoft.com/office/drawing/2014/main" id="{12880AB9-EFEE-3C43-B609-655E737A6DA5}"/>
                </a:ext>
              </a:extLst>
            </p:cNvPr>
            <p:cNvSpPr/>
            <p:nvPr/>
          </p:nvSpPr>
          <p:spPr>
            <a:xfrm>
              <a:off x="681120" y="2828160"/>
              <a:ext cx="1412640" cy="884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113760" tIns="113760" rIns="113760" bIns="113760" anchor="b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Objet du marché et estimation</a:t>
              </a:r>
            </a:p>
          </p:txBody>
        </p:sp>
        <p:sp>
          <p:nvSpPr>
            <p:cNvPr id="6" name="Cercle">
              <a:extLst>
                <a:ext uri="{FF2B5EF4-FFF2-40B4-BE49-F238E27FC236}">
                  <a16:creationId xmlns:a16="http://schemas.microsoft.com/office/drawing/2014/main" id="{A7D32EA3-1729-A54E-86FA-1D44C2F40815}"/>
                </a:ext>
              </a:extLst>
            </p:cNvPr>
            <p:cNvSpPr/>
            <p:nvPr/>
          </p:nvSpPr>
          <p:spPr>
            <a:xfrm>
              <a:off x="1193399" y="3907080"/>
              <a:ext cx="387720" cy="3877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/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7" name="Choix de la procédure">
              <a:extLst>
                <a:ext uri="{FF2B5EF4-FFF2-40B4-BE49-F238E27FC236}">
                  <a16:creationId xmlns:a16="http://schemas.microsoft.com/office/drawing/2014/main" id="{A913E0E3-5F4F-1047-B332-AFD118CDC697}"/>
                </a:ext>
              </a:extLst>
            </p:cNvPr>
            <p:cNvSpPr/>
            <p:nvPr/>
          </p:nvSpPr>
          <p:spPr>
            <a:xfrm>
              <a:off x="2164680" y="4489200"/>
              <a:ext cx="1412640" cy="665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113760" tIns="113760" rIns="113760" bIns="113760" anchor="t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Choix de la procédure</a:t>
              </a:r>
            </a:p>
          </p:txBody>
        </p:sp>
        <p:sp>
          <p:nvSpPr>
            <p:cNvPr id="8" name="Cercle">
              <a:extLst>
                <a:ext uri="{FF2B5EF4-FFF2-40B4-BE49-F238E27FC236}">
                  <a16:creationId xmlns:a16="http://schemas.microsoft.com/office/drawing/2014/main" id="{CC838A6E-552C-0447-AE4C-675E3A18CD5C}"/>
                </a:ext>
              </a:extLst>
            </p:cNvPr>
            <p:cNvSpPr/>
            <p:nvPr/>
          </p:nvSpPr>
          <p:spPr>
            <a:xfrm>
              <a:off x="2676960" y="3907080"/>
              <a:ext cx="387720" cy="3877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/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9" name="Documents de marché (Cahier spécial des charges)">
              <a:extLst>
                <a:ext uri="{FF2B5EF4-FFF2-40B4-BE49-F238E27FC236}">
                  <a16:creationId xmlns:a16="http://schemas.microsoft.com/office/drawing/2014/main" id="{BBF3F6FE-C14A-BA47-A27C-B964923994FA}"/>
                </a:ext>
              </a:extLst>
            </p:cNvPr>
            <p:cNvSpPr/>
            <p:nvPr/>
          </p:nvSpPr>
          <p:spPr>
            <a:xfrm>
              <a:off x="3648239" y="2390040"/>
              <a:ext cx="1412640" cy="1322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113760" tIns="113760" rIns="113760" bIns="113760" anchor="b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Documents de marché (Cahier spécial des charges)</a:t>
              </a:r>
            </a:p>
          </p:txBody>
        </p:sp>
        <p:sp>
          <p:nvSpPr>
            <p:cNvPr id="10" name="Cercle">
              <a:extLst>
                <a:ext uri="{FF2B5EF4-FFF2-40B4-BE49-F238E27FC236}">
                  <a16:creationId xmlns:a16="http://schemas.microsoft.com/office/drawing/2014/main" id="{D40BD0DE-9F74-8B4B-9D5F-243FF3950599}"/>
                </a:ext>
              </a:extLst>
            </p:cNvPr>
            <p:cNvSpPr/>
            <p:nvPr/>
          </p:nvSpPr>
          <p:spPr>
            <a:xfrm>
              <a:off x="4160520" y="3907080"/>
              <a:ext cx="387720" cy="3877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/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1" name="Sélection et Attribution…">
              <a:extLst>
                <a:ext uri="{FF2B5EF4-FFF2-40B4-BE49-F238E27FC236}">
                  <a16:creationId xmlns:a16="http://schemas.microsoft.com/office/drawing/2014/main" id="{7BC47565-CED6-6B44-AAA5-8D435BCDF6C7}"/>
                </a:ext>
              </a:extLst>
            </p:cNvPr>
            <p:cNvSpPr/>
            <p:nvPr/>
          </p:nvSpPr>
          <p:spPr>
            <a:xfrm>
              <a:off x="5131800" y="4489200"/>
              <a:ext cx="1794960" cy="9608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113760" tIns="113760" rIns="113760" bIns="113760" anchor="t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Sélection et Attribution</a:t>
              </a:r>
            </a:p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(+ négociation)</a:t>
              </a:r>
            </a:p>
          </p:txBody>
        </p:sp>
        <p:sp>
          <p:nvSpPr>
            <p:cNvPr id="12" name="Cercle">
              <a:extLst>
                <a:ext uri="{FF2B5EF4-FFF2-40B4-BE49-F238E27FC236}">
                  <a16:creationId xmlns:a16="http://schemas.microsoft.com/office/drawing/2014/main" id="{3182224B-470D-0245-8B2B-870BE9D98272}"/>
                </a:ext>
              </a:extLst>
            </p:cNvPr>
            <p:cNvSpPr/>
            <p:nvPr/>
          </p:nvSpPr>
          <p:spPr>
            <a:xfrm>
              <a:off x="5835240" y="3907080"/>
              <a:ext cx="387720" cy="3877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/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sp>
          <p:nvSpPr>
            <p:cNvPr id="13" name="Information-Notification-Exécution">
              <a:extLst>
                <a:ext uri="{FF2B5EF4-FFF2-40B4-BE49-F238E27FC236}">
                  <a16:creationId xmlns:a16="http://schemas.microsoft.com/office/drawing/2014/main" id="{B783A707-FE27-314D-90D4-9E409604CAD2}"/>
                </a:ext>
              </a:extLst>
            </p:cNvPr>
            <p:cNvSpPr/>
            <p:nvPr/>
          </p:nvSpPr>
          <p:spPr>
            <a:xfrm>
              <a:off x="6997680" y="2828160"/>
              <a:ext cx="1412640" cy="884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113760" tIns="113760" rIns="113760" bIns="113760" anchor="b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90000"/>
                </a:lnSpc>
                <a:spcBef>
                  <a:spcPts val="601"/>
                </a:spcBef>
                <a:spcAft>
                  <a:spcPts val="0"/>
                </a:spcAft>
                <a:buNone/>
                <a:tabLst/>
                <a:defRPr sz="1800"/>
              </a:pPr>
              <a:r>
                <a:rPr lang="fr-BE" sz="1600" b="0" i="0" u="none" strike="noStrike" kern="1200" spc="0">
                  <a:ln>
                    <a:noFill/>
                  </a:ln>
                  <a:solidFill>
                    <a:srgbClr val="404040"/>
                  </a:solidFill>
                  <a:latin typeface="Arial" pitchFamily="18"/>
                  <a:ea typeface="SimSun" pitchFamily="2"/>
                  <a:cs typeface="Lucida Sans" pitchFamily="2"/>
                </a:rPr>
                <a:t>Information-Notification-Exécution</a:t>
              </a:r>
            </a:p>
          </p:txBody>
        </p:sp>
        <p:sp>
          <p:nvSpPr>
            <p:cNvPr id="14" name="Cercle">
              <a:extLst>
                <a:ext uri="{FF2B5EF4-FFF2-40B4-BE49-F238E27FC236}">
                  <a16:creationId xmlns:a16="http://schemas.microsoft.com/office/drawing/2014/main" id="{580B5028-FE72-084E-9039-EEAC23DDE3FF}"/>
                </a:ext>
              </a:extLst>
            </p:cNvPr>
            <p:cNvSpPr/>
            <p:nvPr/>
          </p:nvSpPr>
          <p:spPr>
            <a:xfrm>
              <a:off x="7510319" y="3907080"/>
              <a:ext cx="387720" cy="3877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0C226"/>
            </a:solidFill>
            <a:ln w="1908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45720" tIns="45720" rIns="45720" bIns="45720" anchor="t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</p:grpSp>
      <p:sp>
        <p:nvSpPr>
          <p:cNvPr id="15" name="ZoneTexte 7">
            <a:extLst>
              <a:ext uri="{FF2B5EF4-FFF2-40B4-BE49-F238E27FC236}">
                <a16:creationId xmlns:a16="http://schemas.microsoft.com/office/drawing/2014/main" id="{DD1EA475-5614-9F4A-B353-FA7829E652DF}"/>
              </a:ext>
            </a:extLst>
          </p:cNvPr>
          <p:cNvSpPr/>
          <p:nvPr/>
        </p:nvSpPr>
        <p:spPr>
          <a:xfrm>
            <a:off x="722880" y="1667880"/>
            <a:ext cx="576468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20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Calibri" pitchFamily="2"/>
                <a:cs typeface="Calibri" pitchFamily="2"/>
              </a:rPr>
              <a:t>Etapes d’un marché public</a:t>
            </a: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95A65BE-1F5F-FA46-BCAD-81D7CCCA692B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 2022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8370224C-206D-49E3-D477-A86143F33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2C6C3A-C3C7-FF4D-BD6F-C62968D6BE5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934920"/>
          </a:xfrm>
        </p:spPr>
        <p:txBody>
          <a:bodyPr/>
          <a:lstStyle/>
          <a:p>
            <a:r>
              <a:rPr lang="fr-FR" u="sng" dirty="0"/>
              <a:t>Sites relais:</a:t>
            </a:r>
            <a:br>
              <a:rPr lang="fr-FR" u="sng" dirty="0"/>
            </a:br>
            <a:br>
              <a:rPr lang="fr-FR" u="sng" dirty="0"/>
            </a:br>
            <a:r>
              <a:rPr lang="fr-FR" sz="2400" u="sng" dirty="0">
                <a:solidFill>
                  <a:schemeClr val="tx1"/>
                </a:solidFill>
                <a:hlinkClick r:id="rId3"/>
              </a:rPr>
              <a:t>moniteur.be</a:t>
            </a:r>
            <a:br>
              <a:rPr lang="fr-FR" sz="2400" u="sng" dirty="0">
                <a:solidFill>
                  <a:schemeClr val="tx1"/>
                </a:solidFill>
              </a:rPr>
            </a:br>
            <a:br>
              <a:rPr lang="fr-FR" sz="2400" u="sng" dirty="0">
                <a:solidFill>
                  <a:schemeClr val="tx1"/>
                </a:solidFill>
              </a:rPr>
            </a:br>
            <a:r>
              <a:rPr lang="fr-FR" sz="2400" u="sng" dirty="0">
                <a:solidFill>
                  <a:schemeClr val="tx1"/>
                </a:solidFill>
                <a:hlinkClick r:id="rId4"/>
              </a:rPr>
              <a:t>publicprocurement.be </a:t>
            </a:r>
            <a:r>
              <a:rPr lang="fr-FR" sz="2400" u="sng" dirty="0">
                <a:solidFill>
                  <a:schemeClr val="tx1"/>
                </a:solidFill>
              </a:rPr>
              <a:t>(fonctionnaires-documents type)</a:t>
            </a:r>
            <a:br>
              <a:rPr lang="fr-FR" sz="2400" u="sng" dirty="0">
                <a:solidFill>
                  <a:schemeClr val="tx1"/>
                </a:solidFill>
              </a:rPr>
            </a:br>
            <a:br>
              <a:rPr lang="fr-FR" sz="2400" u="sng" dirty="0">
                <a:solidFill>
                  <a:schemeClr val="tx1"/>
                </a:solidFill>
              </a:rPr>
            </a:br>
            <a:r>
              <a:rPr lang="fr-FR" sz="2400" u="sng" dirty="0">
                <a:solidFill>
                  <a:schemeClr val="tx1"/>
                </a:solidFill>
                <a:hlinkClick r:id="rId5"/>
              </a:rPr>
              <a:t>marchespublics.wallonie.be</a:t>
            </a:r>
            <a:br>
              <a:rPr lang="fr-FR" sz="2400" u="sng" dirty="0">
                <a:solidFill>
                  <a:schemeClr val="tx1"/>
                </a:solidFill>
              </a:rPr>
            </a:br>
            <a:br>
              <a:rPr lang="fr-FR" sz="2400" u="sng" dirty="0">
                <a:solidFill>
                  <a:schemeClr val="tx1"/>
                </a:solidFill>
              </a:rPr>
            </a:br>
            <a:endParaRPr lang="fr-FR" sz="2400" u="sng" dirty="0">
              <a:solidFill>
                <a:schemeClr val="tx1"/>
              </a:solidFill>
            </a:endParaRP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95A65BE-1F5F-FA46-BCAD-81D7CCCA692B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 2022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A7D6484-2662-99ED-CB36-AC7885758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8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ECD6B-F3C5-3042-8D76-78C0DC0608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fr-BE" b="1" dirty="0"/>
              <a:t>Plan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50DCF-EF28-9848-9890-B94CB40BA6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455838"/>
            <a:ext cx="8596440" cy="5402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fr-FR" sz="2400" dirty="0"/>
              <a:t>Définitions et notions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Fondement légal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Champ d’application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Modes d’attribution (procédures ouverte, restreinte, négociée)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Critères d’attribution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Sélection qualitative et attribution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Montants du marché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Exécution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2400" dirty="0"/>
              <a:t>Etapes du Marché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BAB5DF8A-7636-6740-B111-621307511108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B949FB7-B1E8-1114-FC4B-0C0CA61BC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0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ECD6B-F3C5-3042-8D76-78C0DC0608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fr-BE" b="1" dirty="0"/>
              <a:t>A. Définitions et notions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50DCF-EF28-9848-9890-B94CB40BA6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455839"/>
            <a:ext cx="8596440" cy="4584960"/>
          </a:xfrm>
        </p:spPr>
        <p:txBody>
          <a:bodyPr/>
          <a:lstStyle/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Marché public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Marché conjoint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Centrale d’achat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Accord-cadre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BAB5DF8A-7636-6740-B111-621307511108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63986A6-2B3A-AA8B-33DE-4B2210D13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5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ECD6B-F3C5-3042-8D76-78C0DC0608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fr-BE" b="1" dirty="0"/>
              <a:t>B. Fondement légal et principes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50DCF-EF28-9848-9890-B94CB40BA6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455839"/>
            <a:ext cx="8596440" cy="4584960"/>
          </a:xfrm>
        </p:spPr>
        <p:txBody>
          <a:bodyPr/>
          <a:lstStyle/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800" dirty="0"/>
              <a:t>Législation européenne transposée dans le droit des Etats membres de l’UE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800" i="1" dirty="0"/>
              <a:t>Trois principes</a:t>
            </a:r>
            <a:r>
              <a:rPr lang="fr-BE" sz="2800" dirty="0"/>
              <a:t>: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2800" dirty="0"/>
              <a:t>		- Libre concurrence-Egalité entre  			opérateurs économiques-Transparence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2800" dirty="0"/>
              <a:t>		- Service fait et accepté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2800" dirty="0"/>
              <a:t>		- Forfait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BAB5DF8A-7636-6740-B111-621307511108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193C9E5-889B-5E99-95B0-1A2E75F1E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EBB9B-809D-4E48-A30B-EC7AF85ADA1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BE" dirty="0"/>
              <a:t>C. Champ d’application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AECEB7-CB91-8348-8F10-3CE16D5DFF1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384920"/>
            <a:ext cx="8596440" cy="5059800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r>
              <a:rPr lang="fr-BE" sz="2000" b="1" u="sng" dirty="0"/>
              <a:t>Qui?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500" dirty="0"/>
              <a:t>Etat; Communautés; Régions, communes; associations de ceux-ci ; etc…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500" dirty="0"/>
              <a:t>Organismes d'intérêt public; centres publics d'action sociale; administrations chargées de la gestion du temporel des cultes; etc..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500" dirty="0"/>
              <a:t>Personnes morales de droit privé pour certains de leurs marchés subventionnés par les pouvoirs publics (ex: hôpitaux et universités)</a:t>
            </a:r>
          </a:p>
          <a:p>
            <a:pPr lv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500" dirty="0"/>
              <a:t>Personnes morales de droit privé (ex.: ASBL) qui:</a:t>
            </a:r>
          </a:p>
          <a:p>
            <a:pPr lv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500" dirty="0"/>
              <a:t> 	- ont été créées pour satisfaire spécifiquement des besoins d'intérêt général ayant un 	  	  caractère autre qu'industriel ou commercial, </a:t>
            </a:r>
            <a:r>
              <a:rPr lang="fr-BE" sz="1500" u="sng" dirty="0"/>
              <a:t>et</a:t>
            </a:r>
          </a:p>
          <a:p>
            <a:pPr lv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500" dirty="0"/>
              <a:t>	- sont dotées d'une personnalité juridique (c/ex: association de fait entre voisins), </a:t>
            </a:r>
            <a:r>
              <a:rPr lang="fr-BE" sz="1500" u="sng" dirty="0"/>
              <a:t>et</a:t>
            </a:r>
          </a:p>
          <a:p>
            <a:pPr lv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500" dirty="0"/>
              <a:t>	- dont</a:t>
            </a:r>
          </a:p>
          <a:p>
            <a:pPr lvl="0" indent="868679">
              <a:buNone/>
            </a:pPr>
            <a:r>
              <a:rPr lang="fr-BE" sz="1500" dirty="0"/>
              <a:t>*soit l'activité est financée majoritairement par les  autorités ou organismes 	mentionnés ci-dessus.</a:t>
            </a:r>
          </a:p>
          <a:p>
            <a:pPr lvl="0" indent="868679">
              <a:buNone/>
            </a:pPr>
            <a:r>
              <a:rPr lang="fr-BE" sz="1500" dirty="0"/>
              <a:t>*soit la gestion est soumise à un contrôle de ces autorités ou organismes;</a:t>
            </a:r>
          </a:p>
          <a:p>
            <a:pPr lvl="0" indent="868679">
              <a:buNone/>
            </a:pPr>
            <a:r>
              <a:rPr lang="fr-BE" sz="1500" dirty="0"/>
              <a:t>* soit plus de la moitié des membres de l'organe d'administration, de direction ou 	de surveillance sont désignés par ces autorités ou organismes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31CF57F4-02B6-F740-9F8F-DEE22089D82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E2F0D90-A428-52CB-F100-F06B0B77FE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482CB2-4E9B-4644-98A4-BED96AC2B6C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BE" dirty="0"/>
              <a:t>C. Champ d’application</a:t>
            </a:r>
            <a:br>
              <a:rPr lang="fr-BE" dirty="0"/>
            </a:br>
            <a:endParaRPr lang="fr-BE" dirty="0"/>
          </a:p>
        </p:txBody>
      </p:sp>
      <p:grpSp>
        <p:nvGrpSpPr>
          <p:cNvPr id="3" name="Espace réservé du contenu 7">
            <a:extLst>
              <a:ext uri="{FF2B5EF4-FFF2-40B4-BE49-F238E27FC236}">
                <a16:creationId xmlns:a16="http://schemas.microsoft.com/office/drawing/2014/main" id="{EDB00035-BED6-3C44-99A3-39105E3861AA}"/>
              </a:ext>
            </a:extLst>
          </p:cNvPr>
          <p:cNvGrpSpPr/>
          <p:nvPr/>
        </p:nvGrpSpPr>
        <p:grpSpPr>
          <a:xfrm>
            <a:off x="678600" y="2351520"/>
            <a:ext cx="8593559" cy="1915919"/>
            <a:chOff x="678600" y="2351520"/>
            <a:chExt cx="8593559" cy="1915919"/>
          </a:xfrm>
        </p:grpSpPr>
        <p:grpSp>
          <p:nvGrpSpPr>
            <p:cNvPr id="4" name="Groupe">
              <a:extLst>
                <a:ext uri="{FF2B5EF4-FFF2-40B4-BE49-F238E27FC236}">
                  <a16:creationId xmlns:a16="http://schemas.microsoft.com/office/drawing/2014/main" id="{CB575AE4-EF20-0B42-96C8-E4BDAE986C3F}"/>
                </a:ext>
              </a:extLst>
            </p:cNvPr>
            <p:cNvGrpSpPr/>
            <p:nvPr/>
          </p:nvGrpSpPr>
          <p:grpSpPr>
            <a:xfrm>
              <a:off x="678600" y="2351520"/>
              <a:ext cx="1915919" cy="1915919"/>
              <a:chOff x="678600" y="2351520"/>
              <a:chExt cx="1915919" cy="1915919"/>
            </a:xfrm>
          </p:grpSpPr>
          <p:sp>
            <p:nvSpPr>
              <p:cNvPr id="5" name="Cercle">
                <a:extLst>
                  <a:ext uri="{FF2B5EF4-FFF2-40B4-BE49-F238E27FC236}">
                    <a16:creationId xmlns:a16="http://schemas.microsoft.com/office/drawing/2014/main" id="{C2886914-ED01-9645-BDCE-C2794E81B7DF}"/>
                  </a:ext>
                </a:extLst>
              </p:cNvPr>
              <p:cNvSpPr/>
              <p:nvPr/>
            </p:nvSpPr>
            <p:spPr>
              <a:xfrm>
                <a:off x="678600" y="2351520"/>
                <a:ext cx="1915919" cy="1915919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6" name="Pouvoir adjudicateur">
                <a:extLst>
                  <a:ext uri="{FF2B5EF4-FFF2-40B4-BE49-F238E27FC236}">
                    <a16:creationId xmlns:a16="http://schemas.microsoft.com/office/drawing/2014/main" id="{073A4838-DF05-DA4B-ABF7-67A63E428610}"/>
                  </a:ext>
                </a:extLst>
              </p:cNvPr>
              <p:cNvSpPr/>
              <p:nvPr/>
            </p:nvSpPr>
            <p:spPr>
              <a:xfrm>
                <a:off x="959400" y="3070079"/>
                <a:ext cx="1354680" cy="4784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20160" tIns="20160" rIns="20160" bIns="2016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601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16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Pouvoir adjudicateur</a:t>
                </a:r>
              </a:p>
            </p:txBody>
          </p:sp>
        </p:grpSp>
        <p:sp>
          <p:nvSpPr>
            <p:cNvPr id="7" name="Figure">
              <a:extLst>
                <a:ext uri="{FF2B5EF4-FFF2-40B4-BE49-F238E27FC236}">
                  <a16:creationId xmlns:a16="http://schemas.microsoft.com/office/drawing/2014/main" id="{4B1B7987-32FD-B046-B2A5-D0ECA93DC862}"/>
                </a:ext>
              </a:extLst>
            </p:cNvPr>
            <p:cNvSpPr/>
            <p:nvPr/>
          </p:nvSpPr>
          <p:spPr>
            <a:xfrm>
              <a:off x="2898000" y="2901240"/>
              <a:ext cx="816480" cy="816480"/>
            </a:xfrm>
            <a:custGeom>
              <a:avLst/>
              <a:gdLst>
                <a:gd name="f0" fmla="val 0"/>
                <a:gd name="f1" fmla="val 21600"/>
                <a:gd name="f2" fmla="val 7344"/>
                <a:gd name="f3" fmla="val 14256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2"/>
                  </a:moveTo>
                  <a:lnTo>
                    <a:pt x="f2" y="f2"/>
                  </a:lnTo>
                  <a:lnTo>
                    <a:pt x="f2" y="f0"/>
                  </a:lnTo>
                  <a:lnTo>
                    <a:pt x="f3" y="f0"/>
                  </a:lnTo>
                  <a:lnTo>
                    <a:pt x="f3" y="f2"/>
                  </a:lnTo>
                  <a:lnTo>
                    <a:pt x="f1" y="f2"/>
                  </a:lnTo>
                  <a:lnTo>
                    <a:pt x="f1" y="f3"/>
                  </a:lnTo>
                  <a:lnTo>
                    <a:pt x="f3" y="f3"/>
                  </a:lnTo>
                  <a:lnTo>
                    <a:pt x="f3" y="f1"/>
                  </a:lnTo>
                  <a:lnTo>
                    <a:pt x="f2" y="f1"/>
                  </a:lnTo>
                  <a:lnTo>
                    <a:pt x="f2" y="f3"/>
                  </a:lnTo>
                  <a:lnTo>
                    <a:pt x="f0" y="f3"/>
                  </a:lnTo>
                  <a:close/>
                </a:path>
              </a:pathLst>
            </a:custGeom>
            <a:solidFill>
              <a:srgbClr val="C6DDAA"/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grpSp>
          <p:nvGrpSpPr>
            <p:cNvPr id="8" name="Groupe">
              <a:extLst>
                <a:ext uri="{FF2B5EF4-FFF2-40B4-BE49-F238E27FC236}">
                  <a16:creationId xmlns:a16="http://schemas.microsoft.com/office/drawing/2014/main" id="{19A7E7B0-C163-F64E-86AB-09EA8E1EE6B9}"/>
                </a:ext>
              </a:extLst>
            </p:cNvPr>
            <p:cNvGrpSpPr/>
            <p:nvPr/>
          </p:nvGrpSpPr>
          <p:grpSpPr>
            <a:xfrm>
              <a:off x="4017600" y="2351520"/>
              <a:ext cx="1915919" cy="1915919"/>
              <a:chOff x="4017600" y="2351520"/>
              <a:chExt cx="1915919" cy="1915919"/>
            </a:xfrm>
          </p:grpSpPr>
          <p:sp>
            <p:nvSpPr>
              <p:cNvPr id="9" name="Cercle">
                <a:extLst>
                  <a:ext uri="{FF2B5EF4-FFF2-40B4-BE49-F238E27FC236}">
                    <a16:creationId xmlns:a16="http://schemas.microsoft.com/office/drawing/2014/main" id="{7E8B6CEF-971E-8648-A2C2-A6B8A64BB8E4}"/>
                  </a:ext>
                </a:extLst>
              </p:cNvPr>
              <p:cNvSpPr/>
              <p:nvPr/>
            </p:nvSpPr>
            <p:spPr>
              <a:xfrm>
                <a:off x="4017600" y="2351520"/>
                <a:ext cx="1915919" cy="1915919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0" name="Adjudicataire-Opérateur économique">
                <a:extLst>
                  <a:ext uri="{FF2B5EF4-FFF2-40B4-BE49-F238E27FC236}">
                    <a16:creationId xmlns:a16="http://schemas.microsoft.com/office/drawing/2014/main" id="{3B4BBD4A-9D03-9C45-95B6-976F8289C957}"/>
                  </a:ext>
                </a:extLst>
              </p:cNvPr>
              <p:cNvSpPr/>
              <p:nvPr/>
            </p:nvSpPr>
            <p:spPr>
              <a:xfrm>
                <a:off x="4298040" y="2961000"/>
                <a:ext cx="1354680" cy="6973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20160" tIns="20160" rIns="20160" bIns="2016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601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16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Adjudicataire-Opérateur économique</a:t>
                </a:r>
              </a:p>
            </p:txBody>
          </p:sp>
        </p:grp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115035A6-EB85-A544-8033-1116583CEF04}"/>
                </a:ext>
              </a:extLst>
            </p:cNvPr>
            <p:cNvSpPr/>
            <p:nvPr/>
          </p:nvSpPr>
          <p:spPr>
            <a:xfrm>
              <a:off x="6236640" y="2982960"/>
              <a:ext cx="816480" cy="653040"/>
            </a:xfrm>
            <a:custGeom>
              <a:avLst/>
              <a:gdLst>
                <a:gd name="f0" fmla="val 0"/>
                <a:gd name="f1" fmla="val 21600"/>
                <a:gd name="f2" fmla="val 8640"/>
                <a:gd name="f3" fmla="val 1296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2"/>
                  </a:lnTo>
                  <a:lnTo>
                    <a:pt x="f0" y="f2"/>
                  </a:lnTo>
                  <a:close/>
                  <a:moveTo>
                    <a:pt x="f0" y="f3"/>
                  </a:moveTo>
                  <a:lnTo>
                    <a:pt x="f1" y="f3"/>
                  </a:lnTo>
                  <a:lnTo>
                    <a:pt x="f1" y="f1"/>
                  </a:lnTo>
                  <a:lnTo>
                    <a:pt x="f0" y="f1"/>
                  </a:lnTo>
                  <a:close/>
                </a:path>
              </a:pathLst>
            </a:custGeom>
            <a:solidFill>
              <a:srgbClr val="C6DDAA"/>
            </a:solidFill>
            <a:ln>
              <a:noFill/>
              <a:prstDash val="solid"/>
            </a:ln>
          </p:spPr>
          <p:txBody>
            <a:bodyPr vert="horz" wrap="square" lIns="45720" tIns="45720" rIns="45720" bIns="4572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BE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endParaRPr>
            </a:p>
          </p:txBody>
        </p:sp>
        <p:grpSp>
          <p:nvGrpSpPr>
            <p:cNvPr id="12" name="Groupe">
              <a:extLst>
                <a:ext uri="{FF2B5EF4-FFF2-40B4-BE49-F238E27FC236}">
                  <a16:creationId xmlns:a16="http://schemas.microsoft.com/office/drawing/2014/main" id="{0EA6532A-84BC-8249-BCCA-E6DDF206FA6E}"/>
                </a:ext>
              </a:extLst>
            </p:cNvPr>
            <p:cNvGrpSpPr/>
            <p:nvPr/>
          </p:nvGrpSpPr>
          <p:grpSpPr>
            <a:xfrm>
              <a:off x="7356240" y="2351520"/>
              <a:ext cx="1915919" cy="1915919"/>
              <a:chOff x="7356240" y="2351520"/>
              <a:chExt cx="1915919" cy="1915919"/>
            </a:xfrm>
          </p:grpSpPr>
          <p:sp>
            <p:nvSpPr>
              <p:cNvPr id="13" name="Cercle">
                <a:extLst>
                  <a:ext uri="{FF2B5EF4-FFF2-40B4-BE49-F238E27FC236}">
                    <a16:creationId xmlns:a16="http://schemas.microsoft.com/office/drawing/2014/main" id="{BCA2EB53-29E1-CD48-8DA3-98C9065018C6}"/>
                  </a:ext>
                </a:extLst>
              </p:cNvPr>
              <p:cNvSpPr/>
              <p:nvPr/>
            </p:nvSpPr>
            <p:spPr>
              <a:xfrm>
                <a:off x="7356240" y="2351520"/>
                <a:ext cx="1915919" cy="1915919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90C226"/>
              </a:solidFill>
              <a:ln w="19080">
                <a:solidFill>
                  <a:srgbClr val="FFFFFF"/>
                </a:solidFill>
                <a:prstDash val="solid"/>
                <a:round/>
              </a:ln>
            </p:spPr>
            <p:txBody>
              <a:bodyPr vert="horz" wrap="square" lIns="45720" tIns="45720" rIns="45720" bIns="4572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r-BE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Lucida Sans" pitchFamily="2"/>
                </a:endParaRPr>
              </a:p>
            </p:txBody>
          </p:sp>
          <p:sp>
            <p:nvSpPr>
              <p:cNvPr id="14" name="Marché public">
                <a:extLst>
                  <a:ext uri="{FF2B5EF4-FFF2-40B4-BE49-F238E27FC236}">
                    <a16:creationId xmlns:a16="http://schemas.microsoft.com/office/drawing/2014/main" id="{A1437427-355A-1B42-B0FD-51575ECF488F}"/>
                  </a:ext>
                </a:extLst>
              </p:cNvPr>
              <p:cNvSpPr/>
              <p:nvPr/>
            </p:nvSpPr>
            <p:spPr>
              <a:xfrm>
                <a:off x="7637040" y="3179520"/>
                <a:ext cx="1354680" cy="2595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20160" tIns="20160" rIns="20160" bIns="20160" anchor="ctr" anchorCtr="0" compatLnSpc="0">
                <a:spAutoFit/>
              </a:bodyPr>
              <a:lstStyle/>
              <a:p>
                <a:pPr marL="0" marR="0" lvl="0" indent="0" algn="ctr" rtl="0" hangingPunct="0">
                  <a:lnSpc>
                    <a:spcPct val="90000"/>
                  </a:lnSpc>
                  <a:spcBef>
                    <a:spcPts val="601"/>
                  </a:spcBef>
                  <a:spcAft>
                    <a:spcPts val="0"/>
                  </a:spcAft>
                  <a:buNone/>
                  <a:tabLst/>
                  <a:defRPr sz="1800"/>
                </a:pPr>
                <a:r>
                  <a:rPr lang="fr-BE" sz="1600" b="0" i="0" u="none" strike="noStrike" kern="1200" spc="0">
                    <a:ln>
                      <a:noFill/>
                    </a:ln>
                    <a:solidFill>
                      <a:srgbClr val="FFFFFF"/>
                    </a:solidFill>
                    <a:latin typeface="Arial" pitchFamily="18"/>
                    <a:ea typeface="SimSun" pitchFamily="2"/>
                    <a:cs typeface="Lucida Sans" pitchFamily="2"/>
                  </a:rPr>
                  <a:t>Marché public</a:t>
                </a:r>
              </a:p>
            </p:txBody>
          </p:sp>
        </p:grpSp>
      </p:grpSp>
      <p:sp>
        <p:nvSpPr>
          <p:cNvPr id="15" name="ZoneTexte 8">
            <a:extLst>
              <a:ext uri="{FF2B5EF4-FFF2-40B4-BE49-F238E27FC236}">
                <a16:creationId xmlns:a16="http://schemas.microsoft.com/office/drawing/2014/main" id="{7A149FE1-A820-3F4D-B831-D755991EBA35}"/>
              </a:ext>
            </a:extLst>
          </p:cNvPr>
          <p:cNvSpPr/>
          <p:nvPr/>
        </p:nvSpPr>
        <p:spPr>
          <a:xfrm>
            <a:off x="3507839" y="4066919"/>
            <a:ext cx="3139559" cy="2008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fr-BE" sz="1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Calibri" pitchFamily="2"/>
              <a:cs typeface="Calibri" pitchFamily="2"/>
            </a:endParaRPr>
          </a:p>
          <a:p>
            <a:pPr marL="0" marR="0" lvl="1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Activité économique</a:t>
            </a:r>
          </a:p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fr-BE" sz="1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Calibri" pitchFamily="2"/>
              <a:cs typeface="Calibri" pitchFamily="2"/>
            </a:endParaRPr>
          </a:p>
          <a:p>
            <a:pPr marL="0" marR="0" lvl="1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Marché concurrentiel</a:t>
            </a:r>
          </a:p>
          <a:p>
            <a:pPr marL="0" marR="0" lvl="0" indent="45720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fr-BE" sz="1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Calibri" pitchFamily="2"/>
              <a:cs typeface="Calibri" pitchFamily="2"/>
            </a:endParaRPr>
          </a:p>
          <a:p>
            <a:pPr marL="0" marR="0" lvl="1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Avec ou sans but de lucre</a:t>
            </a:r>
          </a:p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fr-BE" sz="14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Calibri" pitchFamily="2"/>
              <a:cs typeface="Calibri" pitchFamily="2"/>
            </a:endParaRPr>
          </a:p>
          <a:p>
            <a:pPr marL="0" marR="0" lvl="1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Avec ou sans la forme d’une entreprise</a:t>
            </a:r>
          </a:p>
        </p:txBody>
      </p:sp>
      <p:sp>
        <p:nvSpPr>
          <p:cNvPr id="16" name="ZoneTexte 2">
            <a:extLst>
              <a:ext uri="{FF2B5EF4-FFF2-40B4-BE49-F238E27FC236}">
                <a16:creationId xmlns:a16="http://schemas.microsoft.com/office/drawing/2014/main" id="{D4DB445B-6FAC-AB43-AFE0-3CCA3B728F02}"/>
              </a:ext>
            </a:extLst>
          </p:cNvPr>
          <p:cNvSpPr/>
          <p:nvPr/>
        </p:nvSpPr>
        <p:spPr>
          <a:xfrm>
            <a:off x="722880" y="1349280"/>
            <a:ext cx="223128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t" anchorCtr="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StarSymbol"/>
              <a:buChar char="➢"/>
              <a:tabLst/>
              <a:defRPr sz="1800"/>
            </a:pPr>
            <a:r>
              <a:rPr lang="fr-BE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20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Calibri" pitchFamily="2"/>
                <a:cs typeface="Calibri" pitchFamily="2"/>
              </a:rPr>
              <a:t>Qui?</a:t>
            </a:r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id="{FC1767CD-61E6-BA4F-89B8-0EB77DF0266D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B448490-F578-CF69-7A32-2FC0FFB49D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FC09E7-6D02-BD42-95B2-3726FF3D179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BE" dirty="0"/>
              <a:t>C. Champ d’application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B19AE-066A-524C-945B-32A8EBE1C3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455838"/>
            <a:ext cx="8596440" cy="4805281"/>
          </a:xfrm>
        </p:spPr>
        <p:txBody>
          <a:bodyPr/>
          <a:lstStyle/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r>
              <a:rPr lang="fr-BE" sz="2000" b="1" u="sng" dirty="0"/>
              <a:t>Quoi?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Marché public de travaux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Marché public de fournitures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Marché public de services</a:t>
            </a:r>
          </a:p>
          <a:p>
            <a:pPr lvl="0">
              <a:spcBef>
                <a:spcPts val="1001"/>
              </a:spcBef>
              <a:spcAft>
                <a:spcPts val="0"/>
              </a:spcAft>
              <a:buNone/>
            </a:pPr>
            <a:endParaRPr lang="fr-BE" sz="2600" dirty="0"/>
          </a:p>
          <a:p>
            <a:pPr lvl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2600" dirty="0"/>
              <a:t>Marché public dans les secteurs spéciaux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AEF9FB0A-4D67-734D-88BA-65DAB4BEAF6A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49DDB74-881B-1E34-5322-7CF72AF5A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rché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1504A3-97B3-1B44-A981-49BE415EA7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160" y="609480"/>
            <a:ext cx="8596440" cy="615240"/>
          </a:xfrm>
        </p:spPr>
        <p:txBody>
          <a:bodyPr/>
          <a:lstStyle/>
          <a:p>
            <a:pPr lvl="0"/>
            <a:r>
              <a:rPr lang="fr-BE" sz="3200" dirty="0"/>
              <a:t>C. Champ d’application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FD5AA-2B69-AB42-AF42-A85B0826C9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160" y="1225080"/>
            <a:ext cx="8596440" cy="5379480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Char char="➢"/>
            </a:pPr>
            <a:r>
              <a:rPr lang="fr-BE" sz="1900" b="1" u="sng" dirty="0"/>
              <a:t>Quoi?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700" dirty="0"/>
              <a:t>A l’exception de :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700" dirty="0"/>
              <a:t>L’acquisition ou la location de biens;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700" dirty="0"/>
              <a:t>Un des services juridiques suivants :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700" dirty="0"/>
              <a:t>		- la représentation légale d'un client par un avocat; 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700" dirty="0"/>
              <a:t>		- le conseil juridique, émanant d’un avocat, fourni en vue de la 		                préparation de toute procédure;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700" dirty="0"/>
              <a:t>		- les services de certification et d'authentification de documents              		  qui doivent être réalisés par des notaires;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700" dirty="0"/>
              <a:t>		- les services juridiques fournis par des administrateurs légaux ou 		  des tuteurs;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fr-BE" sz="1700" dirty="0"/>
              <a:t>		- les autres services juridiques qui sont liés à l'exercice de la 			  puissance publique;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700" dirty="0"/>
              <a:t>Les contrats d'emploi;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700" dirty="0"/>
              <a:t>Les services liés aux campagnes politiques, lorsqu'ils sont passés par un parti politique dans le cadre d'une campagne électorale ;</a:t>
            </a:r>
          </a:p>
          <a:p>
            <a:pPr lvl="0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ymbol"/>
              <a:buChar char="Þ"/>
            </a:pPr>
            <a:r>
              <a:rPr lang="fr-BE" sz="1700" dirty="0"/>
              <a:t>Le contrôle « in house </a:t>
            </a:r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46A7B81B-AAB5-8B41-B0B9-23A559001CD3}"/>
              </a:ext>
            </a:extLst>
          </p:cNvPr>
          <p:cNvSpPr/>
          <p:nvPr/>
        </p:nvSpPr>
        <p:spPr>
          <a:xfrm>
            <a:off x="10231200" y="6259005"/>
            <a:ext cx="1752119" cy="2317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45720" tIns="45000" rIns="45720" bIns="45000" anchor="ctr" anchorCtr="0" compatLnSpc="0">
            <a:spAutoFit/>
          </a:bodyPr>
          <a:lstStyle/>
          <a:p>
            <a:pPr lvl="0" algn="r" hangingPunct="0">
              <a:defRPr sz="1800"/>
            </a:pP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@Laurence Gallez Novembre</a:t>
            </a:r>
            <a:r>
              <a:rPr lang="fr-BE" sz="900" dirty="0"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 </a:t>
            </a:r>
            <a:r>
              <a:rPr lang="fr-BE" sz="9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954A520-326F-42FC-F634-457610041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6986" y="4181181"/>
            <a:ext cx="716971" cy="54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1185</Words>
  <Application>Microsoft Macintosh PowerPoint</Application>
  <PresentationFormat>Grand écran</PresentationFormat>
  <Paragraphs>198</Paragraphs>
  <Slides>21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Arial</vt:lpstr>
      <vt:lpstr>Calibri</vt:lpstr>
      <vt:lpstr>StarSymbol</vt:lpstr>
      <vt:lpstr>Symbol</vt:lpstr>
      <vt:lpstr>Times New Roman</vt:lpstr>
      <vt:lpstr>Trebuchet MS</vt:lpstr>
      <vt:lpstr>Wingdings</vt:lpstr>
      <vt:lpstr>Default</vt:lpstr>
      <vt:lpstr>Default 1</vt:lpstr>
      <vt:lpstr>Formation Marchés publics  10 Novembre 2022</vt:lpstr>
      <vt:lpstr>Objectifs de la formation</vt:lpstr>
      <vt:lpstr>Plan de la formation</vt:lpstr>
      <vt:lpstr>A. Définitions et notions</vt:lpstr>
      <vt:lpstr>B. Fondement légal et principes</vt:lpstr>
      <vt:lpstr>C. Champ d’application</vt:lpstr>
      <vt:lpstr>C. Champ d’application </vt:lpstr>
      <vt:lpstr>C. Champ d’application</vt:lpstr>
      <vt:lpstr>C. Champ d’application</vt:lpstr>
      <vt:lpstr>D. Modes d’attribution</vt:lpstr>
      <vt:lpstr>D. Modes d’attribution</vt:lpstr>
      <vt:lpstr>D. Modes d’attribution</vt:lpstr>
      <vt:lpstr>D. Modes d’attribution</vt:lpstr>
      <vt:lpstr>E. Critères d’attribution</vt:lpstr>
      <vt:lpstr>F. Attribution et sélection</vt:lpstr>
      <vt:lpstr>G. Montant du marché estimé inférieur à 30.000 € HTVA(=Marché de faible montant) </vt:lpstr>
      <vt:lpstr>G. Montant estimé du marché se situe entre 30.000€ HTVA et 140.000 € HTVA </vt:lpstr>
      <vt:lpstr>G. Montant estimé du marché se situe entre 140.000 € HTVA et 215.000 € HTVA </vt:lpstr>
      <vt:lpstr>H. Exécution (Points d’attention) </vt:lpstr>
      <vt:lpstr>I. Etapes d’un marché</vt:lpstr>
      <vt:lpstr>Sites relais:  moniteur.be  publicprocurement.be (fonctionnaires-documents type)  marchespublics.wallonie.be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Marchés publics et ASBL</dc:title>
  <cp:lastModifiedBy>Cristina Hintar</cp:lastModifiedBy>
  <cp:revision>28</cp:revision>
  <cp:lastPrinted>2022-11-07T08:44:29Z</cp:lastPrinted>
  <dcterms:modified xsi:type="dcterms:W3CDTF">2022-11-07T08:44:32Z</dcterms:modified>
</cp:coreProperties>
</file>