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1"/>
  </p:sldMasterIdLst>
  <p:notesMasterIdLst>
    <p:notesMasterId r:id="rId17"/>
  </p:notesMasterIdLst>
  <p:handoutMasterIdLst>
    <p:handoutMasterId r:id="rId18"/>
  </p:handoutMasterIdLst>
  <p:sldIdLst>
    <p:sldId id="431" r:id="rId2"/>
    <p:sldId id="466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7" r:id="rId11"/>
    <p:sldId id="478" r:id="rId12"/>
    <p:sldId id="479" r:id="rId13"/>
    <p:sldId id="474" r:id="rId14"/>
    <p:sldId id="475" r:id="rId15"/>
    <p:sldId id="480" r:id="rId1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94A2C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40" autoAdjust="0"/>
    <p:restoredTop sz="86299" autoAdjust="0"/>
  </p:normalViewPr>
  <p:slideViewPr>
    <p:cSldViewPr>
      <p:cViewPr varScale="1">
        <p:scale>
          <a:sx n="160" d="100"/>
          <a:sy n="160" d="100"/>
        </p:scale>
        <p:origin x="5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"/>
    </p:cViewPr>
  </p:sorterViewPr>
  <p:notesViewPr>
    <p:cSldViewPr>
      <p:cViewPr varScale="1">
        <p:scale>
          <a:sx n="36" d="100"/>
          <a:sy n="36" d="100"/>
        </p:scale>
        <p:origin x="2386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42B9CA2-2320-4DBF-BC1F-B8DC7DFA4CAD}" type="datetimeFigureOut">
              <a:rPr lang="fr-BE"/>
              <a:pPr>
                <a:defRPr/>
              </a:pPr>
              <a:t>9/07/18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18706F-DA7C-4FCB-8E6D-67A80758311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7448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386B4D-1C37-49F9-8243-4EA6B30E8DB1}" type="datetimeFigureOut">
              <a:rPr lang="fr-FR"/>
              <a:pPr>
                <a:defRPr/>
              </a:pPr>
              <a:t>09/07/2018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3E274F-9C56-4A41-8A7C-A28BC75095D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93903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100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C00D20-135E-4590-A087-AA154D3D37E5}" type="datetime1">
              <a:rPr lang="fr-FR" smtClean="0"/>
              <a:t>09/07/2018</a:t>
            </a:fld>
            <a:endParaRPr lang="fr-FR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808E9B-3395-493E-8F08-EDD77FE505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3C456-EA9D-4616-B61E-699521EDE181}" type="datetime1">
              <a:rPr lang="fr-FR" smtClean="0"/>
              <a:t>09/07/2018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1C5F-56F4-4DB2-89FE-F4B7882C49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0C6AE-D803-40DB-A619-90D9EC03260E}" type="datetime1">
              <a:rPr lang="fr-FR" smtClean="0"/>
              <a:t>09/07/2018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66972-9522-4B85-91D6-601A832D2C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4054-7769-41CC-A639-5C53FB5DADE3}" type="datetime1">
              <a:rPr lang="fr-FR" smtClean="0"/>
              <a:t>09/07/2018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967BA-AB0E-44A5-9B9E-C01F21A2EC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CE1FA-3319-4052-AA8A-A93ACEE23BF6}" type="datetime1">
              <a:rPr lang="fr-FR" smtClean="0"/>
              <a:t>09/07/2018</a:t>
            </a:fld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9AFF94-8416-4CF7-A7EC-35A75318B5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C7EAFC-D845-4013-A8B3-7D9CF57FFA6F}" type="datetime1">
              <a:rPr lang="fr-FR" smtClean="0"/>
              <a:t>09/07/2018</a:t>
            </a:fld>
            <a:endParaRPr lang="fr-FR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120174-BD69-4E6A-B0DA-0F196E364B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1E6222-50E2-4EEA-AAA0-91EC4AD12276}" type="datetime1">
              <a:rPr lang="fr-FR" smtClean="0"/>
              <a:t>09/07/2018</a:t>
            </a:fld>
            <a:endParaRPr lang="fr-FR"/>
          </a:p>
        </p:txBody>
      </p:sp>
      <p:sp>
        <p:nvSpPr>
          <p:cNvPr id="8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B19B96-6BBE-4567-9FEB-4AFF598635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D096-3741-4210-8D77-82A65779E9A0}" type="datetime1">
              <a:rPr lang="fr-FR" smtClean="0"/>
              <a:t>09/07/2018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D343-AAF3-4569-99D6-74A8989D25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92D9-58EE-4A98-B6B4-60A4C1F8D1C4}" type="datetime1">
              <a:rPr lang="fr-FR" smtClean="0"/>
              <a:t>09/07/2018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0288F2-DC6E-4BDA-AC09-9A33303455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9E10-D0BB-4761-9422-26B5197A505A}" type="datetime1">
              <a:rPr lang="fr-FR" smtClean="0"/>
              <a:t>09/07/2018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4EC1A-14A0-4D24-BE90-AFC00695A5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2EA0AB-F4F5-4360-900B-29AD5791D47E}" type="datetime1">
              <a:rPr lang="fr-FR" smtClean="0"/>
              <a:t>09/07/2018</a:t>
            </a:fld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7D1532A-895C-40DD-95B8-053CBE4DE7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6B88A0-F34D-402B-9997-1502F32407A5}" type="datetime1">
              <a:rPr lang="fr-FR" smtClean="0"/>
              <a:t>09/07/2018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AF655C-BF43-4112-9454-235576A543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3" r:id="rId1"/>
    <p:sldLayoutId id="2147484969" r:id="rId2"/>
    <p:sldLayoutId id="2147484974" r:id="rId3"/>
    <p:sldLayoutId id="2147484975" r:id="rId4"/>
    <p:sldLayoutId id="2147484976" r:id="rId5"/>
    <p:sldLayoutId id="2147484970" r:id="rId6"/>
    <p:sldLayoutId id="2147484977" r:id="rId7"/>
    <p:sldLayoutId id="2147484971" r:id="rId8"/>
    <p:sldLayoutId id="2147484978" r:id="rId9"/>
    <p:sldLayoutId id="2147484972" r:id="rId10"/>
    <p:sldLayoutId id="2147484979" r:id="rId11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4C4C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808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ous-titre 2"/>
          <p:cNvSpPr>
            <a:spLocks noGrp="1"/>
          </p:cNvSpPr>
          <p:nvPr>
            <p:ph type="subTitle" idx="1"/>
          </p:nvPr>
        </p:nvSpPr>
        <p:spPr>
          <a:xfrm>
            <a:off x="2362200" y="6069013"/>
            <a:ext cx="6705600" cy="685800"/>
          </a:xfrm>
        </p:spPr>
        <p:txBody>
          <a:bodyPr/>
          <a:lstStyle/>
          <a:p>
            <a:pPr algn="r" eaLnBrk="1" hangingPunct="1"/>
            <a:r>
              <a:rPr lang="fr-FR"/>
              <a:t>UNION DES ENTREPRISES A PROFIT SOCIAL</a:t>
            </a:r>
          </a:p>
        </p:txBody>
      </p:sp>
      <p:pic>
        <p:nvPicPr>
          <p:cNvPr id="9219" name="Image 13" descr="295x295px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4437063"/>
            <a:ext cx="1360487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ZoneTexte 7"/>
          <p:cNvSpPr txBox="1">
            <a:spLocks noChangeArrowheads="1"/>
          </p:cNvSpPr>
          <p:nvPr/>
        </p:nvSpPr>
        <p:spPr bwMode="auto">
          <a:xfrm>
            <a:off x="1187624" y="2564904"/>
            <a:ext cx="57610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 b="1" dirty="0">
                <a:latin typeface="Calibri" pitchFamily="34" charset="0"/>
              </a:rPr>
              <a:t>Réforme APE – 2</a:t>
            </a:r>
            <a:r>
              <a:rPr lang="fr-FR" sz="4000" b="1" baseline="30000" dirty="0">
                <a:latin typeface="Calibri" pitchFamily="34" charset="0"/>
              </a:rPr>
              <a:t>ème</a:t>
            </a:r>
            <a:r>
              <a:rPr lang="fr-FR" sz="4000" b="1" dirty="0">
                <a:latin typeface="Calibri" pitchFamily="34" charset="0"/>
              </a:rPr>
              <a:t> lecture</a:t>
            </a:r>
          </a:p>
          <a:p>
            <a:pPr algn="ctr"/>
            <a:r>
              <a:rPr lang="fr-FR" sz="4000" b="1" dirty="0">
                <a:latin typeface="Calibri" pitchFamily="34" charset="0"/>
              </a:rPr>
              <a:t>6 juillet 2018</a:t>
            </a:r>
          </a:p>
        </p:txBody>
      </p:sp>
    </p:spTree>
    <p:extLst>
      <p:ext uri="{BB962C8B-B14F-4D97-AF65-F5344CB8AC3E}">
        <p14:creationId xmlns:p14="http://schemas.microsoft.com/office/powerpoint/2010/main" val="3759178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Transfert ministres fonctionnels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marL="366713" lvl="1" indent="0">
              <a:buNone/>
            </a:pPr>
            <a:r>
              <a:rPr lang="fr-BE" sz="2800" dirty="0"/>
              <a:t>Méthodologie:</a:t>
            </a:r>
          </a:p>
          <a:p>
            <a:pPr lvl="1"/>
            <a:r>
              <a:rPr lang="fr-BE" sz="2800" dirty="0"/>
              <a:t> GW: </a:t>
            </a:r>
          </a:p>
          <a:p>
            <a:pPr lvl="2"/>
            <a:r>
              <a:rPr lang="fr-BE" sz="2500" dirty="0"/>
              <a:t>Chaque ministre a reçu liste complète des employeurs</a:t>
            </a:r>
          </a:p>
          <a:p>
            <a:pPr lvl="2"/>
            <a:r>
              <a:rPr lang="fr-BE" sz="2500" dirty="0"/>
              <a:t>Liste définitive: approbation GW – concertation</a:t>
            </a:r>
          </a:p>
          <a:p>
            <a:pPr lvl="1"/>
            <a:r>
              <a:rPr lang="fr-BE" sz="2800" dirty="0"/>
              <a:t>FWB:</a:t>
            </a:r>
          </a:p>
          <a:p>
            <a:pPr lvl="2"/>
            <a:r>
              <a:rPr lang="fr-BE" sz="2500" dirty="0"/>
              <a:t>Rencontre avec Ministre-Président mais pas de liste</a:t>
            </a:r>
          </a:p>
          <a:p>
            <a:pPr lvl="1"/>
            <a:r>
              <a:rPr lang="fr-BE" sz="2800" dirty="0"/>
              <a:t>GW+FWB:</a:t>
            </a:r>
          </a:p>
          <a:p>
            <a:pPr lvl="2"/>
            <a:r>
              <a:rPr lang="fr-BE" sz="2500" dirty="0"/>
              <a:t>Transferts budgétaires inscrits dans le décret budgétaire de 2021 (sauf si anticipation)</a:t>
            </a:r>
          </a:p>
          <a:p>
            <a:pPr marL="366713" lvl="1" indent="0">
              <a:buNone/>
            </a:pPr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marL="366713" lvl="1" indent="0">
              <a:buNone/>
            </a:pPr>
            <a:endParaRPr lang="fr-BE" sz="2200" dirty="0"/>
          </a:p>
          <a:p>
            <a:pPr marL="685800" lvl="2" indent="0">
              <a:buNone/>
            </a:pPr>
            <a:endParaRPr lang="fr-BE" sz="2500" dirty="0"/>
          </a:p>
          <a:p>
            <a:pPr lvl="2"/>
            <a:endParaRPr lang="fr-BE" sz="25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958265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Transfert ministres fonctionnels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marL="366713" lvl="1" indent="0">
              <a:buNone/>
            </a:pPr>
            <a:r>
              <a:rPr lang="fr-BE" sz="2800" dirty="0"/>
              <a:t>Véhicule juridique:</a:t>
            </a:r>
          </a:p>
          <a:p>
            <a:pPr lvl="1"/>
            <a:r>
              <a:rPr lang="fr-BE" sz="2800" dirty="0"/>
              <a:t> GW:  futures subventions reposent:</a:t>
            </a:r>
          </a:p>
          <a:p>
            <a:pPr lvl="1"/>
            <a:endParaRPr lang="fr-BE" sz="2800" dirty="0"/>
          </a:p>
          <a:p>
            <a:pPr lvl="2"/>
            <a:r>
              <a:rPr lang="fr-BE" sz="2500" dirty="0"/>
              <a:t>  Sur un décret propre à chaque transfert:</a:t>
            </a:r>
          </a:p>
          <a:p>
            <a:pPr lvl="3"/>
            <a:r>
              <a:rPr lang="fr-BE" sz="2200" dirty="0"/>
              <a:t>Soit nouveau décret (reprenant dispo de l’APD + balises)</a:t>
            </a:r>
          </a:p>
          <a:p>
            <a:pPr lvl="3"/>
            <a:r>
              <a:rPr lang="fr-BE" sz="2200" dirty="0"/>
              <a:t>Soit nouveau décret avec nouveau régime d’aides</a:t>
            </a:r>
          </a:p>
          <a:p>
            <a:pPr lvl="3"/>
            <a:r>
              <a:rPr lang="fr-BE" sz="2200" dirty="0"/>
              <a:t>Soit un décret existant (refinancer une politique existante) </a:t>
            </a:r>
          </a:p>
          <a:p>
            <a:pPr lvl="3"/>
            <a:endParaRPr lang="fr-BE" sz="2200" dirty="0"/>
          </a:p>
          <a:p>
            <a:pPr lvl="2"/>
            <a:r>
              <a:rPr lang="fr-BE" sz="2500" dirty="0"/>
              <a:t> Sur un cadre </a:t>
            </a:r>
            <a:r>
              <a:rPr lang="fr-BE" sz="2500" dirty="0" err="1"/>
              <a:t>décrétal</a:t>
            </a:r>
            <a:r>
              <a:rPr lang="fr-BE" sz="2500" dirty="0"/>
              <a:t> commun à l’ensemble des transferts (décret-cadre)</a:t>
            </a:r>
          </a:p>
          <a:p>
            <a:pPr lvl="3"/>
            <a:endParaRPr lang="fr-BE" sz="2200" dirty="0"/>
          </a:p>
          <a:p>
            <a:pPr lvl="2"/>
            <a:endParaRPr lang="fr-BE" sz="2500" dirty="0"/>
          </a:p>
          <a:p>
            <a:pPr marL="366713" lvl="1" indent="0">
              <a:buNone/>
            </a:pPr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marL="366713" lvl="1" indent="0">
              <a:buNone/>
            </a:pPr>
            <a:endParaRPr lang="fr-BE" sz="2200" dirty="0"/>
          </a:p>
          <a:p>
            <a:pPr marL="685800" lvl="2" indent="0">
              <a:buNone/>
            </a:pPr>
            <a:endParaRPr lang="fr-BE" sz="2500" dirty="0"/>
          </a:p>
          <a:p>
            <a:pPr lvl="2"/>
            <a:endParaRPr lang="fr-BE" sz="25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48797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Transfert ministres fonctionnels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marL="366713" lvl="1" indent="0">
              <a:buNone/>
            </a:pPr>
            <a:r>
              <a:rPr lang="fr-BE" sz="2800" dirty="0"/>
              <a:t>Véhicule juridique:</a:t>
            </a:r>
          </a:p>
          <a:p>
            <a:pPr lvl="1"/>
            <a:r>
              <a:rPr lang="fr-BE" sz="2800" dirty="0"/>
              <a:t> FWB:  futures subventions reposent:</a:t>
            </a:r>
          </a:p>
          <a:p>
            <a:pPr lvl="2"/>
            <a:r>
              <a:rPr lang="fr-BE" sz="2500" dirty="0"/>
              <a:t> Accord de coopération et, le cas échéant, des conventions particulières</a:t>
            </a:r>
          </a:p>
          <a:p>
            <a:pPr lvl="2"/>
            <a:r>
              <a:rPr lang="fr-BE" sz="2500" dirty="0"/>
              <a:t> Pas de transfert des enveloppes budgétaires </a:t>
            </a:r>
            <a:r>
              <a:rPr lang="fr-BE" sz="2500" dirty="0">
                <a:sym typeface="Wingdings" panose="05000000000000000000" pitchFamily="2" charset="2"/>
              </a:rPr>
              <a:t> FOREM liquidera directement un montant au Ministère de la FWB</a:t>
            </a:r>
            <a:endParaRPr lang="fr-BE" sz="2500" dirty="0"/>
          </a:p>
          <a:p>
            <a:pPr lvl="3"/>
            <a:endParaRPr lang="fr-BE" sz="2200" dirty="0"/>
          </a:p>
          <a:p>
            <a:pPr lvl="2"/>
            <a:endParaRPr lang="fr-BE" sz="2500" dirty="0"/>
          </a:p>
          <a:p>
            <a:pPr marL="366713" lvl="1" indent="0">
              <a:buNone/>
            </a:pPr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marL="366713" lvl="1" indent="0">
              <a:buNone/>
            </a:pPr>
            <a:endParaRPr lang="fr-BE" sz="2200" dirty="0"/>
          </a:p>
          <a:p>
            <a:pPr marL="685800" lvl="2" indent="0">
              <a:buNone/>
            </a:pPr>
            <a:endParaRPr lang="fr-BE" sz="2500" dirty="0"/>
          </a:p>
          <a:p>
            <a:pPr lvl="2"/>
            <a:endParaRPr lang="fr-BE" sz="25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430376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Transfert ministres fonctionnels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marL="46038" indent="0">
              <a:buNone/>
            </a:pPr>
            <a:r>
              <a:rPr lang="fr-BE" sz="3100" dirty="0"/>
              <a:t>Balises obligatoires (uniquement GW?):</a:t>
            </a:r>
          </a:p>
          <a:p>
            <a:r>
              <a:rPr lang="fr-BE" sz="2800" dirty="0"/>
              <a:t>1° la publication par le Gouvernement d’un cadastre annuel des bénéficiaires ;</a:t>
            </a:r>
          </a:p>
          <a:p>
            <a:r>
              <a:rPr lang="fr-BE" sz="2800" dirty="0"/>
              <a:t>2° la publication du logo officiel de la Wallonie sur les outils de communication du bénéficiaire ;</a:t>
            </a:r>
          </a:p>
          <a:p>
            <a:r>
              <a:rPr lang="fr-BE" sz="2800" dirty="0"/>
              <a:t>3° la répartition progressive, incluant un phasage, de l’enveloppe fonctionnelle correspondante aux subventions octroyées sur base de critères objectifs;</a:t>
            </a:r>
          </a:p>
          <a:p>
            <a:pPr marL="366713" lvl="1" indent="0">
              <a:buNone/>
            </a:pPr>
            <a:endParaRPr lang="fr-BE" sz="2800" dirty="0"/>
          </a:p>
          <a:p>
            <a:pPr marL="366713" lvl="1" indent="0">
              <a:buNone/>
            </a:pPr>
            <a:endParaRPr lang="fr-BE" sz="2800" dirty="0"/>
          </a:p>
          <a:p>
            <a:pPr marL="366713" lvl="1" indent="0">
              <a:buNone/>
            </a:pPr>
            <a:endParaRPr lang="fr-BE" sz="2800" dirty="0"/>
          </a:p>
          <a:p>
            <a:pPr marL="685800" lvl="2" indent="0">
              <a:buNone/>
            </a:pPr>
            <a:endParaRPr lang="fr-BE" sz="2800" dirty="0"/>
          </a:p>
          <a:p>
            <a:pPr lvl="2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32221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Transfert ministres fonctionnels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r>
              <a:rPr lang="fr-BE" sz="2800" dirty="0"/>
              <a:t> 4° l’octroi des aides à durée déterminée ou, moyennant une évaluation régulière, à durée indéterminée ;</a:t>
            </a:r>
          </a:p>
          <a:p>
            <a:r>
              <a:rPr lang="fr-BE" sz="2800" dirty="0"/>
              <a:t> 5° l’affectation des aides à des fins d’utilité publique, les activités réalisées par leurs bénéficiaires devant répondre à des besoins de société ;</a:t>
            </a:r>
          </a:p>
          <a:p>
            <a:r>
              <a:rPr lang="fr-BE" sz="2800" dirty="0"/>
              <a:t>6° l’absence de but lucratif des activités subventionnées ;</a:t>
            </a:r>
          </a:p>
          <a:p>
            <a:r>
              <a:rPr lang="fr-BE" sz="2800" dirty="0"/>
              <a:t>7° la subvention exclusive de la rémunération de travailleurs</a:t>
            </a:r>
          </a:p>
          <a:p>
            <a:pPr marL="366713" lvl="1" indent="0">
              <a:buNone/>
            </a:pPr>
            <a:endParaRPr lang="fr-BE" sz="2800" dirty="0"/>
          </a:p>
          <a:p>
            <a:pPr marL="366713" lvl="1" indent="0">
              <a:buNone/>
            </a:pPr>
            <a:endParaRPr lang="fr-BE" sz="2800" dirty="0"/>
          </a:p>
          <a:p>
            <a:pPr marL="366713" lvl="1" indent="0">
              <a:buNone/>
            </a:pPr>
            <a:endParaRPr lang="fr-BE" sz="2800" dirty="0"/>
          </a:p>
          <a:p>
            <a:pPr marL="685800" lvl="2" indent="0">
              <a:buNone/>
            </a:pPr>
            <a:endParaRPr lang="fr-BE" sz="2800" dirty="0"/>
          </a:p>
          <a:p>
            <a:pPr lvl="2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721076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Transfert ministres fonctionnels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marL="46038" indent="0">
              <a:buNone/>
            </a:pPr>
            <a:r>
              <a:rPr lang="fr-BE" sz="3100" dirty="0"/>
              <a:t>Balises non obligatoires:</a:t>
            </a:r>
          </a:p>
          <a:p>
            <a:pPr lvl="1"/>
            <a:r>
              <a:rPr lang="fr-BE" sz="2800" dirty="0"/>
              <a:t>Evaluation orientée résultats par le Ministre fonctionnel sur base de critères objectifs</a:t>
            </a:r>
          </a:p>
          <a:p>
            <a:pPr lvl="1"/>
            <a:endParaRPr lang="fr-BE" sz="2800" dirty="0"/>
          </a:p>
          <a:p>
            <a:pPr lvl="1"/>
            <a:r>
              <a:rPr lang="fr-BE" sz="2800" dirty="0"/>
              <a:t>Critères objectifs permettant une répartition géographique pertinente des subventions</a:t>
            </a:r>
          </a:p>
          <a:p>
            <a:pPr lvl="1"/>
            <a:endParaRPr lang="fr-BE" sz="2800" dirty="0"/>
          </a:p>
          <a:p>
            <a:pPr lvl="1"/>
            <a:r>
              <a:rPr lang="fr-BE" sz="2800" dirty="0"/>
              <a:t>Répartition des subventions tenant compte de l’« intérêt wallon »</a:t>
            </a:r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marL="366713" lvl="1" indent="0">
              <a:buNone/>
            </a:pPr>
            <a:endParaRPr lang="fr-BE" sz="2800" dirty="0"/>
          </a:p>
          <a:p>
            <a:pPr marL="685800" lvl="2" indent="0">
              <a:buNone/>
            </a:pPr>
            <a:endParaRPr lang="fr-BE" sz="2800" dirty="0"/>
          </a:p>
          <a:p>
            <a:pPr lvl="2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03859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Adoption 2</a:t>
            </a:r>
            <a:r>
              <a:rPr lang="fr-BE" baseline="30000" dirty="0"/>
              <a:t>ème</a:t>
            </a:r>
            <a:r>
              <a:rPr lang="fr-BE" dirty="0"/>
              <a:t> lecture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lvl="1"/>
            <a:endParaRPr lang="fr-BE" sz="2800" dirty="0"/>
          </a:p>
          <a:p>
            <a:pPr lvl="1"/>
            <a:r>
              <a:rPr lang="fr-BE" sz="2800" dirty="0"/>
              <a:t>Accord politique le 21 juin</a:t>
            </a:r>
          </a:p>
          <a:p>
            <a:pPr lvl="1"/>
            <a:endParaRPr lang="fr-BE" sz="2800" dirty="0"/>
          </a:p>
          <a:p>
            <a:pPr lvl="1"/>
            <a:r>
              <a:rPr lang="fr-BE" sz="2800" dirty="0"/>
              <a:t>Textes formellement notifiés le 28 juin</a:t>
            </a:r>
            <a:endParaRPr lang="fr-BE" sz="25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35542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Période transitoire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lvl="1"/>
            <a:r>
              <a:rPr lang="fr-BE" sz="2400" dirty="0"/>
              <a:t>Formule de calcul inchangée sauf qu’on intègre formellement l’indexation</a:t>
            </a:r>
          </a:p>
          <a:p>
            <a:pPr lvl="1"/>
            <a:r>
              <a:rPr lang="fr-BE" sz="2400" dirty="0"/>
              <a:t>Taux d’indexation passe de 2,27% à 2,89% (NGW – sera fixé par Arrêté du Gouvernement)</a:t>
            </a:r>
          </a:p>
          <a:p>
            <a:pPr lvl="1"/>
            <a:r>
              <a:rPr lang="fr-BE" sz="2400" dirty="0"/>
              <a:t>Indexation prévue en 2020 (formule actuelle du Décret APE)</a:t>
            </a:r>
          </a:p>
          <a:p>
            <a:pPr lvl="1"/>
            <a:r>
              <a:rPr lang="fr-BE" sz="2400" dirty="0"/>
              <a:t>Plafond reste (NGW: toujours 1,5X valeur moyenne du secteur)</a:t>
            </a:r>
          </a:p>
          <a:p>
            <a:pPr lvl="2"/>
            <a:r>
              <a:rPr lang="fr-BE" sz="2400" dirty="0"/>
              <a:t>NM: 3.690 employeurs – 172 concernés</a:t>
            </a:r>
          </a:p>
          <a:p>
            <a:pPr lvl="1"/>
            <a:r>
              <a:rPr lang="fr-BE" sz="2400" dirty="0"/>
              <a:t>Cumul avec d’autres aides: on retrouve la formulation actuelle du Décret APE/</a:t>
            </a:r>
            <a:r>
              <a:rPr lang="fr-BE" sz="2400" dirty="0" err="1"/>
              <a:t>tjs</a:t>
            </a:r>
            <a:r>
              <a:rPr lang="fr-BE" sz="2400" dirty="0"/>
              <a:t> possible avec contrat d’insertion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7528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Période transitoire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lvl="1"/>
            <a:r>
              <a:rPr lang="fr-BE" sz="2800" dirty="0"/>
              <a:t>Nouveauté: création d’un « buffer » (fonds)</a:t>
            </a:r>
          </a:p>
          <a:p>
            <a:pPr lvl="2"/>
            <a:r>
              <a:rPr lang="fr-BE" sz="2200" dirty="0"/>
              <a:t>Pour corriger le calcul de certains projets</a:t>
            </a:r>
          </a:p>
          <a:p>
            <a:pPr lvl="2"/>
            <a:r>
              <a:rPr lang="fr-BE" sz="2200" dirty="0"/>
              <a:t>Si formule menace la continuité d’un « projet indispensable à la société »</a:t>
            </a:r>
          </a:p>
          <a:p>
            <a:pPr lvl="2"/>
            <a:r>
              <a:rPr lang="fr-BE" sz="2200" dirty="0"/>
              <a:t>Financés par employeurs qui ont décision à durée déterminée</a:t>
            </a:r>
          </a:p>
          <a:p>
            <a:pPr lvl="2"/>
            <a:r>
              <a:rPr lang="fr-BE" sz="2200" dirty="0"/>
              <a:t>Subventions nouveau calcul réduites de 20% à l’échéance de la période de validité actuelle proportionnellement à la part des points DD</a:t>
            </a:r>
          </a:p>
          <a:p>
            <a:pPr lvl="2"/>
            <a:r>
              <a:rPr lang="fr-BE" sz="2200" dirty="0"/>
              <a:t>A terme, 31Mios € récupérés </a:t>
            </a:r>
          </a:p>
          <a:p>
            <a:pPr lvl="2"/>
            <a:r>
              <a:rPr lang="fr-BE" sz="2200" dirty="0"/>
              <a:t>Modalités à déterminer par AGW</a:t>
            </a:r>
          </a:p>
          <a:p>
            <a:pPr lvl="2"/>
            <a:r>
              <a:rPr lang="fr-BE" sz="2200" dirty="0"/>
              <a:t>Convention enseignement: pas concernée </a:t>
            </a:r>
          </a:p>
          <a:p>
            <a:pPr marL="685800" lvl="2" indent="0">
              <a:buNone/>
            </a:pPr>
            <a:endParaRPr lang="fr-BE" sz="2500" dirty="0"/>
          </a:p>
          <a:p>
            <a:pPr lvl="2"/>
            <a:endParaRPr lang="fr-BE" sz="25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79591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Période transitoire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lvl="1"/>
            <a:r>
              <a:rPr lang="fr-BE" sz="2800" dirty="0"/>
              <a:t>Volume emploi à maintenir: addition du nombre d’ETP minimum dans la ou les décisions en vigueur au 31 décembre 2018</a:t>
            </a:r>
          </a:p>
          <a:p>
            <a:pPr lvl="1"/>
            <a:r>
              <a:rPr lang="fr-BE" sz="2800" dirty="0"/>
              <a:t>Sur base du régime de travail</a:t>
            </a:r>
          </a:p>
          <a:p>
            <a:pPr lvl="1"/>
            <a:r>
              <a:rPr lang="fr-BE" sz="2800" dirty="0"/>
              <a:t>L’addition des régimes de travail de ces travailleurs &gt;= au nombre d’ETP minimum</a:t>
            </a:r>
          </a:p>
          <a:p>
            <a:pPr lvl="1"/>
            <a:r>
              <a:rPr lang="fr-BE" sz="2800" dirty="0"/>
              <a:t>Si nombre ETP réduit de +10% diminution proportionnelle de l’aide (pour les « durée déterminée » % plus élevé (AGW))</a:t>
            </a:r>
          </a:p>
          <a:p>
            <a:pPr lvl="1"/>
            <a:endParaRPr lang="fr-BE" sz="2800" dirty="0"/>
          </a:p>
          <a:p>
            <a:pPr lvl="1"/>
            <a:endParaRPr lang="fr-BE" sz="2200" dirty="0"/>
          </a:p>
          <a:p>
            <a:pPr marL="685800" lvl="2" indent="0">
              <a:buNone/>
            </a:pPr>
            <a:endParaRPr lang="fr-BE" sz="2500" dirty="0"/>
          </a:p>
          <a:p>
            <a:pPr lvl="2"/>
            <a:endParaRPr lang="fr-BE" sz="25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87135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Période transitoire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lvl="1"/>
            <a:r>
              <a:rPr lang="fr-BE" sz="2000" dirty="0"/>
              <a:t>Si, au 1</a:t>
            </a:r>
            <a:r>
              <a:rPr lang="fr-BE" sz="2000" baseline="30000" dirty="0"/>
              <a:t>er</a:t>
            </a:r>
            <a:r>
              <a:rPr lang="fr-BE" sz="2000" dirty="0"/>
              <a:t> janvier 2019, addition des régimes de travail subventionnés &lt; </a:t>
            </a:r>
            <a:r>
              <a:rPr lang="fr-BE" sz="2000" dirty="0" err="1"/>
              <a:t>nbre</a:t>
            </a:r>
            <a:r>
              <a:rPr lang="fr-BE" sz="2000" dirty="0"/>
              <a:t> minimum ETP: employeur peut engager DEI</a:t>
            </a:r>
          </a:p>
          <a:p>
            <a:pPr lvl="1"/>
            <a:endParaRPr lang="fr-BE" sz="2000" dirty="0"/>
          </a:p>
          <a:p>
            <a:pPr lvl="1"/>
            <a:r>
              <a:rPr lang="fr-BE" sz="2000" dirty="0"/>
              <a:t>En cas de départ définitif d’un travailleur « subventionné »: possibilité d’engager des DEI 1 jour </a:t>
            </a:r>
            <a:r>
              <a:rPr lang="fr-BE" sz="2000" dirty="0" err="1"/>
              <a:t>tjs</a:t>
            </a:r>
            <a:r>
              <a:rPr lang="fr-BE" sz="2000" dirty="0"/>
              <a:t> possible (comme dans 1</a:t>
            </a:r>
            <a:r>
              <a:rPr lang="fr-BE" sz="2000" baseline="30000" dirty="0"/>
              <a:t>ère</a:t>
            </a:r>
            <a:r>
              <a:rPr lang="fr-BE" sz="2000" dirty="0"/>
              <a:t> lecture)</a:t>
            </a:r>
          </a:p>
          <a:p>
            <a:pPr marL="366713" lvl="1" indent="0">
              <a:buNone/>
            </a:pPr>
            <a:endParaRPr lang="fr-BE" sz="2000" dirty="0"/>
          </a:p>
          <a:p>
            <a:pPr lvl="1"/>
            <a:r>
              <a:rPr lang="fr-BE" sz="2000" dirty="0"/>
              <a:t>Quid du remplacement temporaire (possible mis pas clair dans le texte)?</a:t>
            </a:r>
          </a:p>
          <a:p>
            <a:pPr lvl="1"/>
            <a:endParaRPr lang="fr-BE" sz="2000" dirty="0"/>
          </a:p>
          <a:p>
            <a:pPr lvl="1"/>
            <a:r>
              <a:rPr lang="fr-BE" sz="2000" dirty="0"/>
              <a:t>Quid du délai d’engagement?</a:t>
            </a:r>
          </a:p>
          <a:p>
            <a:pPr lvl="1"/>
            <a:endParaRPr lang="fr-BE" sz="2800" dirty="0"/>
          </a:p>
          <a:p>
            <a:pPr lvl="1"/>
            <a:endParaRPr lang="fr-BE" sz="2200" dirty="0"/>
          </a:p>
          <a:p>
            <a:pPr marL="685800" lvl="2" indent="0">
              <a:buNone/>
            </a:pPr>
            <a:endParaRPr lang="fr-BE" sz="2500" dirty="0"/>
          </a:p>
          <a:p>
            <a:pPr lvl="2"/>
            <a:endParaRPr lang="fr-BE" sz="25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14208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Période transitoire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lvl="1"/>
            <a:r>
              <a:rPr lang="fr-BE" sz="2800" dirty="0"/>
              <a:t>Clarification: </a:t>
            </a:r>
          </a:p>
          <a:p>
            <a:pPr lvl="1"/>
            <a:endParaRPr lang="fr-BE" sz="2800" dirty="0"/>
          </a:p>
          <a:p>
            <a:pPr lvl="2"/>
            <a:r>
              <a:rPr lang="fr-BE" sz="2500" dirty="0"/>
              <a:t> APE &lt; ou = coût effectivement supporté par l’employeur</a:t>
            </a:r>
          </a:p>
          <a:p>
            <a:pPr lvl="2"/>
            <a:r>
              <a:rPr lang="fr-BE" sz="2500" dirty="0"/>
              <a:t>APE + ensemble autres subventions &lt; ou = coût effectif</a:t>
            </a:r>
          </a:p>
          <a:p>
            <a:pPr lvl="2"/>
            <a:r>
              <a:rPr lang="fr-BE" sz="2500" dirty="0"/>
              <a:t>Cumul APE + contrat d’insertion possible</a:t>
            </a:r>
          </a:p>
          <a:p>
            <a:pPr lvl="1"/>
            <a:endParaRPr lang="fr-BE" sz="2800" dirty="0"/>
          </a:p>
          <a:p>
            <a:pPr marL="366713" lvl="1" indent="0">
              <a:buNone/>
            </a:pPr>
            <a:endParaRPr lang="fr-BE" sz="2800" dirty="0"/>
          </a:p>
          <a:p>
            <a:pPr lvl="1"/>
            <a:endParaRPr lang="fr-BE" sz="2200" dirty="0"/>
          </a:p>
          <a:p>
            <a:pPr marL="685800" lvl="2" indent="0">
              <a:buNone/>
            </a:pPr>
            <a:endParaRPr lang="fr-BE" sz="2500" dirty="0"/>
          </a:p>
          <a:p>
            <a:pPr lvl="2"/>
            <a:endParaRPr lang="fr-BE" sz="25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3022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Période transitoire</a:t>
            </a:r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lvl="1"/>
            <a:r>
              <a:rPr lang="fr-BE" sz="2800" dirty="0"/>
              <a:t>Procédure transitoire: </a:t>
            </a:r>
          </a:p>
          <a:p>
            <a:pPr lvl="1"/>
            <a:endParaRPr lang="fr-BE" sz="2800" dirty="0"/>
          </a:p>
          <a:p>
            <a:pPr lvl="2"/>
            <a:r>
              <a:rPr lang="fr-BE" sz="2500" dirty="0"/>
              <a:t> Pour les demande en cours (ancienne procédure)</a:t>
            </a:r>
          </a:p>
          <a:p>
            <a:pPr lvl="2"/>
            <a:r>
              <a:rPr lang="fr-BE" sz="2500" dirty="0"/>
              <a:t>Pour les procédures de sanction en cours (nouvelle procédure)</a:t>
            </a:r>
          </a:p>
          <a:p>
            <a:pPr marL="366713" lvl="1" indent="0">
              <a:buNone/>
            </a:pPr>
            <a:endParaRPr lang="fr-BE" sz="2800" dirty="0"/>
          </a:p>
          <a:p>
            <a:pPr marL="366713" lvl="1" indent="0">
              <a:buNone/>
            </a:pPr>
            <a:endParaRPr lang="fr-BE" sz="2800" dirty="0"/>
          </a:p>
          <a:p>
            <a:pPr lvl="1"/>
            <a:endParaRPr lang="fr-BE" sz="2200" dirty="0"/>
          </a:p>
          <a:p>
            <a:pPr marL="685800" lvl="2" indent="0">
              <a:buNone/>
            </a:pPr>
            <a:endParaRPr lang="fr-BE" sz="2500" dirty="0"/>
          </a:p>
          <a:p>
            <a:pPr lvl="2"/>
            <a:endParaRPr lang="fr-BE" sz="25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011436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Transfert ministres fonctionnels</a:t>
            </a:r>
            <a:endParaRPr lang="fr-BE" dirty="0"/>
          </a:p>
        </p:txBody>
      </p:sp>
      <p:sp>
        <p:nvSpPr>
          <p:cNvPr id="12293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50825" y="1556793"/>
            <a:ext cx="8153400" cy="5112296"/>
          </a:xfrm>
        </p:spPr>
        <p:txBody>
          <a:bodyPr/>
          <a:lstStyle/>
          <a:p>
            <a:pPr lvl="1"/>
            <a:r>
              <a:rPr lang="fr-BE" sz="2800" dirty="0"/>
              <a:t>Au 1</a:t>
            </a:r>
            <a:r>
              <a:rPr lang="fr-BE" sz="2800" baseline="30000" dirty="0"/>
              <a:t>er</a:t>
            </a:r>
            <a:r>
              <a:rPr lang="fr-BE" sz="2800" dirty="0"/>
              <a:t> janvier 2021 pour tous les bénéficiaires</a:t>
            </a:r>
          </a:p>
          <a:p>
            <a:pPr lvl="1"/>
            <a:endParaRPr lang="fr-BE" sz="2800" dirty="0"/>
          </a:p>
          <a:p>
            <a:pPr lvl="1"/>
            <a:r>
              <a:rPr lang="fr-BE" sz="2800" dirty="0"/>
              <a:t>Anticipation possible au 1</a:t>
            </a:r>
            <a:r>
              <a:rPr lang="fr-BE" sz="2800" baseline="30000" dirty="0"/>
              <a:t>er</a:t>
            </a:r>
            <a:r>
              <a:rPr lang="fr-BE" sz="2800" dirty="0"/>
              <a:t> janvier 2020 pour « tout ou partie des bénéficiaires » si nouveau régime d’aides est prêt (et intègre les balises)</a:t>
            </a:r>
          </a:p>
          <a:p>
            <a:pPr marL="366713" lvl="1" indent="0">
              <a:buNone/>
            </a:pPr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marL="366713" lvl="1" indent="0">
              <a:buNone/>
            </a:pPr>
            <a:endParaRPr lang="fr-BE" sz="2200" dirty="0"/>
          </a:p>
          <a:p>
            <a:pPr marL="685800" lvl="2" indent="0">
              <a:buNone/>
            </a:pPr>
            <a:endParaRPr lang="fr-BE" sz="2500" dirty="0"/>
          </a:p>
          <a:p>
            <a:pPr lvl="2"/>
            <a:endParaRPr lang="fr-BE" sz="25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  <a:p>
            <a:pPr lvl="1"/>
            <a:endParaRPr lang="fr-BE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3800" y="6303963"/>
            <a:ext cx="5421313" cy="365125"/>
          </a:xfrm>
        </p:spPr>
        <p:txBody>
          <a:bodyPr/>
          <a:lstStyle/>
          <a:p>
            <a:pPr>
              <a:defRPr/>
            </a:pPr>
            <a:endParaRPr lang="fr-FR" dirty="0"/>
          </a:p>
        </p:txBody>
      </p:sp>
      <p:pic>
        <p:nvPicPr>
          <p:cNvPr id="12292" name="Image 13" descr="295x295p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6610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1927360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10">
      <a:dk1>
        <a:srgbClr val="006666"/>
      </a:dk1>
      <a:lt1>
        <a:srgbClr val="CCCC00"/>
      </a:lt1>
      <a:dk2>
        <a:srgbClr val="006666"/>
      </a:dk2>
      <a:lt2>
        <a:srgbClr val="CCCC00"/>
      </a:lt2>
      <a:accent1>
        <a:srgbClr val="006666"/>
      </a:accent1>
      <a:accent2>
        <a:srgbClr val="00817E"/>
      </a:accent2>
      <a:accent3>
        <a:srgbClr val="4C4C00"/>
      </a:accent3>
      <a:accent4>
        <a:srgbClr val="008080"/>
      </a:accent4>
      <a:accent5>
        <a:srgbClr val="008080"/>
      </a:accent5>
      <a:accent6>
        <a:srgbClr val="006666"/>
      </a:accent6>
      <a:hlink>
        <a:srgbClr val="666600"/>
      </a:hlink>
      <a:folHlink>
        <a:srgbClr val="99990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11067</TotalTime>
  <Words>515</Words>
  <Application>Microsoft Macintosh PowerPoint</Application>
  <PresentationFormat>Affichage à l'écran (4:3)</PresentationFormat>
  <Paragraphs>192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Wingdings 2</vt:lpstr>
      <vt:lpstr>Médian</vt:lpstr>
      <vt:lpstr>Présentation PowerPoint</vt:lpstr>
      <vt:lpstr>Adoption 2ème lecture</vt:lpstr>
      <vt:lpstr>Période transitoire</vt:lpstr>
      <vt:lpstr>Période transitoire</vt:lpstr>
      <vt:lpstr>Période transitoire</vt:lpstr>
      <vt:lpstr>Période transitoire</vt:lpstr>
      <vt:lpstr>Période transitoire</vt:lpstr>
      <vt:lpstr>Période transitoire</vt:lpstr>
      <vt:lpstr>Transfert ministres fonctionnels</vt:lpstr>
      <vt:lpstr>Transfert ministres fonctionnels</vt:lpstr>
      <vt:lpstr>Transfert ministres fonctionnels</vt:lpstr>
      <vt:lpstr>Transfert ministres fonctionnels</vt:lpstr>
      <vt:lpstr>Transfert ministres fonctionnels</vt:lpstr>
      <vt:lpstr>Transfert ministres fonctionnels</vt:lpstr>
      <vt:lpstr>Transfert ministres fonctionnels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piER</dc:creator>
  <cp:lastModifiedBy>Pierre Malaise</cp:lastModifiedBy>
  <cp:revision>783</cp:revision>
  <cp:lastPrinted>2016-11-24T12:07:58Z</cp:lastPrinted>
  <dcterms:created xsi:type="dcterms:W3CDTF">2010-02-23T13:26:43Z</dcterms:created>
  <dcterms:modified xsi:type="dcterms:W3CDTF">2018-07-09T08:07:13Z</dcterms:modified>
</cp:coreProperties>
</file>