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256" r:id="rId2"/>
    <p:sldId id="286" r:id="rId3"/>
    <p:sldId id="327" r:id="rId4"/>
    <p:sldId id="288" r:id="rId5"/>
    <p:sldId id="328" r:id="rId6"/>
    <p:sldId id="290" r:id="rId7"/>
    <p:sldId id="292" r:id="rId8"/>
    <p:sldId id="293" r:id="rId9"/>
    <p:sldId id="305" r:id="rId10"/>
    <p:sldId id="314" r:id="rId11"/>
    <p:sldId id="317" r:id="rId12"/>
    <p:sldId id="315" r:id="rId13"/>
    <p:sldId id="316" r:id="rId14"/>
    <p:sldId id="313" r:id="rId15"/>
    <p:sldId id="329" r:id="rId16"/>
    <p:sldId id="300" r:id="rId17"/>
    <p:sldId id="332" r:id="rId18"/>
    <p:sldId id="296" r:id="rId19"/>
    <p:sldId id="342" r:id="rId20"/>
    <p:sldId id="333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34" r:id="rId29"/>
    <p:sldId id="319" r:id="rId30"/>
    <p:sldId id="326" r:id="rId31"/>
    <p:sldId id="311" r:id="rId32"/>
    <p:sldId id="284" r:id="rId3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6AB"/>
    <a:srgbClr val="CB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8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841FC-452E-49FC-B487-CEDFA285786C}" type="datetimeFigureOut">
              <a:rPr lang="en-US" smtClean="0"/>
              <a:t>10/4/18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03788-D72D-41A1-8EDD-E7EAC029C5E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1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23FCC-18B0-4942-BBAF-5289F8D0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221E08-7F25-4CA8-A821-6FD0B4A44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D79AB3-9DB8-46A8-AAF9-03E1231A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05303E-D274-49C8-838E-9957822D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F7C4F-60B7-4A26-9285-085A764C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617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2BE57-D257-450E-8674-0A2903C9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AF1E25-560D-49EB-B7BB-EFEEFDDBF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813836-7AA6-4E26-B26D-9EF837B0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7D4583-1301-4EFA-AAB2-5DD39294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7723FF-BB2D-452E-B8F3-E87CFC58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978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2DF357-BD94-43FF-96DD-89365C30A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A757FA-D57C-4858-A28F-6725CBD22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1EC809-26DB-45B6-832D-5E0F93B0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082F1B-0867-4BDA-8D04-F162A131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F3E43B-A1E1-4A4C-B68D-E75CE934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557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933213-FDF7-41FA-83A1-0ED05929C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DA029-C7A1-49C5-B4BD-36BD11A1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AA55D0-C8D3-42FE-A33E-6FC74419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2E61FD-AD1A-4F03-BA06-19F0F6129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36A260-609B-4289-A0B2-12AC7977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193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DEAB8-7D30-4360-9AD7-F3386CF57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CA3EF7-8A26-4DA8-A50E-C6673C1C3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1F8218-F1D9-4622-9909-16CA8829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A120F8-810D-4E8F-B5B7-1A5313BE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DD3D81-69AA-4B50-B939-8D09CCC8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367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E72114-FB00-450C-99B5-EB38ABAC7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300586-767C-421C-BCE7-34920647A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9B0B2-6C43-4286-9B17-F72FC2DAC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E65EBE-E512-451B-B2D3-FC2B85F3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D8ED00-165C-44FC-8024-81C90290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5346A5-E73B-4872-9457-1E9E2945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763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45FE8-0B1F-4B0D-AF48-1F628D568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D98D07-FBE4-44BB-9371-47D2BCB1A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AC954D-6ADB-41EF-A7CD-7F88AEE2C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D48B02-427E-43ED-ABEA-23AE32D50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C73637-B48B-4C32-B727-826252693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D1D521-7C17-4E7E-BD3F-E976F0E2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0095C8-A695-4D12-A748-5F423A9F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1263197-5B82-4F9C-AFDB-1840807B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828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9B600-709D-479F-BE95-739CCF5D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FA518F-430A-478B-BAFF-F49B99958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CD11A8-3DB5-43BC-B92C-FB5D0A92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899E5A7-B3CD-43C3-937A-7039E497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056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548A46-E5BE-402D-BC59-D95A5CD0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2F3EDA-D101-4CC9-8037-4830E1D0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786DD4-5F8F-4A33-8D1B-16E28EAD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673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CF71E9-5AED-4DDE-B1C0-338DB583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19D648-7CFF-496B-9A71-DCC5C438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A680B5-33EB-46E3-9C53-B0F5B40D9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C881E4-B175-43E0-BC36-FF164A12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516F74-B3BA-4366-BEFB-B2F02BEC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4456A0-7208-4E71-B059-F0A5FE85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162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3F99FD-E46E-49BB-9187-8631B4A26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17F718-E7B9-4901-8A24-E23CDC6CF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25E0B9-4EE6-4059-B2FF-9DE3E718F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BF23D8-2196-4038-9D3C-7ECF5E45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55966E-16BA-4E0F-90F3-1B84F31B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FC7E00-B4FC-44B2-8013-AAB3CD10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305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42BE5F-BD4E-437D-B09A-ACD26C08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5C9B63-32A2-4EEC-9A76-EAFB76B36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5E40A0-E085-4C50-9530-2373FBE3F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E2845-AC25-47A1-B7A5-70A63420E724}" type="datetimeFigureOut">
              <a:rPr lang="fr-BE" smtClean="0"/>
              <a:t>4/10/18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B11813-7A07-4550-BD11-F743E2727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EC64A3-6986-4726-B161-C8943780B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C7155-C8B9-4A68-A3EC-67223EDA16A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30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B740434-FFED-43C1-839D-AAF855CF4704}"/>
              </a:ext>
            </a:extLst>
          </p:cNvPr>
          <p:cNvGrpSpPr/>
          <p:nvPr/>
        </p:nvGrpSpPr>
        <p:grpSpPr>
          <a:xfrm>
            <a:off x="-2809297" y="-2270764"/>
            <a:ext cx="4888514" cy="4974583"/>
            <a:chOff x="-2809297" y="-2270764"/>
            <a:chExt cx="4888514" cy="4974583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73707BAD-1725-4DBD-AC0D-F8660FB9A610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A2E0D5EE-E4EA-4319-ABB9-205608ED4B34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FA1D695A-F703-4438-90E0-3382F5B0C60A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F7AE8E8-7ADB-4779-B0D0-4EF3A2328E3B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0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2E14BEEF-9190-496A-8D7E-B91FA8ACDF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75346" y="2677296"/>
            <a:ext cx="10075522" cy="14465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BE" sz="4400" b="1" dirty="0">
                <a:solidFill>
                  <a:schemeClr val="tx1"/>
                </a:solidFill>
                <a:latin typeface="Arial Black" panose="020B0A04020102020204" pitchFamily="34" charset="0"/>
              </a:rPr>
              <a:t>RÉFORME DES AIDES À LA PROMOTION DE L’EMPLOI (APE)</a:t>
            </a:r>
          </a:p>
        </p:txBody>
      </p:sp>
    </p:spTree>
    <p:extLst>
      <p:ext uri="{BB962C8B-B14F-4D97-AF65-F5344CB8AC3E}">
        <p14:creationId xmlns:p14="http://schemas.microsoft.com/office/powerpoint/2010/main" val="970779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46038" y="2127249"/>
            <a:ext cx="8363493" cy="3108543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endParaRPr lang="fr-BE" sz="2800" dirty="0"/>
          </a:p>
          <a:p>
            <a:pPr marL="971550" lvl="1" indent="-514350">
              <a:buFont typeface="+mj-lt"/>
              <a:buAutoNum type="arabicPeriod"/>
            </a:pPr>
            <a:r>
              <a:rPr lang="fr-BE" sz="2800" b="1" dirty="0">
                <a:solidFill>
                  <a:schemeClr val="accent1"/>
                </a:solidFill>
              </a:rPr>
              <a:t>Simplification</a:t>
            </a:r>
          </a:p>
          <a:p>
            <a:endParaRPr lang="fr-BE" sz="28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Subventionnement unique (RCS intégrées)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Suppression de la logique de points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Simplification pour les employeurs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Suppression du passeport APE</a:t>
            </a:r>
          </a:p>
        </p:txBody>
      </p:sp>
    </p:spTree>
    <p:extLst>
      <p:ext uri="{BB962C8B-B14F-4D97-AF65-F5344CB8AC3E}">
        <p14:creationId xmlns:p14="http://schemas.microsoft.com/office/powerpoint/2010/main" val="3877805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48644" y="2127249"/>
            <a:ext cx="9284676" cy="2246769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endParaRPr lang="fr-BE" sz="2800" dirty="0"/>
          </a:p>
          <a:p>
            <a:pPr marL="971550" lvl="1" indent="-514350">
              <a:buFont typeface="+mj-lt"/>
              <a:buAutoNum type="arabicPeriod" startAt="2"/>
            </a:pPr>
            <a:r>
              <a:rPr lang="fr-BE" sz="2800" b="1" dirty="0">
                <a:solidFill>
                  <a:schemeClr val="accent1"/>
                </a:solidFill>
              </a:rPr>
              <a:t>Transparence</a:t>
            </a:r>
            <a:endParaRPr lang="fr-BE" sz="2800" b="1" dirty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État des lieux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Publication d’un cadastre à l’entrée en vigueur du décret</a:t>
            </a:r>
            <a:endParaRPr lang="fr-BE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55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41287" y="2216482"/>
            <a:ext cx="9246638" cy="3046988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endParaRPr lang="fr-BE" sz="2400" dirty="0"/>
          </a:p>
          <a:p>
            <a:pPr marL="971550" lvl="1" indent="-514350">
              <a:buFont typeface="+mj-lt"/>
              <a:buAutoNum type="arabicPeriod" startAt="3"/>
            </a:pPr>
            <a:r>
              <a:rPr lang="fr-BE" sz="2800" b="1" dirty="0">
                <a:solidFill>
                  <a:schemeClr val="accent1"/>
                </a:solidFill>
              </a:rPr>
              <a:t>Équité et efficacité</a:t>
            </a:r>
            <a:endParaRPr lang="fr-BE" sz="2800" b="1" dirty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Égalité de traitement au regard de l’activité déployée et de la performance sociétale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 Octroi des subventions sur base de critères objectivés (fixés par chaque ministre fonctionnel)</a:t>
            </a:r>
          </a:p>
        </p:txBody>
      </p:sp>
    </p:spTree>
    <p:extLst>
      <p:ext uri="{BB962C8B-B14F-4D97-AF65-F5344CB8AC3E}">
        <p14:creationId xmlns:p14="http://schemas.microsoft.com/office/powerpoint/2010/main" val="297911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26744" y="2131776"/>
            <a:ext cx="8690979" cy="3108543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endParaRPr lang="fr-BE" sz="2800" dirty="0"/>
          </a:p>
          <a:p>
            <a:pPr marL="971550" lvl="1" indent="-514350">
              <a:buFont typeface="+mj-lt"/>
              <a:buAutoNum type="arabicPeriod" startAt="4"/>
            </a:pPr>
            <a:r>
              <a:rPr lang="fr-BE" sz="28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Responsabilisation</a:t>
            </a:r>
          </a:p>
          <a:p>
            <a:endParaRPr lang="fr-B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BE" sz="2800" dirty="0"/>
              <a:t> Responsabilisation accrue des Ministres fonctionnels dans le rééquilibrage des subventions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BE" sz="2800" dirty="0"/>
              <a:t> Moyens de contrôle seront prévus par chaque Ministre fonctionnel</a:t>
            </a:r>
            <a:endParaRPr lang="fr-BE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20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22132" y="2574360"/>
            <a:ext cx="9539568" cy="3539430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arabicPeriod" startAt="5"/>
            </a:pPr>
            <a:r>
              <a:rPr lang="fr-BE" sz="2800" b="1" dirty="0">
                <a:solidFill>
                  <a:schemeClr val="accent1"/>
                </a:solidFill>
              </a:rPr>
              <a:t>Aide structurelle aux pouvoirs locaux, secteur non-marchand et enseignement</a:t>
            </a:r>
          </a:p>
          <a:p>
            <a:endParaRPr lang="fr-BE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BE" sz="2800" dirty="0"/>
              <a:t>Soutien et refinancement des services clé tels que l’accueil de la petite enfance, l’aide aux personnes handicapées, l’accueil extra-scolaire, ... et des projets indispensables à la collectivité et répondant à des principes de bonne gouvernance </a:t>
            </a:r>
            <a:endParaRPr lang="fr-BE" sz="4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19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214000" y="2127249"/>
            <a:ext cx="7859661" cy="2677656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endParaRPr lang="fr-BE" sz="2800" dirty="0"/>
          </a:p>
          <a:p>
            <a:pPr marL="971550" lvl="1" indent="-514350">
              <a:buFont typeface="+mj-lt"/>
              <a:buAutoNum type="arabicPeriod" startAt="6"/>
            </a:pPr>
            <a:r>
              <a:rPr lang="fr-BE" sz="2800" b="1" dirty="0">
                <a:solidFill>
                  <a:schemeClr val="accent1"/>
                </a:solidFill>
              </a:rPr>
              <a:t>Maîtrise budgétaire</a:t>
            </a:r>
          </a:p>
          <a:p>
            <a:pPr lvl="1"/>
            <a:endParaRPr lang="fr-BE" sz="2800" b="1" dirty="0">
              <a:solidFill>
                <a:schemeClr val="accent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fr-B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Enveloppe augmentée, indexée mais fermée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fr-B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Maîtrise de la trajectoire budgétaire suite à la 6</a:t>
            </a:r>
            <a:r>
              <a:rPr lang="fr-BE" sz="280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BE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réforme de l’Etat</a:t>
            </a:r>
          </a:p>
        </p:txBody>
      </p:sp>
    </p:spTree>
    <p:extLst>
      <p:ext uri="{BB962C8B-B14F-4D97-AF65-F5344CB8AC3E}">
        <p14:creationId xmlns:p14="http://schemas.microsoft.com/office/powerpoint/2010/main" val="2280601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68187" y="1978264"/>
            <a:ext cx="6957208" cy="7473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Suppression d’employeurs bénéficiaires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44241" y="3069510"/>
            <a:ext cx="108026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7175" y="3193867"/>
            <a:ext cx="102651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Les Provinces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Les régies communales autonomes (RCA)*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Les services du gouvernement wallon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Les services du gouvernement de la fédération </a:t>
            </a:r>
            <a:r>
              <a:rPr lang="fr-FR" sz="2800" cap="small" dirty="0" err="1">
                <a:ea typeface="Batang" pitchFamily="18" charset="-127"/>
                <a:cs typeface="Arial" pitchFamily="34" charset="0"/>
              </a:rPr>
              <a:t>wallonie-bruxelles</a:t>
            </a:r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90360" y="6020738"/>
            <a:ext cx="9827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*Points directement octroyés; points reçus via cession pourront retourner chez les employeurs cédants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42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65118" y="1996185"/>
            <a:ext cx="3044274" cy="7118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Concertation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44241" y="3069510"/>
            <a:ext cx="108026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5969" y="2977573"/>
            <a:ext cx="102651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Le Gouvernement wallon, et plus particulièrement </a:t>
            </a:r>
            <a:br>
              <a:rPr lang="fr-FR" sz="2800" cap="small" dirty="0">
                <a:ea typeface="Batang" pitchFamily="18" charset="-127"/>
                <a:cs typeface="Arial" pitchFamily="34" charset="0"/>
              </a:rPr>
            </a:br>
            <a:r>
              <a:rPr lang="fr-FR" sz="2800" cap="small" dirty="0">
                <a:ea typeface="Batang" pitchFamily="18" charset="-127"/>
                <a:cs typeface="Arial" pitchFamily="34" charset="0"/>
              </a:rPr>
              <a:t>le Ministre </a:t>
            </a:r>
            <a:r>
              <a:rPr lang="fr-FR" sz="2800" cap="small" dirty="0" err="1">
                <a:ea typeface="Batang" pitchFamily="18" charset="-127"/>
                <a:cs typeface="Arial" pitchFamily="34" charset="0"/>
              </a:rPr>
              <a:t>Jeholet</a:t>
            </a:r>
            <a:r>
              <a:rPr lang="fr-FR" sz="2800" cap="small" dirty="0">
                <a:ea typeface="Batang" pitchFamily="18" charset="-127"/>
                <a:cs typeface="Arial" pitchFamily="34" charset="0"/>
              </a:rPr>
              <a:t>, </a:t>
            </a:r>
            <a:br>
              <a:rPr lang="fr-FR" sz="2800" cap="small" dirty="0">
                <a:ea typeface="Batang" pitchFamily="18" charset="-127"/>
                <a:cs typeface="Arial" pitchFamily="34" charset="0"/>
              </a:rPr>
            </a:br>
            <a:r>
              <a:rPr lang="fr-FR" sz="2800" cap="small" dirty="0">
                <a:ea typeface="Batang" pitchFamily="18" charset="-127"/>
                <a:cs typeface="Arial" pitchFamily="34" charset="0"/>
              </a:rPr>
              <a:t>la Ministre </a:t>
            </a:r>
            <a:r>
              <a:rPr lang="fr-FR" sz="2800" cap="small" dirty="0" err="1">
                <a:ea typeface="Batang" pitchFamily="18" charset="-127"/>
                <a:cs typeface="Arial" pitchFamily="34" charset="0"/>
              </a:rPr>
              <a:t>Greoli</a:t>
            </a:r>
            <a:r>
              <a:rPr lang="fr-FR" sz="2800" cap="small" dirty="0">
                <a:ea typeface="Batang" pitchFamily="18" charset="-127"/>
                <a:cs typeface="Arial" pitchFamily="34" charset="0"/>
              </a:rPr>
              <a:t>,</a:t>
            </a:r>
            <a:br>
              <a:rPr lang="fr-FR" sz="2800" cap="small" dirty="0">
                <a:ea typeface="Batang" pitchFamily="18" charset="-127"/>
                <a:cs typeface="Arial" pitchFamily="34" charset="0"/>
              </a:rPr>
            </a:br>
            <a:r>
              <a:rPr lang="fr-FR" sz="2800" cap="small" dirty="0">
                <a:ea typeface="Batang" pitchFamily="18" charset="-127"/>
                <a:cs typeface="Arial" pitchFamily="34" charset="0"/>
              </a:rPr>
              <a:t>la Ministre De Bue, </a:t>
            </a:r>
            <a:br>
              <a:rPr lang="fr-FR" sz="2800" cap="small" dirty="0">
                <a:ea typeface="Batang" pitchFamily="18" charset="-127"/>
                <a:cs typeface="Arial" pitchFamily="34" charset="0"/>
              </a:rPr>
            </a:br>
            <a:r>
              <a:rPr lang="fr-FR" sz="2800" cap="small" dirty="0">
                <a:ea typeface="Batang" pitchFamily="18" charset="-127"/>
                <a:cs typeface="Arial" pitchFamily="34" charset="0"/>
              </a:rPr>
              <a:t>ont été à l’écoute des acteurs concernés et resteront à l’écoute pour la suite de la réforme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29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68185" y="1995854"/>
            <a:ext cx="4230042" cy="6991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Période transitoire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8185" y="2853297"/>
            <a:ext cx="7879934" cy="1015663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fr-BE" sz="2000" b="1" dirty="0">
                <a:solidFill>
                  <a:schemeClr val="dk1"/>
                </a:solidFill>
              </a:rPr>
              <a:t>Permettre à chaque employeur de se préparer au mieux à la réforme</a:t>
            </a:r>
            <a:endParaRPr lang="en-US" sz="20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fr-BE" sz="2000" dirty="0">
                <a:solidFill>
                  <a:schemeClr val="dk1"/>
                </a:solidFill>
              </a:rPr>
              <a:t>Report de la phase transitoire au 01/01/2020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fr-BE" sz="2000" dirty="0">
                <a:solidFill>
                  <a:schemeClr val="dk1"/>
                </a:solidFill>
              </a:rPr>
              <a:t>Maintien de l’entrée en vigueur de la réforme au 01/01/2021</a:t>
            </a:r>
          </a:p>
        </p:txBody>
      </p:sp>
    </p:spTree>
    <p:extLst>
      <p:ext uri="{BB962C8B-B14F-4D97-AF65-F5344CB8AC3E}">
        <p14:creationId xmlns:p14="http://schemas.microsoft.com/office/powerpoint/2010/main" val="2312413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09E7909-ABBA-A043-ABCB-10B7752612ED}"/>
              </a:ext>
            </a:extLst>
          </p:cNvPr>
          <p:cNvSpPr/>
          <p:nvPr/>
        </p:nvSpPr>
        <p:spPr>
          <a:xfrm>
            <a:off x="1770786" y="1977396"/>
            <a:ext cx="2497957" cy="7402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Conseil d’état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31EF92-E5C6-C440-A616-0859F8419739}"/>
              </a:ext>
            </a:extLst>
          </p:cNvPr>
          <p:cNvSpPr/>
          <p:nvPr/>
        </p:nvSpPr>
        <p:spPr>
          <a:xfrm>
            <a:off x="1750602" y="2848246"/>
            <a:ext cx="10182434" cy="2462213"/>
          </a:xfrm>
          <a:prstGeom prst="rect">
            <a:avLst/>
          </a:prstGeom>
          <a:ln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BE" sz="1600" dirty="0">
                <a:ea typeface="Times New Roman" panose="02020603050405020304" pitchFamily="18" charset="0"/>
              </a:rPr>
              <a:t>Principale réserve du Conseil d’Etat : le mécanisme du buffer tel que prévu à l’article 5, §13 de l’avant-projet de décret tel qu’approuvé en 2</a:t>
            </a:r>
            <a:r>
              <a:rPr lang="fr-BE" sz="1600" baseline="30000" dirty="0">
                <a:ea typeface="Times New Roman" panose="02020603050405020304" pitchFamily="18" charset="0"/>
              </a:rPr>
              <a:t>ème</a:t>
            </a:r>
            <a:r>
              <a:rPr lang="fr-BE" sz="1600" dirty="0">
                <a:ea typeface="Times New Roman" panose="02020603050405020304" pitchFamily="18" charset="0"/>
              </a:rPr>
              <a:t> lecture. Il convenait de mieux encadrer l’habilitation donnée au Gouvernement wallon. 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BE" sz="1600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BE" i="1" dirty="0">
                <a:ea typeface="Times New Roman" panose="02020603050405020304" pitchFamily="18" charset="0"/>
              </a:rPr>
              <a:t>Il est proposé dans le présent avant-projet de décret tel que soumis à l’approbation du GW en 3</a:t>
            </a:r>
            <a:r>
              <a:rPr lang="fr-BE" i="1" baseline="30000" dirty="0">
                <a:ea typeface="Times New Roman" panose="02020603050405020304" pitchFamily="18" charset="0"/>
              </a:rPr>
              <a:t>ème</a:t>
            </a:r>
            <a:r>
              <a:rPr lang="fr-BE" i="1" dirty="0">
                <a:ea typeface="Times New Roman" panose="02020603050405020304" pitchFamily="18" charset="0"/>
              </a:rPr>
              <a:t> lecture de supprimer ce mécanisme. </a:t>
            </a:r>
            <a:br>
              <a:rPr lang="fr-BE" i="1" dirty="0">
                <a:ea typeface="Times New Roman" panose="02020603050405020304" pitchFamily="18" charset="0"/>
              </a:rPr>
            </a:br>
            <a:endParaRPr lang="fr-BE" i="1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BE" i="1" dirty="0">
                <a:ea typeface="Times New Roman" panose="02020603050405020304" pitchFamily="18" charset="0"/>
              </a:rPr>
              <a:t>La méthode de calcul revue sur base des points subventionnés permet de tenir compte des employeurs ayant connu des situations difficiles au cours de la période de référence 2015-2016.</a:t>
            </a:r>
            <a:endParaRPr lang="en-US" i="1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BE" sz="1600" dirty="0">
                <a:ea typeface="Times New Roman" panose="02020603050405020304" pitchFamily="18" charset="0"/>
              </a:rPr>
              <a:t> </a:t>
            </a:r>
            <a:endParaRPr lang="en-US" sz="16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8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F442BF3-9EA1-4A73-8652-54FC8B36362E}"/>
              </a:ext>
            </a:extLst>
          </p:cNvPr>
          <p:cNvSpPr/>
          <p:nvPr/>
        </p:nvSpPr>
        <p:spPr>
          <a:xfrm>
            <a:off x="1658717" y="2739470"/>
            <a:ext cx="9330773" cy="7891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1518739" y="2739470"/>
            <a:ext cx="9610728" cy="78916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4D04D15-1406-4A91-B4B0-C72A49BCFC8F}"/>
              </a:ext>
            </a:extLst>
          </p:cNvPr>
          <p:cNvSpPr txBox="1"/>
          <p:nvPr/>
        </p:nvSpPr>
        <p:spPr>
          <a:xfrm>
            <a:off x="821941" y="2837819"/>
            <a:ext cx="11004324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900"/>
              </a:lnSpc>
            </a:pPr>
            <a:r>
              <a:rPr lang="fr-BE" sz="3200" dirty="0">
                <a:ln w="0"/>
                <a:latin typeface="Arial Black" panose="020B0A04020102020204" pitchFamily="34" charset="0"/>
                <a:cs typeface="Arial" panose="020B0604020202020204" pitchFamily="34" charset="0"/>
              </a:rPr>
              <a:t>ETAT DES LIEUX DU DISPOSITIF ACTUEL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1040035" y="6000214"/>
            <a:ext cx="100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*2016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689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1792963" y="2002137"/>
            <a:ext cx="5862875" cy="690819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4D04D15-1406-4A91-B4B0-C72A49BCFC8F}"/>
              </a:ext>
            </a:extLst>
          </p:cNvPr>
          <p:cNvSpPr txBox="1"/>
          <p:nvPr/>
        </p:nvSpPr>
        <p:spPr>
          <a:xfrm>
            <a:off x="2086707" y="2051311"/>
            <a:ext cx="5275385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900"/>
              </a:lnSpc>
            </a:pPr>
            <a:r>
              <a:rPr lang="fr-BE" sz="3200" dirty="0">
                <a:ln w="0"/>
                <a:latin typeface="Arial Black" panose="020B0A04020102020204" pitchFamily="34" charset="0"/>
                <a:cs typeface="Arial" panose="020B0604020202020204" pitchFamily="34" charset="0"/>
              </a:rPr>
              <a:t>METHODE DE CALCUL</a:t>
            </a:r>
          </a:p>
        </p:txBody>
      </p:sp>
    </p:spTree>
    <p:extLst>
      <p:ext uri="{BB962C8B-B14F-4D97-AF65-F5344CB8AC3E}">
        <p14:creationId xmlns:p14="http://schemas.microsoft.com/office/powerpoint/2010/main" val="1628677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83897" y="2005119"/>
            <a:ext cx="4335032" cy="7076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28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83898" y="2806701"/>
                <a:ext cx="8652572" cy="1589218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fr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898" y="2806701"/>
                <a:ext cx="8652572" cy="1589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247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75106" y="2307202"/>
                <a:ext cx="9502493" cy="3989875"/>
              </a:xfrm>
              <a:prstGeom prst="rect">
                <a:avLst/>
              </a:prstGeom>
              <a:ln>
                <a:noFill/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2800" b="1" dirty="0"/>
                  <a:t>Subvention </a:t>
                </a:r>
                <a:r>
                  <a:rPr lang="fr-FR" sz="2800" b="1" dirty="0"/>
                  <a:t>unique à chaque employeur durant la période transitoire (F)</a:t>
                </a:r>
              </a:p>
              <a:p>
                <a:pPr lvl="0">
                  <a:defRPr/>
                </a:pPr>
                <a:br>
                  <a:rPr kumimoji="0" lang="fr-BE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  <a:defRPr/>
                </a:pPr>
                <a:r>
                  <a:rPr lang="fr-BE" sz="2000" dirty="0"/>
                  <a:t>L’enveloppe qui sera transférée à chaque Ministre fonctionnel, au plus tard le 1</a:t>
                </a:r>
                <a:r>
                  <a:rPr lang="fr-BE" sz="2000" baseline="30000" dirty="0"/>
                  <a:t>er</a:t>
                </a:r>
                <a:r>
                  <a:rPr lang="fr-BE" sz="2000" dirty="0"/>
                  <a:t> janvier 2021, sera établie en additionnant l’ensemble des subventions uniques des projets des employeurs qui dépendent de ses compétences.</a:t>
                </a:r>
                <a:endParaRPr lang="fr-FR" sz="20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(inchangé par rapport à la 2</a:t>
                </a:r>
                <a:r>
                  <a:rPr kumimoji="0" lang="fr-FR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ème</a:t>
                </a: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lecture)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106" y="2307202"/>
                <a:ext cx="9502493" cy="3989875"/>
              </a:xfrm>
              <a:prstGeom prst="rect">
                <a:avLst/>
              </a:prstGeom>
              <a:blipFill>
                <a:blip r:embed="rId3"/>
                <a:stretch>
                  <a:fillRect l="-1283" t="-1374" b="-1679"/>
                </a:stretch>
              </a:blipFill>
              <a:ln>
                <a:noFill/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995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57521" y="2710494"/>
                <a:ext cx="9426294" cy="3497432"/>
              </a:xfrm>
              <a:prstGeom prst="rect">
                <a:avLst/>
              </a:prstGeom>
              <a:ln>
                <a:noFill/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fr-BE" sz="2800" b="1" dirty="0">
                    <a:solidFill>
                      <a:prstClr val="black"/>
                    </a:solidFill>
                  </a:rPr>
                  <a:t>Moyenne 2015-2016 des montants des subventions </a:t>
                </a:r>
                <a:r>
                  <a:rPr lang="fr-BE" sz="2800" b="1" dirty="0" err="1">
                    <a:solidFill>
                      <a:prstClr val="black"/>
                    </a:solidFill>
                  </a:rPr>
                  <a:t>Forem</a:t>
                </a:r>
                <a:r>
                  <a:rPr lang="fr-BE" sz="2800" b="1" dirty="0">
                    <a:solidFill>
                      <a:prstClr val="black"/>
                    </a:solidFill>
                  </a:rPr>
                  <a:t> + moyenne 2015-2016 des réductions de cotisations sociales ONSS (𝑎/2</a:t>
                </a:r>
                <a:r>
                  <a:rPr lang="fr-FR" sz="2800" b="1" dirty="0">
                    <a:solidFill>
                      <a:prstClr val="black"/>
                    </a:solidFill>
                  </a:rPr>
                  <a:t> )</a:t>
                </a:r>
              </a:p>
              <a:p>
                <a:pPr lvl="0">
                  <a:defRPr/>
                </a:pPr>
                <a:b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fr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br>
                  <a:rPr kumimoji="0" lang="fr-BE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(inchangé par rapport à la 2</a:t>
                </a:r>
                <a:r>
                  <a:rPr kumimoji="0" lang="fr-FR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ème</a:t>
                </a: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lecture)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521" y="2710494"/>
                <a:ext cx="9426294" cy="3497432"/>
              </a:xfrm>
              <a:prstGeom prst="rect">
                <a:avLst/>
              </a:prstGeom>
              <a:blipFill>
                <a:blip r:embed="rId3"/>
                <a:stretch>
                  <a:fillRect l="-1293" t="-1745" b="-2269"/>
                </a:stretch>
              </a:blipFill>
              <a:ln>
                <a:noFill/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065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75105" y="2684118"/>
                <a:ext cx="8643779" cy="3712876"/>
              </a:xfrm>
              <a:prstGeom prst="rect">
                <a:avLst/>
              </a:prstGeom>
              <a:ln>
                <a:noFill/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nl-BE" sz="2800" b="1" dirty="0">
                    <a:solidFill>
                      <a:prstClr val="black"/>
                    </a:solidFill>
                  </a:rPr>
                  <a:t>Moyenne 2015/2016 des points </a:t>
                </a:r>
                <a:r>
                  <a:rPr lang="nl-BE" sz="2800" b="1" dirty="0" err="1">
                    <a:solidFill>
                      <a:prstClr val="black"/>
                    </a:solidFill>
                  </a:rPr>
                  <a:t>subventionnés</a:t>
                </a:r>
                <a:r>
                  <a:rPr lang="nl-BE" sz="2800" b="1" dirty="0">
                    <a:solidFill>
                      <a:prstClr val="black"/>
                    </a:solidFill>
                  </a:rPr>
                  <a:t> (</a:t>
                </a:r>
                <a:r>
                  <a:rPr lang="fr-BE" sz="2800" b="1" dirty="0">
                    <a:solidFill>
                      <a:prstClr val="black"/>
                    </a:solidFill>
                  </a:rPr>
                  <a:t>𝑏/2 )</a:t>
                </a:r>
              </a:p>
              <a:p>
                <a:pPr lvl="0">
                  <a:defRPr/>
                </a:pPr>
                <a:br>
                  <a:rPr kumimoji="0" lang="fr-BE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Ø"/>
                  <a:defRPr/>
                </a:pPr>
                <a:endParaRPr kumimoji="0" lang="nl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Ø"/>
                  <a:defRPr/>
                </a:pPr>
                <a:r>
                  <a:rPr kumimoji="0" lang="nl-BE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Permet</a:t>
                </a:r>
                <a:r>
                  <a:rPr kumimoji="0" lang="nl-BE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de neutraliser les périodes d’inoccupation en 2015-2016</a:t>
                </a:r>
                <a:endParaRPr kumimoji="0" lang="fr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>
                  <a:defRPr/>
                </a:pPr>
                <a:endParaRPr lang="nl-BE" sz="20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nl-BE" sz="20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nl-BE" sz="20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r>
                  <a:rPr lang="nl-BE" sz="2000" dirty="0">
                    <a:solidFill>
                      <a:prstClr val="black"/>
                    </a:solidFill>
                  </a:rPr>
                  <a:t>(</a:t>
                </a:r>
                <a:r>
                  <a:rPr lang="nl-BE" sz="2000" dirty="0" err="1">
                    <a:solidFill>
                      <a:prstClr val="black"/>
                    </a:solidFill>
                  </a:rPr>
                  <a:t>vs</a:t>
                </a:r>
                <a:r>
                  <a:rPr lang="nl-BE" sz="2000" dirty="0">
                    <a:solidFill>
                      <a:prstClr val="black"/>
                    </a:solidFill>
                  </a:rPr>
                  <a:t> </a:t>
                </a:r>
                <a:r>
                  <a:rPr lang="nl-BE" sz="2000" dirty="0" err="1">
                    <a:solidFill>
                      <a:prstClr val="black"/>
                    </a:solidFill>
                  </a:rPr>
                  <a:t>octroyés</a:t>
                </a:r>
                <a:r>
                  <a:rPr lang="nl-BE" sz="2000" dirty="0">
                    <a:solidFill>
                      <a:prstClr val="black"/>
                    </a:solidFill>
                  </a:rPr>
                  <a:t> en 2ème </a:t>
                </a:r>
                <a:r>
                  <a:rPr lang="nl-BE" sz="2000" dirty="0" err="1">
                    <a:solidFill>
                      <a:prstClr val="black"/>
                    </a:solidFill>
                  </a:rPr>
                  <a:t>lecture</a:t>
                </a:r>
                <a:r>
                  <a:rPr lang="nl-BE" sz="2000" dirty="0">
                    <a:solidFill>
                      <a:prstClr val="black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105" y="2684118"/>
                <a:ext cx="8643779" cy="3712876"/>
              </a:xfrm>
              <a:prstGeom prst="rect">
                <a:avLst/>
              </a:prstGeom>
              <a:blipFill>
                <a:blip r:embed="rId3"/>
                <a:stretch>
                  <a:fillRect l="-1410" t="-1970" b="-1970"/>
                </a:stretch>
              </a:blipFill>
              <a:ln>
                <a:noFill/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158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Rectangle 19"/>
          <p:cNvSpPr/>
          <p:nvPr/>
        </p:nvSpPr>
        <p:spPr>
          <a:xfrm>
            <a:off x="1783897" y="2408627"/>
            <a:ext cx="8661365" cy="2616101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BE" sz="2800" b="1" dirty="0">
                <a:solidFill>
                  <a:prstClr val="black"/>
                </a:solidFill>
              </a:rPr>
              <a:t>Nouvelle valeur du point propre à chaque employeur</a:t>
            </a:r>
            <a:br>
              <a:rPr kumimoji="0" lang="fr-B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</a:br>
            <a:endParaRPr lang="fr-FR" sz="2000" dirty="0">
              <a:solidFill>
                <a:prstClr val="black"/>
              </a:solidFill>
            </a:endParaRPr>
          </a:p>
          <a:p>
            <a:pPr>
              <a:defRPr/>
            </a:pPr>
            <a:b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Avec une clé de plafonnement de 1,5 des réductions de cotisations sociales</a:t>
            </a:r>
            <a:b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fr-FR" sz="2000" dirty="0">
                <a:solidFill>
                  <a:prstClr val="black"/>
                </a:solidFill>
              </a:rPr>
              <a:t>(inchangé par rapport à la 2</a:t>
            </a:r>
            <a:r>
              <a:rPr lang="fr-FR" sz="2000" baseline="30000" dirty="0">
                <a:solidFill>
                  <a:prstClr val="black"/>
                </a:solidFill>
              </a:rPr>
              <a:t>ème</a:t>
            </a:r>
            <a:r>
              <a:rPr lang="fr-FR" sz="2000" dirty="0">
                <a:solidFill>
                  <a:prstClr val="black"/>
                </a:solidFill>
              </a:rPr>
              <a:t> lecture)</a:t>
            </a:r>
            <a:endParaRPr lang="fr-BE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85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92691" y="2686765"/>
                <a:ext cx="8643780" cy="2327881"/>
              </a:xfrm>
              <a:prstGeom prst="rect">
                <a:avLst/>
              </a:prstGeom>
              <a:ln>
                <a:noFill/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fr-BE" sz="2800" b="1" dirty="0">
                    <a:solidFill>
                      <a:prstClr val="black"/>
                    </a:solidFill>
                  </a:rPr>
                  <a:t>Points octroyés au 31 décembre 2019 (c)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fr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>
                  <a:defRPr/>
                </a:pPr>
                <a:r>
                  <a:rPr lang="fr-FR" sz="2000" dirty="0">
                    <a:solidFill>
                      <a:prstClr val="black"/>
                    </a:solidFill>
                  </a:rPr>
                  <a:t>(inchangé par rapport à la 2</a:t>
                </a:r>
                <a:r>
                  <a:rPr lang="fr-FR" sz="2000" baseline="30000" dirty="0">
                    <a:solidFill>
                      <a:prstClr val="black"/>
                    </a:solidFill>
                  </a:rPr>
                  <a:t>ème</a:t>
                </a:r>
                <a:r>
                  <a:rPr lang="fr-FR" sz="2000" dirty="0">
                    <a:solidFill>
                      <a:prstClr val="black"/>
                    </a:solidFill>
                  </a:rPr>
                  <a:t> lecture)</a:t>
                </a:r>
                <a:endParaRPr lang="fr-BE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691" y="2686765"/>
                <a:ext cx="8643780" cy="2327881"/>
              </a:xfrm>
              <a:prstGeom prst="rect">
                <a:avLst/>
              </a:prstGeom>
              <a:blipFill>
                <a:blip r:embed="rId3"/>
                <a:stretch>
                  <a:fillRect l="-1410" t="-2618" b="-3665"/>
                </a:stretch>
              </a:blipFill>
              <a:ln>
                <a:noFill/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92691" y="5198405"/>
            <a:ext cx="8643780" cy="1261884"/>
          </a:xfrm>
          <a:prstGeom prst="rect">
            <a:avLst/>
          </a:prstGeom>
          <a:ln>
            <a:noFill/>
            <a:prstDash val="lgDashDot"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BE" sz="2800" b="1" dirty="0">
                <a:solidFill>
                  <a:prstClr val="black"/>
                </a:solidFill>
              </a:rPr>
              <a:t>Mais maintien à 100%</a:t>
            </a:r>
            <a:r>
              <a:rPr lang="fr-BE" sz="2800" dirty="0">
                <a:solidFill>
                  <a:prstClr val="black"/>
                </a:solidFill>
              </a:rPr>
              <a:t> de tous les points octroyés à durée déterminée échus </a:t>
            </a:r>
          </a:p>
          <a:p>
            <a:pPr lvl="0">
              <a:defRPr/>
            </a:pPr>
            <a:r>
              <a:rPr lang="fr-FR" sz="2000" dirty="0">
                <a:solidFill>
                  <a:prstClr val="black"/>
                </a:solidFill>
              </a:rPr>
              <a:t>(vs 80% en 2ème lecture)</a:t>
            </a:r>
          </a:p>
        </p:txBody>
      </p:sp>
    </p:spTree>
    <p:extLst>
      <p:ext uri="{BB962C8B-B14F-4D97-AF65-F5344CB8AC3E}">
        <p14:creationId xmlns:p14="http://schemas.microsoft.com/office/powerpoint/2010/main" val="518624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83898" y="2704911"/>
                <a:ext cx="8652572" cy="3528210"/>
              </a:xfrm>
              <a:prstGeom prst="rect">
                <a:avLst/>
              </a:prstGeom>
              <a:ln>
                <a:noFill/>
                <a:prstDash val="lgDashDot"/>
              </a:ln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fr-BE" sz="2800" b="1" dirty="0">
                    <a:solidFill>
                      <a:prstClr val="black"/>
                    </a:solidFill>
                  </a:rPr>
                  <a:t>Indexation semblable au dispositif existant, soit, l’évolution de l’indice santé plafonnée à l’évolution du crédit budgétaire (d)</a:t>
                </a:r>
                <a:br>
                  <a:rPr kumimoji="0" lang="fr-B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fr-FR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fr-B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AD47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fr-B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AD47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kumimoji="0" lang="fr-BE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kumimoji="0" lang="fr-FR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70AD47">
                                          <a:lumMod val="75000"/>
                                        </a:srgbClr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×</m:t>
                      </m:r>
                      <m:r>
                        <a:rPr kumimoji="0" lang="fr-FR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𝑑</m:t>
                      </m:r>
                    </m:oMath>
                  </m:oMathPara>
                </a14:m>
                <a:endParaRPr kumimoji="0" lang="nl-B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kumimoji="0" lang="fr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lang="fr-BE" sz="20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br>
                  <a:rPr kumimoji="0" lang="fr-BE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(inchangé par rapport à la 2</a:t>
                </a:r>
                <a:r>
                  <a:rPr kumimoji="0" lang="fr-FR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ème</a:t>
                </a:r>
                <a:r>
                  <a:rPr kumimoji="0" lang="fr-FR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lecture)</a:t>
                </a:r>
                <a:endParaRPr kumimoji="0" lang="fr-B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898" y="2704911"/>
                <a:ext cx="8652572" cy="3528210"/>
              </a:xfrm>
              <a:prstGeom prst="rect">
                <a:avLst/>
              </a:prstGeom>
              <a:blipFill>
                <a:blip r:embed="rId3"/>
                <a:stretch>
                  <a:fillRect l="-1480" t="-1730" b="-2249"/>
                </a:stretch>
              </a:blipFill>
              <a:ln>
                <a:noFill/>
                <a:prstDash val="lgDash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171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598064" y="998567"/>
            <a:ext cx="4335032" cy="4524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Différents scénarios 2020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509001" y="5980018"/>
            <a:ext cx="78822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/>
              <a:t>Budget estimé sur base des données actuellement disponibles au </a:t>
            </a:r>
            <a:r>
              <a:rPr lang="fr-BE" sz="1100" dirty="0" err="1"/>
              <a:t>Forem</a:t>
            </a:r>
            <a:r>
              <a:rPr lang="fr-BE" sz="1100" dirty="0"/>
              <a:t> et à la DGO6</a:t>
            </a:r>
            <a:br>
              <a:rPr lang="fr-BE" sz="1100" dirty="0"/>
            </a:br>
            <a:r>
              <a:rPr lang="fr-BE" sz="1100" dirty="0"/>
              <a:t>*Ne tenant pas compte des bénéficiaires supprimés en 2020</a:t>
            </a:r>
            <a:endParaRPr lang="en-US" sz="11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01861"/>
              </p:ext>
            </p:extLst>
          </p:nvPr>
        </p:nvGraphicFramePr>
        <p:xfrm>
          <a:off x="1598064" y="1551017"/>
          <a:ext cx="9893481" cy="4376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4605">
                  <a:extLst>
                    <a:ext uri="{9D8B030D-6E8A-4147-A177-3AD203B41FA5}">
                      <a16:colId xmlns:a16="http://schemas.microsoft.com/office/drawing/2014/main" val="3116958842"/>
                    </a:ext>
                  </a:extLst>
                </a:gridCol>
                <a:gridCol w="3421748">
                  <a:extLst>
                    <a:ext uri="{9D8B030D-6E8A-4147-A177-3AD203B41FA5}">
                      <a16:colId xmlns:a16="http://schemas.microsoft.com/office/drawing/2014/main" val="775881539"/>
                    </a:ext>
                  </a:extLst>
                </a:gridCol>
                <a:gridCol w="1208568">
                  <a:extLst>
                    <a:ext uri="{9D8B030D-6E8A-4147-A177-3AD203B41FA5}">
                      <a16:colId xmlns:a16="http://schemas.microsoft.com/office/drawing/2014/main" val="2442130795"/>
                    </a:ext>
                  </a:extLst>
                </a:gridCol>
                <a:gridCol w="1157329">
                  <a:extLst>
                    <a:ext uri="{9D8B030D-6E8A-4147-A177-3AD203B41FA5}">
                      <a16:colId xmlns:a16="http://schemas.microsoft.com/office/drawing/2014/main" val="1947611967"/>
                    </a:ext>
                  </a:extLst>
                </a:gridCol>
                <a:gridCol w="1345520">
                  <a:extLst>
                    <a:ext uri="{9D8B030D-6E8A-4147-A177-3AD203B41FA5}">
                      <a16:colId xmlns:a16="http://schemas.microsoft.com/office/drawing/2014/main" val="1339017357"/>
                    </a:ext>
                  </a:extLst>
                </a:gridCol>
                <a:gridCol w="1465711">
                  <a:extLst>
                    <a:ext uri="{9D8B030D-6E8A-4147-A177-3AD203B41FA5}">
                      <a16:colId xmlns:a16="http://schemas.microsoft.com/office/drawing/2014/main" val="3241695920"/>
                    </a:ext>
                  </a:extLst>
                </a:gridCol>
              </a:tblGrid>
              <a:tr h="12913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BUDGET REFORME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vert="vert27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Avant-</a:t>
                      </a:r>
                      <a:r>
                        <a:rPr lang="en-US" sz="1000" b="1" u="none" strike="noStrike" dirty="0" err="1">
                          <a:effectLst/>
                        </a:rPr>
                        <a:t>projet</a:t>
                      </a:r>
                      <a:r>
                        <a:rPr lang="en-US" sz="1000" b="1" u="none" strike="noStrike" dirty="0"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</a:rPr>
                        <a:t>décret</a:t>
                      </a:r>
                      <a:r>
                        <a:rPr lang="en-US" sz="1000" b="1" u="none" strike="noStrike" dirty="0">
                          <a:effectLst/>
                        </a:rPr>
                        <a:t> 2ème lecture 2019*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58675"/>
                  </a:ext>
                </a:extLst>
              </a:tr>
              <a:tr h="330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97% </a:t>
                      </a:r>
                      <a:br>
                        <a:rPr lang="en-US" sz="1000" b="1" u="none" strike="noStrike" dirty="0">
                          <a:effectLst/>
                        </a:rPr>
                      </a:br>
                      <a:r>
                        <a:rPr lang="en-US" sz="1000" b="1" u="none" strike="noStrike" dirty="0">
                          <a:effectLst/>
                        </a:rPr>
                        <a:t>(</a:t>
                      </a:r>
                      <a:r>
                        <a:rPr lang="en-US" sz="1000" b="1" u="none" strike="noStrike" dirty="0" err="1">
                          <a:effectLst/>
                        </a:rPr>
                        <a:t>moyenne</a:t>
                      </a:r>
                      <a:r>
                        <a:rPr lang="en-US" sz="1000" b="1" u="none" strike="noStrike" dirty="0">
                          <a:effectLst/>
                        </a:rPr>
                        <a:t> PL)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95%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764059"/>
                  </a:ext>
                </a:extLst>
              </a:tr>
              <a:tr h="1627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Indexation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104,32%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687158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Enseignement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55.759.400 €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54.086.619 €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52.971.430 €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54.282.136 €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11124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Non </a:t>
                      </a:r>
                      <a:r>
                        <a:rPr lang="en-US" sz="1000" u="none" strike="noStrike" dirty="0" err="1">
                          <a:effectLst/>
                        </a:rPr>
                        <a:t>marchand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538.073.803 €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521.931.589 €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511.170.113 €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497.044.540 €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978150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Pouvoirs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locaux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480.289.779 €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465.881.086 €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456.275.290 €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482.147.166 €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355529"/>
                  </a:ext>
                </a:extLst>
              </a:tr>
              <a:tr h="2899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Sous-Total 1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1.074.122.982 €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1.041.899.294 €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1.020.416.833 €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1.033.473.842 €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362"/>
                  </a:ext>
                </a:extLst>
              </a:tr>
              <a:tr h="22260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Extinction du </a:t>
                      </a:r>
                      <a:r>
                        <a:rPr lang="en-US" sz="1000" b="1" u="none" strike="noStrike" dirty="0" err="1">
                          <a:effectLst/>
                        </a:rPr>
                        <a:t>dispositif</a:t>
                      </a:r>
                      <a:r>
                        <a:rPr lang="en-US" sz="1000" b="1" u="none" strike="noStrike" dirty="0"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effectLst/>
                        </a:rPr>
                        <a:t>actuel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vert="vert27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Récupération</a:t>
                      </a:r>
                      <a:r>
                        <a:rPr lang="en-US" sz="1000" u="none" strike="noStrike" dirty="0">
                          <a:effectLst/>
                        </a:rPr>
                        <a:t> Indus et CIM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-5.000.000 €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-5.000.000 €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-5.000.000 €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-5.000.000 €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317624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u="none" strike="noStrike" dirty="0">
                          <a:effectLst/>
                        </a:rPr>
                        <a:t>Paye NM décembre 2019 (payée en janvier 2020)</a:t>
                      </a:r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25.500.000 €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25.500.000 €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25.500.000 €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25.500.000 €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15549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u="none" strike="noStrike" dirty="0">
                          <a:effectLst/>
                        </a:rPr>
                        <a:t>Paye PL 4ème trimestre 2019 (payée en janvier 2020)</a:t>
                      </a:r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2.500.000 €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2.500.000 €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70063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u="none" strike="noStrike" dirty="0">
                          <a:effectLst/>
                        </a:rPr>
                        <a:t>Crédite d'ancienneté 2019 (payé en janvier 2020)</a:t>
                      </a:r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3.750.000 €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3.750.000 €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3.750.000 €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3.750.000 €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023014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u="none" strike="noStrike">
                          <a:effectLst/>
                        </a:rPr>
                        <a:t>Récupération du fonds de roulement</a:t>
                      </a:r>
                      <a:endParaRPr lang="fr-B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-24.000.000 €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-24.000.000 €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-24.000.000 €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-24.000.000 €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52888"/>
                  </a:ext>
                </a:extLst>
              </a:tr>
              <a:tr h="1627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Convention ONE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9.328.442 €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9.048.588 €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8.862.019 €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8.606.400 €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4199"/>
                  </a:ext>
                </a:extLst>
              </a:tr>
              <a:tr h="2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Sous-Total 2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12.078.442 €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11.798.588 €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11.612.019 €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11.356.400 €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15709"/>
                  </a:ext>
                </a:extLst>
              </a:tr>
              <a:tr h="289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1.086.201.424 €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1.053.697.882 €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1.032.028.852 €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1.044.830.242 €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423503"/>
                  </a:ext>
                </a:extLst>
              </a:tr>
              <a:tr h="2741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464195"/>
                  </a:ext>
                </a:extLst>
              </a:tr>
              <a:tr h="222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PL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651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moyenne</a:t>
                      </a:r>
                      <a:r>
                        <a:rPr lang="en-US" sz="1000" u="none" strike="noStrike" dirty="0">
                          <a:effectLst/>
                        </a:rPr>
                        <a:t> 97,10%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44319"/>
                  </a:ext>
                </a:extLst>
              </a:tr>
              <a:tr h="27419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45450"/>
                  </a:ext>
                </a:extLst>
              </a:tr>
              <a:tr h="222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NM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3725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1588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moyenne</a:t>
                      </a:r>
                      <a:r>
                        <a:rPr lang="en-US" sz="1000" u="none" strike="noStrike" dirty="0">
                          <a:effectLst/>
                        </a:rPr>
                        <a:t> 92,18%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2" marR="6762" marT="6762" marB="0" anchor="b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99485"/>
                  </a:ext>
                </a:extLst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9741877" y="5025492"/>
            <a:ext cx="2127738" cy="1090246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614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82702" y="2001809"/>
            <a:ext cx="7254595" cy="7150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Fédération Wallonie Bruxelles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82703" y="2936631"/>
            <a:ext cx="7361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dirty="0"/>
              <a:t>Base décrétale pour pérenniser le financement de matières essentielles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dirty="0"/>
              <a:t>Accord de coopération avec la fédération Wallonie-Bruxelles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dirty="0"/>
              <a:t>Conventions sectorielles (exemple: convention enseignement)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039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A3D6D08B-D812-4122-B159-AC9E7AE2F71A}"/>
              </a:ext>
            </a:extLst>
          </p:cNvPr>
          <p:cNvSpPr txBox="1"/>
          <p:nvPr/>
        </p:nvSpPr>
        <p:spPr>
          <a:xfrm>
            <a:off x="1245974" y="1789471"/>
            <a:ext cx="6394144" cy="3323987"/>
          </a:xfrm>
          <a:prstGeom prst="rect">
            <a:avLst/>
          </a:prstGeom>
          <a:noFill/>
          <a:ln>
            <a:noFill/>
            <a:prstDash val="lgDashDot"/>
          </a:ln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800" cap="small" dirty="0">
              <a:ea typeface="Batang" pitchFamily="18" charset="-127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près de </a:t>
            </a:r>
            <a:r>
              <a:rPr lang="fr-FR" sz="2800" b="1" cap="small" dirty="0">
                <a:ea typeface="Batang" pitchFamily="18" charset="-127"/>
                <a:cs typeface="Arial" pitchFamily="34" charset="0"/>
              </a:rPr>
              <a:t>230.000 points APE </a:t>
            </a:r>
            <a:r>
              <a:rPr lang="fr-FR" sz="2800" cap="small" dirty="0">
                <a:ea typeface="Batang" pitchFamily="18" charset="-127"/>
                <a:cs typeface="Arial" pitchFamily="34" charset="0"/>
              </a:rPr>
              <a:t>octroyés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plus de </a:t>
            </a:r>
            <a:r>
              <a:rPr lang="fr-FR" sz="2800" b="1" cap="small" dirty="0">
                <a:ea typeface="Batang" pitchFamily="18" charset="-127"/>
                <a:cs typeface="Arial" pitchFamily="34" charset="0"/>
              </a:rPr>
              <a:t>60.000 travailleurs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plus de </a:t>
            </a:r>
            <a:r>
              <a:rPr lang="fr-FR" sz="2800" b="1" cap="small" dirty="0">
                <a:ea typeface="Batang" pitchFamily="18" charset="-127"/>
                <a:cs typeface="Arial" pitchFamily="34" charset="0"/>
              </a:rPr>
              <a:t>4.000 employeurs</a:t>
            </a:r>
          </a:p>
          <a:p>
            <a:pPr lvl="1">
              <a:lnSpc>
                <a:spcPct val="150000"/>
              </a:lnSpc>
            </a:pPr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60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75105" y="1987236"/>
            <a:ext cx="6656718" cy="6856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/>
              <a:t>Transfert aux ministres fonctionnels</a:t>
            </a:r>
          </a:p>
        </p:txBody>
      </p:sp>
      <p:sp>
        <p:nvSpPr>
          <p:cNvPr id="2" name="Rectangle 1"/>
          <p:cNvSpPr/>
          <p:nvPr/>
        </p:nvSpPr>
        <p:spPr>
          <a:xfrm>
            <a:off x="1684848" y="2818323"/>
            <a:ext cx="8962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BE" dirty="0"/>
          </a:p>
          <a:p>
            <a:r>
              <a:rPr lang="fr-BE" dirty="0"/>
              <a:t>Critères à fixer dans plusieurs bases décrétales.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26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78718"/>
              </p:ext>
            </p:extLst>
          </p:nvPr>
        </p:nvGraphicFramePr>
        <p:xfrm>
          <a:off x="2496309" y="1841471"/>
          <a:ext cx="7553199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14">
                  <a:extLst>
                    <a:ext uri="{9D8B030D-6E8A-4147-A177-3AD203B41FA5}">
                      <a16:colId xmlns:a16="http://schemas.microsoft.com/office/drawing/2014/main" val="3015411929"/>
                    </a:ext>
                  </a:extLst>
                </a:gridCol>
                <a:gridCol w="2016369">
                  <a:extLst>
                    <a:ext uri="{9D8B030D-6E8A-4147-A177-3AD203B41FA5}">
                      <a16:colId xmlns:a16="http://schemas.microsoft.com/office/drawing/2014/main" val="2030450335"/>
                    </a:ext>
                  </a:extLst>
                </a:gridCol>
                <a:gridCol w="3192216">
                  <a:extLst>
                    <a:ext uri="{9D8B030D-6E8A-4147-A177-3AD203B41FA5}">
                      <a16:colId xmlns:a16="http://schemas.microsoft.com/office/drawing/2014/main" val="40251011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BE" dirty="0">
                          <a:latin typeface="+mn-lt"/>
                        </a:rPr>
                        <a:t>GPSW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>
                          <a:latin typeface="+mn-lt"/>
                        </a:rPr>
                        <a:t>4/10/2018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>
                          <a:latin typeface="+mn-lt"/>
                        </a:rPr>
                        <a:t>Présentation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61572"/>
                  </a:ext>
                </a:extLst>
              </a:tr>
              <a:tr h="446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Gouvernement wallon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4/10/2018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- Avant-projet décret APE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- Base décrétale pour</a:t>
                      </a:r>
                      <a:r>
                        <a:rPr lang="fr-BE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le financement des matières Communauté française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5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>
                          <a:latin typeface="+mn-lt"/>
                        </a:rPr>
                        <a:t>Transmission des infos à la fédération Wallonie-Bruxelles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697233"/>
                  </a:ext>
                </a:extLst>
              </a:tr>
              <a:tr h="398271">
                <a:tc>
                  <a:txBody>
                    <a:bodyPr/>
                    <a:lstStyle/>
                    <a:p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Gouvernement wallon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18 ou 25/10/2018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Bases</a:t>
                      </a:r>
                      <a:r>
                        <a:rPr lang="fr-BE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décrétales et règlementaires pour transfert des matières régionales</a:t>
                      </a:r>
                      <a:endParaRPr lang="fr-BE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80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="0" dirty="0">
                          <a:solidFill>
                            <a:schemeClr val="tx1"/>
                          </a:solidFill>
                          <a:latin typeface="+mn-lt"/>
                        </a:rPr>
                        <a:t>Concertation des Ministres fonctionnels 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0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Parlement wallon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b="1" dirty="0">
                          <a:solidFill>
                            <a:schemeClr val="bg1"/>
                          </a:solidFill>
                          <a:latin typeface="+mn-lt"/>
                        </a:rPr>
                        <a:t>Décembre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26464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2500417" y="1031544"/>
            <a:ext cx="2242774" cy="778976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4D04D15-1406-4A91-B4B0-C72A49BCFC8F}"/>
              </a:ext>
            </a:extLst>
          </p:cNvPr>
          <p:cNvSpPr txBox="1"/>
          <p:nvPr/>
        </p:nvSpPr>
        <p:spPr>
          <a:xfrm>
            <a:off x="2553733" y="1181764"/>
            <a:ext cx="2183768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fr-BE" sz="3200" cap="al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Timing</a:t>
            </a:r>
          </a:p>
        </p:txBody>
      </p:sp>
    </p:spTree>
    <p:extLst>
      <p:ext uri="{BB962C8B-B14F-4D97-AF65-F5344CB8AC3E}">
        <p14:creationId xmlns:p14="http://schemas.microsoft.com/office/powerpoint/2010/main" val="2498965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8D9F350E-6A15-4B7B-AC88-ABCCC162D13B}"/>
              </a:ext>
            </a:extLst>
          </p:cNvPr>
          <p:cNvSpPr/>
          <p:nvPr/>
        </p:nvSpPr>
        <p:spPr>
          <a:xfrm>
            <a:off x="3791458" y="2760325"/>
            <a:ext cx="4920608" cy="1431165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99A4E2-74F3-4F26-9C7A-D14CB1676ED4}"/>
              </a:ext>
            </a:extLst>
          </p:cNvPr>
          <p:cNvSpPr/>
          <p:nvPr/>
        </p:nvSpPr>
        <p:spPr>
          <a:xfrm>
            <a:off x="3886943" y="2840126"/>
            <a:ext cx="4729638" cy="1220248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740434-FFED-43C1-839D-AAF855CF4704}"/>
              </a:ext>
            </a:extLst>
          </p:cNvPr>
          <p:cNvGrpSpPr/>
          <p:nvPr/>
        </p:nvGrpSpPr>
        <p:grpSpPr>
          <a:xfrm>
            <a:off x="-2809297" y="-2270764"/>
            <a:ext cx="4888514" cy="4974583"/>
            <a:chOff x="-2809297" y="-2270764"/>
            <a:chExt cx="4888514" cy="4974583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73707BAD-1725-4DBD-AC0D-F8660FB9A610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A2E0D5EE-E4EA-4319-ABB9-205608ED4B34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FA1D695A-F703-4438-90E0-3382F5B0C60A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F7AE8E8-7ADB-4779-B0D0-4EF3A2328E3B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pic>
          <p:nvPicPr>
            <p:cNvPr id="20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2E14BEEF-9190-496A-8D7E-B91FA8ACDF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4" name="Image 23">
            <a:extLst>
              <a:ext uri="{FF2B5EF4-FFF2-40B4-BE49-F238E27FC236}">
                <a16:creationId xmlns:a16="http://schemas.microsoft.com/office/drawing/2014/main" id="{BB7EBBF2-BE25-4DB3-83D3-9F0339182ED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5" t="21145" r="21111" b="34680"/>
          <a:stretch/>
        </p:blipFill>
        <p:spPr>
          <a:xfrm>
            <a:off x="6837185" y="1070257"/>
            <a:ext cx="1764145" cy="172214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4CF25F3B-5E70-4C0B-B09B-14FC1AE59497}"/>
              </a:ext>
            </a:extLst>
          </p:cNvPr>
          <p:cNvSpPr txBox="1"/>
          <p:nvPr/>
        </p:nvSpPr>
        <p:spPr>
          <a:xfrm>
            <a:off x="3277234" y="2720732"/>
            <a:ext cx="5949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BE" sz="2800">
              <a:ln w="0"/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BE" sz="4000">
                <a:ln w="0"/>
                <a:latin typeface="Brush Script MT" panose="03060802040406070304" pitchFamily="66" charset="0"/>
                <a:cs typeface="Arial" panose="020B0604020202020204" pitchFamily="34" charset="0"/>
              </a:rPr>
              <a:t>Merci pour votre attention</a:t>
            </a:r>
          </a:p>
          <a:p>
            <a:pPr algn="ctr"/>
            <a:endParaRPr lang="fr-BE" sz="280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95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221455"/>
              </p:ext>
            </p:extLst>
          </p:nvPr>
        </p:nvGraphicFramePr>
        <p:xfrm>
          <a:off x="1765421" y="1997185"/>
          <a:ext cx="10280042" cy="2692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377">
                  <a:extLst>
                    <a:ext uri="{9D8B030D-6E8A-4147-A177-3AD203B41FA5}">
                      <a16:colId xmlns:a16="http://schemas.microsoft.com/office/drawing/2014/main" val="1462120648"/>
                    </a:ext>
                  </a:extLst>
                </a:gridCol>
                <a:gridCol w="801979">
                  <a:extLst>
                    <a:ext uri="{9D8B030D-6E8A-4147-A177-3AD203B41FA5}">
                      <a16:colId xmlns:a16="http://schemas.microsoft.com/office/drawing/2014/main" val="480225355"/>
                    </a:ext>
                  </a:extLst>
                </a:gridCol>
                <a:gridCol w="671419">
                  <a:extLst>
                    <a:ext uri="{9D8B030D-6E8A-4147-A177-3AD203B41FA5}">
                      <a16:colId xmlns:a16="http://schemas.microsoft.com/office/drawing/2014/main" val="3332330158"/>
                    </a:ext>
                  </a:extLst>
                </a:gridCol>
                <a:gridCol w="1033964">
                  <a:extLst>
                    <a:ext uri="{9D8B030D-6E8A-4147-A177-3AD203B41FA5}">
                      <a16:colId xmlns:a16="http://schemas.microsoft.com/office/drawing/2014/main" val="932134250"/>
                    </a:ext>
                  </a:extLst>
                </a:gridCol>
                <a:gridCol w="1087496">
                  <a:extLst>
                    <a:ext uri="{9D8B030D-6E8A-4147-A177-3AD203B41FA5}">
                      <a16:colId xmlns:a16="http://schemas.microsoft.com/office/drawing/2014/main" val="1197663045"/>
                    </a:ext>
                  </a:extLst>
                </a:gridCol>
                <a:gridCol w="1592549">
                  <a:extLst>
                    <a:ext uri="{9D8B030D-6E8A-4147-A177-3AD203B41FA5}">
                      <a16:colId xmlns:a16="http://schemas.microsoft.com/office/drawing/2014/main" val="1749195017"/>
                    </a:ext>
                  </a:extLst>
                </a:gridCol>
                <a:gridCol w="853537">
                  <a:extLst>
                    <a:ext uri="{9D8B030D-6E8A-4147-A177-3AD203B41FA5}">
                      <a16:colId xmlns:a16="http://schemas.microsoft.com/office/drawing/2014/main" val="2749905388"/>
                    </a:ext>
                  </a:extLst>
                </a:gridCol>
                <a:gridCol w="1522826">
                  <a:extLst>
                    <a:ext uri="{9D8B030D-6E8A-4147-A177-3AD203B41FA5}">
                      <a16:colId xmlns:a16="http://schemas.microsoft.com/office/drawing/2014/main" val="4180730594"/>
                    </a:ext>
                  </a:extLst>
                </a:gridCol>
                <a:gridCol w="1422895">
                  <a:extLst>
                    <a:ext uri="{9D8B030D-6E8A-4147-A177-3AD203B41FA5}">
                      <a16:colId xmlns:a16="http://schemas.microsoft.com/office/drawing/2014/main" val="1983016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sz="1400" dirty="0"/>
                        <a:t>Secteur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Points octroyés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ETP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Travailleurs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Employeurs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fr-BE" sz="1400" dirty="0"/>
                        <a:t>Nombre de points octroyés relevant d’une compétence RW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Nombre de points octroyés relevant d’une compétence FWB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63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1400" dirty="0"/>
                        <a:t>Pouvoirs</a:t>
                      </a:r>
                      <a:r>
                        <a:rPr lang="fr-BE" sz="1400" baseline="0" dirty="0"/>
                        <a:t> </a:t>
                      </a:r>
                      <a:r>
                        <a:rPr lang="fr-BE" sz="1400" dirty="0"/>
                        <a:t>locaux</a:t>
                      </a:r>
                      <a:r>
                        <a:rPr lang="fr-BE" sz="1400" baseline="0" dirty="0"/>
                        <a:t> / </a:t>
                      </a:r>
                      <a:r>
                        <a:rPr lang="fr-BE" sz="1400" dirty="0"/>
                        <a:t>secteur</a:t>
                      </a:r>
                      <a:r>
                        <a:rPr lang="fr-BE" sz="1400" baseline="0" dirty="0"/>
                        <a:t> public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96375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23747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34612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620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100%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Non pertinent</a:t>
                      </a:r>
                      <a:endParaRPr lang="en-US" sz="1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1011"/>
                  </a:ext>
                </a:extLst>
              </a:tr>
              <a:tr h="340432">
                <a:tc>
                  <a:txBody>
                    <a:bodyPr/>
                    <a:lstStyle/>
                    <a:p>
                      <a:r>
                        <a:rPr lang="fr-BE" sz="1400" dirty="0"/>
                        <a:t>Non-marchand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118766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18385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27914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3567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73480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45286</a:t>
                      </a:r>
                      <a:endParaRPr lang="en-US" sz="1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74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1400" dirty="0"/>
                        <a:t>Convention enseignement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14730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1726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inconnu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Non pertinent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14730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4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BE" sz="1400" b="1" dirty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133496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20111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73480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55%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60016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45%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99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40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8219"/>
              </p:ext>
            </p:extLst>
          </p:nvPr>
        </p:nvGraphicFramePr>
        <p:xfrm>
          <a:off x="1771012" y="2255797"/>
          <a:ext cx="7689164" cy="4105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779">
                  <a:extLst>
                    <a:ext uri="{9D8B030D-6E8A-4147-A177-3AD203B41FA5}">
                      <a16:colId xmlns:a16="http://schemas.microsoft.com/office/drawing/2014/main" val="1246158040"/>
                    </a:ext>
                  </a:extLst>
                </a:gridCol>
                <a:gridCol w="1717530">
                  <a:extLst>
                    <a:ext uri="{9D8B030D-6E8A-4147-A177-3AD203B41FA5}">
                      <a16:colId xmlns:a16="http://schemas.microsoft.com/office/drawing/2014/main" val="1876740218"/>
                    </a:ext>
                  </a:extLst>
                </a:gridCol>
                <a:gridCol w="1271855">
                  <a:extLst>
                    <a:ext uri="{9D8B030D-6E8A-4147-A177-3AD203B41FA5}">
                      <a16:colId xmlns:a16="http://schemas.microsoft.com/office/drawing/2014/main" val="319455061"/>
                    </a:ext>
                  </a:extLst>
                </a:gridCol>
              </a:tblGrid>
              <a:tr h="341917">
                <a:tc>
                  <a:txBody>
                    <a:bodyPr/>
                    <a:lstStyle/>
                    <a:p>
                      <a:r>
                        <a:rPr lang="fr-BE" sz="1600" dirty="0"/>
                        <a:t>Type d’employeurs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Points octroyés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/>
                        <a:t>Pourcentage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57831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Communes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58075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60%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769190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CPAS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27994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29%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317202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Association de communes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7392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475629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Provinces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1098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61646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Etablissements publics qui dépendent de la RW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797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85030"/>
                  </a:ext>
                </a:extLst>
              </a:tr>
              <a:tr h="476365">
                <a:tc>
                  <a:txBody>
                    <a:bodyPr/>
                    <a:lstStyle/>
                    <a:p>
                      <a:r>
                        <a:rPr lang="fr-BE" sz="1400" dirty="0"/>
                        <a:t>Service du Gouvernement de la Communauté française </a:t>
                      </a:r>
                      <a:br>
                        <a:rPr lang="fr-BE" sz="1400" dirty="0"/>
                      </a:br>
                      <a:r>
                        <a:rPr lang="fr-BE" sz="1400" dirty="0"/>
                        <a:t>(DG de l’Aide à la jeunesse « Plan Prévention violence »)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510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1%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475538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Associations visées au chapitre XII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441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772815"/>
                  </a:ext>
                </a:extLst>
              </a:tr>
              <a:tr h="476365">
                <a:tc>
                  <a:txBody>
                    <a:bodyPr/>
                    <a:lstStyle/>
                    <a:p>
                      <a:r>
                        <a:rPr lang="fr-BE" sz="1400" dirty="0"/>
                        <a:t>Etablissements publics qui dépendent de la Communauté française (O.N.E. et Ministère de la Com. Française)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0%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94840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r>
                        <a:rPr lang="fr-BE" sz="1400" dirty="0"/>
                        <a:t>Régies communales autonomes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dirty="0"/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883124"/>
                  </a:ext>
                </a:extLst>
              </a:tr>
              <a:tr h="340928">
                <a:tc>
                  <a:txBody>
                    <a:bodyPr/>
                    <a:lstStyle/>
                    <a:p>
                      <a:pPr algn="r"/>
                      <a:r>
                        <a:rPr lang="fr-BE" sz="1400" b="1" dirty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96375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100%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567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DE37759-6BBE-6E45-BBEB-A8463951EB49}"/>
              </a:ext>
            </a:extLst>
          </p:cNvPr>
          <p:cNvSpPr/>
          <p:nvPr/>
        </p:nvSpPr>
        <p:spPr>
          <a:xfrm>
            <a:off x="1771013" y="1436142"/>
            <a:ext cx="7689164" cy="717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Pouvoirs locaux, régionaux ou communautaires</a:t>
            </a:r>
          </a:p>
        </p:txBody>
      </p:sp>
    </p:spTree>
    <p:extLst>
      <p:ext uri="{BB962C8B-B14F-4D97-AF65-F5344CB8AC3E}">
        <p14:creationId xmlns:p14="http://schemas.microsoft.com/office/powerpoint/2010/main" val="128913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65586"/>
              </p:ext>
            </p:extLst>
          </p:nvPr>
        </p:nvGraphicFramePr>
        <p:xfrm>
          <a:off x="1785047" y="1982278"/>
          <a:ext cx="7619582" cy="414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295">
                  <a:extLst>
                    <a:ext uri="{9D8B030D-6E8A-4147-A177-3AD203B41FA5}">
                      <a16:colId xmlns:a16="http://schemas.microsoft.com/office/drawing/2014/main" val="213355087"/>
                    </a:ext>
                  </a:extLst>
                </a:gridCol>
                <a:gridCol w="602448">
                  <a:extLst>
                    <a:ext uri="{9D8B030D-6E8A-4147-A177-3AD203B41FA5}">
                      <a16:colId xmlns:a16="http://schemas.microsoft.com/office/drawing/2014/main" val="3072309252"/>
                    </a:ext>
                  </a:extLst>
                </a:gridCol>
                <a:gridCol w="4405462">
                  <a:extLst>
                    <a:ext uri="{9D8B030D-6E8A-4147-A177-3AD203B41FA5}">
                      <a16:colId xmlns:a16="http://schemas.microsoft.com/office/drawing/2014/main" val="1627230855"/>
                    </a:ext>
                  </a:extLst>
                </a:gridCol>
                <a:gridCol w="1292469">
                  <a:extLst>
                    <a:ext uri="{9D8B030D-6E8A-4147-A177-3AD203B41FA5}">
                      <a16:colId xmlns:a16="http://schemas.microsoft.com/office/drawing/2014/main" val="2364376315"/>
                    </a:ext>
                  </a:extLst>
                </a:gridCol>
                <a:gridCol w="715908">
                  <a:extLst>
                    <a:ext uri="{9D8B030D-6E8A-4147-A177-3AD203B41FA5}">
                      <a16:colId xmlns:a16="http://schemas.microsoft.com/office/drawing/2014/main" val="2784063867"/>
                    </a:ext>
                  </a:extLst>
                </a:gridCol>
              </a:tblGrid>
              <a:tr h="173489">
                <a:tc gridSpan="3">
                  <a:txBody>
                    <a:bodyPr/>
                    <a:lstStyle/>
                    <a:p>
                      <a:r>
                        <a:rPr lang="fr-BE" sz="1200" dirty="0"/>
                        <a:t>Type de points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Points octroyés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664709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r>
                        <a:rPr lang="fr-BE" sz="1400" b="1" dirty="0"/>
                        <a:t>A.</a:t>
                      </a:r>
                      <a:endParaRPr lang="en-US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Points critères</a:t>
                      </a:r>
                      <a:r>
                        <a:rPr lang="fr-BE" sz="1400" baseline="0" dirty="0"/>
                        <a:t> objectifs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74343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77%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91884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r>
                        <a:rPr lang="fr-BE" sz="1400" b="1" dirty="0"/>
                        <a:t>B.</a:t>
                      </a:r>
                      <a:endParaRPr lang="en-US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BE" sz="1400" dirty="0"/>
                        <a:t>Points hors critères objectifs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22032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23%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13939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B.1.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besoins spécifiques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13084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59%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096427"/>
                  </a:ext>
                </a:extLst>
              </a:tr>
              <a:tr h="26116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B.1.1.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Dont individualisés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2447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19%</a:t>
                      </a:r>
                      <a:endParaRPr lang="en-US" sz="11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564551"/>
                  </a:ext>
                </a:extLst>
              </a:tr>
              <a:tr h="25672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B.1.2.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Dont Plan Marshall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7237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55%</a:t>
                      </a:r>
                      <a:endParaRPr lang="en-US" sz="11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11024"/>
                  </a:ext>
                </a:extLst>
              </a:tr>
              <a:tr h="28344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B.1.3.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100" i="1" dirty="0"/>
                        <a:t>Dont Projets thématiques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3400</a:t>
                      </a:r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100" i="1" dirty="0"/>
                        <a:t>26%</a:t>
                      </a:r>
                      <a:endParaRPr lang="en-US" sz="11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251216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B.2.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parcs à conteneurs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3940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18%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92189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B.3.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transfert d’anciennes mesures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3633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16%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693202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B.4.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les établissements publics et les services du Gouvernement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715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3%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8203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B.5.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les naissances multiples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613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3%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752332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pPr algn="r"/>
                      <a:r>
                        <a:rPr lang="fr-BE" sz="1200" dirty="0"/>
                        <a:t>B.6.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200" dirty="0"/>
                        <a:t>Dont les besoins exceptionnels et temporaires en personnel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47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/>
                        <a:t>0%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22837"/>
                  </a:ext>
                </a:extLst>
              </a:tr>
              <a:tr h="340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fr-BE" sz="1400" b="1" dirty="0"/>
                        <a:t>TOTAL GENERAL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 b="1" dirty="0"/>
                        <a:t>96375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01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40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6C16E-0BA5-4815-B896-2DBC587344F8}"/>
              </a:ext>
            </a:extLst>
          </p:cNvPr>
          <p:cNvSpPr/>
          <p:nvPr/>
        </p:nvSpPr>
        <p:spPr>
          <a:xfrm>
            <a:off x="1789368" y="1959550"/>
            <a:ext cx="4603973" cy="766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800" cap="small" dirty="0"/>
              <a:t>Convention enseignement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3D6D08B-D812-4122-B159-AC9E7AE2F71A}"/>
              </a:ext>
            </a:extLst>
          </p:cNvPr>
          <p:cNvSpPr txBox="1"/>
          <p:nvPr/>
        </p:nvSpPr>
        <p:spPr>
          <a:xfrm>
            <a:off x="1216271" y="2182393"/>
            <a:ext cx="7420707" cy="2677656"/>
          </a:xfrm>
          <a:prstGeom prst="rect">
            <a:avLst/>
          </a:prstGeom>
          <a:noFill/>
          <a:ln>
            <a:noFill/>
            <a:prstDash val="lgDashDot"/>
          </a:ln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800" cap="small" dirty="0">
              <a:ea typeface="Batang" pitchFamily="18" charset="-127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Subvention unique de 14.730 points annuels</a:t>
            </a: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Depuis le 1</a:t>
            </a:r>
            <a:r>
              <a:rPr lang="fr-FR" sz="2800" cap="small" baseline="30000" dirty="0">
                <a:ea typeface="Batang" pitchFamily="18" charset="-127"/>
                <a:cs typeface="Arial" pitchFamily="34" charset="0"/>
              </a:rPr>
              <a:t>er</a:t>
            </a:r>
            <a:r>
              <a:rPr lang="fr-FR" sz="2800" cap="small" dirty="0">
                <a:ea typeface="Batang" pitchFamily="18" charset="-127"/>
                <a:cs typeface="Arial" pitchFamily="34" charset="0"/>
              </a:rPr>
              <a:t> juin 2014</a:t>
            </a:r>
          </a:p>
          <a:p>
            <a:pPr lvl="1">
              <a:lnSpc>
                <a:spcPct val="150000"/>
              </a:lnSpc>
            </a:pPr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8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A3D6D08B-D812-4122-B159-AC9E7AE2F71A}"/>
              </a:ext>
            </a:extLst>
          </p:cNvPr>
          <p:cNvSpPr txBox="1"/>
          <p:nvPr/>
        </p:nvSpPr>
        <p:spPr>
          <a:xfrm>
            <a:off x="1226847" y="2365274"/>
            <a:ext cx="8952860" cy="3389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Éloignement important de l’objectif initial de soutien de l’insertion des publics fragilisés</a:t>
            </a:r>
          </a:p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Complexité</a:t>
            </a:r>
          </a:p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fr-FR" sz="2800" cap="small" dirty="0">
                <a:ea typeface="Batang" pitchFamily="18" charset="-127"/>
                <a:cs typeface="Arial" pitchFamily="34" charset="0"/>
              </a:rPr>
              <a:t>Octroi inéquitable des points ape</a:t>
            </a:r>
          </a:p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nl-BE" sz="2800" cap="small" dirty="0" err="1">
                <a:ea typeface="Batang" pitchFamily="18" charset="-127"/>
                <a:cs typeface="Arial" pitchFamily="34" charset="0"/>
              </a:rPr>
              <a:t>Contrôle</a:t>
            </a:r>
            <a:r>
              <a:rPr lang="nl-BE" sz="2800" cap="small" dirty="0">
                <a:ea typeface="Batang" pitchFamily="18" charset="-127"/>
                <a:cs typeface="Arial" pitchFamily="34" charset="0"/>
              </a:rPr>
              <a:t> </a:t>
            </a:r>
            <a:r>
              <a:rPr lang="nl-BE" sz="2800" cap="small" dirty="0" err="1">
                <a:ea typeface="Batang" pitchFamily="18" charset="-127"/>
                <a:cs typeface="Arial" pitchFamily="34" charset="0"/>
              </a:rPr>
              <a:t>défaillant</a:t>
            </a:r>
            <a:endParaRPr lang="nl-BE" sz="2800" cap="small" dirty="0">
              <a:ea typeface="Batang" pitchFamily="18" charset="-127"/>
              <a:cs typeface="Arial" pitchFamily="34" charset="0"/>
            </a:endParaRPr>
          </a:p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nl-BE" sz="2800" cap="small" dirty="0" err="1">
                <a:ea typeface="Batang" pitchFamily="18" charset="-127"/>
                <a:cs typeface="Arial" pitchFamily="34" charset="0"/>
              </a:rPr>
              <a:t>Opacité</a:t>
            </a:r>
            <a:endParaRPr lang="nl-BE" sz="2800" cap="small" dirty="0">
              <a:ea typeface="Batang" pitchFamily="18" charset="-127"/>
              <a:cs typeface="Arial" pitchFamily="34" charset="0"/>
            </a:endParaRPr>
          </a:p>
          <a:p>
            <a:pPr marL="914400" lvl="1" indent="-457200">
              <a:lnSpc>
                <a:spcPts val="3700"/>
              </a:lnSpc>
              <a:buFont typeface="+mj-lt"/>
              <a:buAutoNum type="arabicPeriod"/>
            </a:pPr>
            <a:r>
              <a:rPr lang="nl-BE" sz="2800" cap="small" dirty="0">
                <a:ea typeface="Batang" pitchFamily="18" charset="-127"/>
                <a:cs typeface="Arial" pitchFamily="34" charset="0"/>
              </a:rPr>
              <a:t>Budget </a:t>
            </a:r>
            <a:r>
              <a:rPr lang="nl-BE" sz="2800" cap="small" dirty="0" err="1">
                <a:ea typeface="Batang" pitchFamily="18" charset="-127"/>
                <a:cs typeface="Arial" pitchFamily="34" charset="0"/>
              </a:rPr>
              <a:t>incontrôlé</a:t>
            </a:r>
            <a:endParaRPr lang="fr-FR" sz="2800" cap="small" dirty="0">
              <a:ea typeface="Batang" pitchFamily="18" charset="-127"/>
              <a:cs typeface="Arial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1784103" y="1069367"/>
            <a:ext cx="8582901" cy="78916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4D04D15-1406-4A91-B4B0-C72A49BCFC8F}"/>
              </a:ext>
            </a:extLst>
          </p:cNvPr>
          <p:cNvSpPr txBox="1"/>
          <p:nvPr/>
        </p:nvSpPr>
        <p:spPr>
          <a:xfrm>
            <a:off x="538658" y="1215012"/>
            <a:ext cx="11004324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900"/>
              </a:lnSpc>
            </a:pPr>
            <a:r>
              <a:rPr lang="fr-BE" sz="3200" dirty="0">
                <a:ln w="0"/>
                <a:latin typeface="Arial Black" panose="020B0A04020102020204" pitchFamily="34" charset="0"/>
                <a:cs typeface="Arial" panose="020B0604020202020204" pitchFamily="34" charset="0"/>
              </a:rPr>
              <a:t>CRITIQUES DU DISPOSITIF ACTUEL</a:t>
            </a:r>
          </a:p>
        </p:txBody>
      </p:sp>
    </p:spTree>
    <p:extLst>
      <p:ext uri="{BB962C8B-B14F-4D97-AF65-F5344CB8AC3E}">
        <p14:creationId xmlns:p14="http://schemas.microsoft.com/office/powerpoint/2010/main" val="305725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850E0374-51C1-4B88-8448-FA8672409A62}"/>
              </a:ext>
            </a:extLst>
          </p:cNvPr>
          <p:cNvSpPr/>
          <p:nvPr/>
        </p:nvSpPr>
        <p:spPr>
          <a:xfrm>
            <a:off x="1472573" y="6463469"/>
            <a:ext cx="11663265" cy="1166327"/>
          </a:xfrm>
          <a:prstGeom prst="roundRect">
            <a:avLst>
              <a:gd name="adj" fmla="val 15600"/>
            </a:avLst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D202D7A5-2A71-4D5E-B6D1-7EA52CBCF941}"/>
              </a:ext>
            </a:extLst>
          </p:cNvPr>
          <p:cNvSpPr/>
          <p:nvPr/>
        </p:nvSpPr>
        <p:spPr>
          <a:xfrm>
            <a:off x="1044241" y="6557392"/>
            <a:ext cx="11663265" cy="1166327"/>
          </a:xfrm>
          <a:prstGeom prst="roundRect">
            <a:avLst>
              <a:gd name="adj" fmla="val 364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B007295-6C76-4149-AF22-D72741FB979C}"/>
              </a:ext>
            </a:extLst>
          </p:cNvPr>
          <p:cNvCxnSpPr>
            <a:cxnSpLocks/>
          </p:cNvCxnSpPr>
          <p:nvPr/>
        </p:nvCxnSpPr>
        <p:spPr>
          <a:xfrm>
            <a:off x="-540920" y="6426769"/>
            <a:ext cx="12863804" cy="0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D1359A-CBFD-4048-9DF9-393BBE6FC72C}"/>
              </a:ext>
            </a:extLst>
          </p:cNvPr>
          <p:cNvGrpSpPr/>
          <p:nvPr/>
        </p:nvGrpSpPr>
        <p:grpSpPr>
          <a:xfrm>
            <a:off x="-1828282" y="-1598050"/>
            <a:ext cx="3426346" cy="3486671"/>
            <a:chOff x="-2809297" y="-2270764"/>
            <a:chExt cx="4888514" cy="497458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FC5BF54-A7B3-426B-A2FB-81A88D81E9BF}"/>
                </a:ext>
              </a:extLst>
            </p:cNvPr>
            <p:cNvSpPr/>
            <p:nvPr/>
          </p:nvSpPr>
          <p:spPr>
            <a:xfrm>
              <a:off x="-2809297" y="-2270764"/>
              <a:ext cx="4888514" cy="4974583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prstDash val="lg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122F7859-2F85-4131-B2D2-E5C05B8D16E8}"/>
                </a:ext>
              </a:extLst>
            </p:cNvPr>
            <p:cNvSpPr/>
            <p:nvPr/>
          </p:nvSpPr>
          <p:spPr>
            <a:xfrm>
              <a:off x="-2444098" y="-1930303"/>
              <a:ext cx="4388292" cy="4465554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C1D05F01-B657-4FC6-A6B6-3487C2DC320C}"/>
                </a:ext>
              </a:extLst>
            </p:cNvPr>
            <p:cNvSpPr/>
            <p:nvPr/>
          </p:nvSpPr>
          <p:spPr>
            <a:xfrm>
              <a:off x="-2146416" y="-1777903"/>
              <a:ext cx="4098564" cy="4170725"/>
            </a:xfrm>
            <a:prstGeom prst="ellipse">
              <a:avLst/>
            </a:prstGeom>
            <a:ln w="3175">
              <a:solidFill>
                <a:schemeClr val="tx1">
                  <a:lumMod val="85000"/>
                  <a:lumOff val="1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84FA9B90-8E3E-4E7B-BC3A-D186E6BCE0B4}"/>
                </a:ext>
              </a:extLst>
            </p:cNvPr>
            <p:cNvSpPr/>
            <p:nvPr/>
          </p:nvSpPr>
          <p:spPr>
            <a:xfrm>
              <a:off x="-1618056" y="-1507823"/>
              <a:ext cx="3557952" cy="3620595"/>
            </a:xfrm>
            <a:prstGeom prst="ellipse">
              <a:avLst/>
            </a:prstGeom>
            <a:ln w="190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pic>
          <p:nvPicPr>
            <p:cNvPr id="29" name="Picture 2" descr="RÃ©sultat de recherche d'images pour &quot;logo gouvernement wallon&quot;">
              <a:extLst>
                <a:ext uri="{FF2B5EF4-FFF2-40B4-BE49-F238E27FC236}">
                  <a16:creationId xmlns:a16="http://schemas.microsoft.com/office/drawing/2014/main" id="{B80A6DDE-77E0-4642-A437-6CCA07B8B1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0718" y="-360882"/>
              <a:ext cx="1960511" cy="25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1784103" y="2013925"/>
            <a:ext cx="3456113" cy="699611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4D04D15-1406-4A91-B4B0-C72A49BCFC8F}"/>
              </a:ext>
            </a:extLst>
          </p:cNvPr>
          <p:cNvSpPr txBox="1"/>
          <p:nvPr/>
        </p:nvSpPr>
        <p:spPr>
          <a:xfrm>
            <a:off x="2001370" y="2112274"/>
            <a:ext cx="5507261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fr-BE" sz="3200" cap="al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La réforme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C9D21D-F347-47AD-B1D6-0B30EA9BB856}"/>
              </a:ext>
            </a:extLst>
          </p:cNvPr>
          <p:cNvSpPr/>
          <p:nvPr/>
        </p:nvSpPr>
        <p:spPr>
          <a:xfrm>
            <a:off x="3224944" y="2723859"/>
            <a:ext cx="3456113" cy="687556"/>
          </a:xfrm>
          <a:prstGeom prst="rect">
            <a:avLst/>
          </a:prstGeom>
          <a:solidFill>
            <a:schemeClr val="accent1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2800" dirty="0">
                <a:solidFill>
                  <a:schemeClr val="bg1"/>
                </a:solidFill>
              </a:rPr>
              <a:t>6 PRINCIPES CLÉS</a:t>
            </a:r>
          </a:p>
        </p:txBody>
      </p:sp>
    </p:spTree>
    <p:extLst>
      <p:ext uri="{BB962C8B-B14F-4D97-AF65-F5344CB8AC3E}">
        <p14:creationId xmlns:p14="http://schemas.microsoft.com/office/powerpoint/2010/main" val="27822217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1044</Words>
  <Application>Microsoft Macintosh PowerPoint</Application>
  <PresentationFormat>Grand écran</PresentationFormat>
  <Paragraphs>328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2" baseType="lpstr">
      <vt:lpstr>Batang</vt:lpstr>
      <vt:lpstr>Brush Script MT</vt:lpstr>
      <vt:lpstr>Arial</vt:lpstr>
      <vt:lpstr>Arial Black</vt:lpstr>
      <vt:lpstr>Calibri</vt:lpstr>
      <vt:lpstr>Calibri Light</vt:lpstr>
      <vt:lpstr>Cambria Math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 SOMERS</dc:creator>
  <cp:lastModifiedBy>Reynders Nicolas</cp:lastModifiedBy>
  <cp:revision>124</cp:revision>
  <cp:lastPrinted>2018-10-04T06:14:31Z</cp:lastPrinted>
  <dcterms:created xsi:type="dcterms:W3CDTF">2018-05-18T12:09:30Z</dcterms:created>
  <dcterms:modified xsi:type="dcterms:W3CDTF">2018-10-04T06:14:42Z</dcterms:modified>
</cp:coreProperties>
</file>